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4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Lst>
  <p:sldSz cx="12192000" cy="6858000"/>
  <p:notesSz cx="6858000" cy="9144000"/>
  <p:embeddedFontLst>
    <p:embeddedFont>
      <p:font typeface="Montserrat" panose="02000505000000020004" pitchFamily="2" charset="0"/>
      <p:regular r:id="rId49"/>
      <p:bold r:id="rId50"/>
      <p:italic r:id="rId51"/>
      <p:boldItalic r:id="rId52"/>
    </p:embeddedFont>
    <p:embeddedFont>
      <p:font typeface="Montserrat Black" panose="00000A00000000000000" pitchFamily="50" charset="0"/>
      <p:bold r:id="rId53"/>
      <p:boldItalic r:id="rId54"/>
    </p:embeddedFont>
    <p:embeddedFont>
      <p:font typeface="Montserrat Light" panose="00000400000000000000" pitchFamily="50" charset="0"/>
      <p:regular r:id="rId55"/>
      <p:bold r:id="rId56"/>
      <p:italic r:id="rId57"/>
      <p:boldItalic r:id="rId58"/>
    </p:embeddedFont>
    <p:embeddedFont>
      <p:font typeface="Montserrat SemiBold" panose="00000700000000000000" pitchFamily="2" charset="0"/>
      <p:regular r:id="rId59"/>
      <p:bold r:id="rId60"/>
      <p:italic r:id="rId61"/>
      <p:boldItalic r:id="rId62"/>
    </p:embeddedFont>
    <p:embeddedFont>
      <p:font typeface="Play" panose="020B0604020202020204" charset="0"/>
      <p:regular r:id="rId63"/>
      <p:bold r:id="rId6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38">
          <p15:clr>
            <a:srgbClr val="A4A3A4"/>
          </p15:clr>
        </p15:guide>
        <p15:guide id="2" pos="3840">
          <p15:clr>
            <a:srgbClr val="A4A3A4"/>
          </p15:clr>
        </p15:guide>
        <p15:guide id="3">
          <p15:clr>
            <a:srgbClr val="A4A3A4"/>
          </p15:clr>
        </p15:guide>
        <p15:guide id="4" pos="4679">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69" roundtripDataSignature="AMtx7mg0V2ZPPx7qmCaIB/D3D+U39cGDK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301D86A-52C8-4DB1-8393-A57C5A1AB315}">
  <a:tblStyle styleId="{6301D86A-52C8-4DB1-8393-A57C5A1AB315}" styleName="Table_0">
    <a:wholeTbl>
      <a:tcTxStyle b="off" i="off">
        <a:font>
          <a:latin typeface="Aptos"/>
          <a:ea typeface="Aptos"/>
          <a:cs typeface="Aptos"/>
        </a:font>
        <a:schemeClr val="dk1"/>
      </a:tcTxStyle>
      <a:tcStyle>
        <a:tcBdr>
          <a:left>
            <a:ln w="12700" cap="flat" cmpd="sng">
              <a:solidFill>
                <a:schemeClr val="dk1"/>
              </a:solidFill>
              <a:prstDash val="solid"/>
              <a:round/>
              <a:headEnd type="none" w="sm" len="sm"/>
              <a:tailEnd type="none" w="sm" len="sm"/>
            </a:ln>
          </a:left>
          <a:right>
            <a:ln w="12700" cap="flat" cmpd="sng">
              <a:solidFill>
                <a:schemeClr val="dk1"/>
              </a:solidFill>
              <a:prstDash val="solid"/>
              <a:round/>
              <a:headEnd type="none" w="sm" len="sm"/>
              <a:tailEnd type="none" w="sm" len="sm"/>
            </a:ln>
          </a:right>
          <a:top>
            <a:ln w="12700" cap="flat" cmpd="sng">
              <a:solidFill>
                <a:schemeClr val="dk1"/>
              </a:solidFill>
              <a:prstDash val="solid"/>
              <a:round/>
              <a:headEnd type="none" w="sm" len="sm"/>
              <a:tailEnd type="none" w="sm" len="sm"/>
            </a:ln>
          </a:top>
          <a:bottom>
            <a:ln w="12700" cap="flat" cmpd="sng">
              <a:solidFill>
                <a:schemeClr val="dk1"/>
              </a:solidFill>
              <a:prstDash val="solid"/>
              <a:round/>
              <a:headEnd type="none" w="sm" len="sm"/>
              <a:tailEnd type="none" w="sm" len="sm"/>
            </a:ln>
          </a:bottom>
          <a:insideH>
            <a:ln w="12700" cap="flat" cmpd="sng">
              <a:solidFill>
                <a:schemeClr val="dk1"/>
              </a:solidFill>
              <a:prstDash val="solid"/>
              <a:round/>
              <a:headEnd type="none" w="sm" len="sm"/>
              <a:tailEnd type="none" w="sm" len="sm"/>
            </a:ln>
          </a:insideH>
          <a:insideV>
            <a:ln w="12700" cap="flat" cmpd="sng">
              <a:solidFill>
                <a:schemeClr val="dk1"/>
              </a:solidFill>
              <a:prstDash val="solid"/>
              <a:round/>
              <a:headEnd type="none" w="sm" len="sm"/>
              <a:tailEnd type="none" w="sm" len="sm"/>
            </a:ln>
          </a:insideV>
        </a:tcBdr>
        <a:fill>
          <a:solidFill>
            <a:srgbClr val="FFFFFF">
              <a:alpha val="0"/>
            </a:srgbClr>
          </a:solidFill>
        </a:fill>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393E074D-2FA5-427C-8E8C-BBA496DCB21E}" styleName="Table_1">
    <a:wholeTbl>
      <a:tcTxStyle b="off" i="off">
        <a:font>
          <a:latin typeface="Aptos"/>
          <a:ea typeface="Aptos"/>
          <a:cs typeface="Aptos"/>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7E9EC"/>
          </a:solidFill>
        </a:fill>
      </a:tcStyle>
    </a:wholeTbl>
    <a:band1H>
      <a:tcTxStyle/>
      <a:tcStyle>
        <a:tcBdr/>
        <a:fill>
          <a:solidFill>
            <a:srgbClr val="CAD1D8"/>
          </a:solidFill>
        </a:fill>
      </a:tcStyle>
    </a:band1H>
    <a:band2H>
      <a:tcTxStyle/>
      <a:tcStyle>
        <a:tcBdr/>
      </a:tcStyle>
    </a:band2H>
    <a:band1V>
      <a:tcTxStyle/>
      <a:tcStyle>
        <a:tcBdr/>
        <a:fill>
          <a:solidFill>
            <a:srgbClr val="CAD1D8"/>
          </a:solidFill>
        </a:fill>
      </a:tcStyle>
    </a:band1V>
    <a:band2V>
      <a:tcTxStyle/>
      <a:tcStyle>
        <a:tcBdr/>
      </a:tcStyle>
    </a:band2V>
    <a:lastCol>
      <a:tcTxStyle b="on" i="off">
        <a:font>
          <a:latin typeface="Aptos"/>
          <a:ea typeface="Aptos"/>
          <a:cs typeface="Aptos"/>
        </a:font>
        <a:schemeClr val="lt1"/>
      </a:tcTxStyle>
      <a:tcStyle>
        <a:tcBdr/>
        <a:fill>
          <a:solidFill>
            <a:schemeClr val="accent1"/>
          </a:solidFill>
        </a:fill>
      </a:tcStyle>
    </a:lastCol>
    <a:firstCol>
      <a:tcTxStyle b="on" i="off">
        <a:font>
          <a:latin typeface="Aptos"/>
          <a:ea typeface="Aptos"/>
          <a:cs typeface="Aptos"/>
        </a:font>
        <a:schemeClr val="lt1"/>
      </a:tcTxStyle>
      <a:tcStyle>
        <a:tcBdr/>
        <a:fill>
          <a:solidFill>
            <a:schemeClr val="accent1"/>
          </a:solidFill>
        </a:fill>
      </a:tcStyle>
    </a:firstCol>
    <a:lastRow>
      <a:tcTxStyle b="on" i="off">
        <a:font>
          <a:latin typeface="Aptos"/>
          <a:ea typeface="Aptos"/>
          <a:cs typeface="Aptos"/>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Aptos"/>
          <a:ea typeface="Aptos"/>
          <a:cs typeface="Aptos"/>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8" d="100"/>
          <a:sy n="98" d="100"/>
        </p:scale>
        <p:origin x="96" y="150"/>
      </p:cViewPr>
      <p:guideLst>
        <p:guide orient="horz" pos="1638"/>
        <p:guide pos="3840"/>
        <p:guide/>
        <p:guide pos="467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15.fntdata"/><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5.fntdata"/><Relationship Id="rId58" Type="http://schemas.openxmlformats.org/officeDocument/2006/relationships/font" Target="fonts/font10.fntdata"/><Relationship Id="rId5" Type="http://schemas.openxmlformats.org/officeDocument/2006/relationships/slide" Target="slides/slide4.xml"/><Relationship Id="rId61" Type="http://schemas.openxmlformats.org/officeDocument/2006/relationships/font" Target="fonts/font13.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56" Type="http://schemas.openxmlformats.org/officeDocument/2006/relationships/font" Target="fonts/font8.fntdata"/><Relationship Id="rId64" Type="http://schemas.openxmlformats.org/officeDocument/2006/relationships/font" Target="fonts/font16.fntdata"/><Relationship Id="rId69" Type="http://customschemas.google.com/relationships/presentationmetadata" Target="metadata"/><Relationship Id="rId8" Type="http://schemas.openxmlformats.org/officeDocument/2006/relationships/slide" Target="slides/slide7.xml"/><Relationship Id="rId51" Type="http://schemas.openxmlformats.org/officeDocument/2006/relationships/font" Target="fonts/font3.fntdata"/><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11.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6.fntdata"/><Relationship Id="rId62" Type="http://schemas.openxmlformats.org/officeDocument/2006/relationships/font" Target="fonts/font14.fntdata"/><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1.fntdata"/><Relationship Id="rId57" Type="http://schemas.openxmlformats.org/officeDocument/2006/relationships/font" Target="fonts/font9.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4.fntdata"/><Relationship Id="rId60" Type="http://schemas.openxmlformats.org/officeDocument/2006/relationships/font" Target="fonts/font12.fntdata"/><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font" Target="fonts/font2.fntdata"/><Relationship Id="rId55" Type="http://schemas.openxmlformats.org/officeDocument/2006/relationships/font" Target="fonts/font7.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6pPr>
            <a:lvl7pPr marL="3200400" marR="0" lvl="6"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7pPr>
            <a:lvl8pPr marL="3657600" marR="0" lvl="7"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8pPr>
            <a:lvl9pPr marL="4114800" marR="0" lvl="8"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Arial"/>
                <a:ea typeface="Arial"/>
                <a:cs typeface="Arial"/>
                <a:sym typeface="Arial"/>
              </a:rPr>
              <a:t>‹nº›</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2" name="Google Shape;92;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0" name="Google Shape;190;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5" name="Google Shape;235;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0" name="Google Shape;270;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1" name="Google Shape;281;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2" name="Google Shape;282;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9" name="Google Shape;309;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10" name="Google Shape;310;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4" name="Google Shape;324;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5" name="Google Shape;325;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Google Shape;336;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7" name="Google Shape;337;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8" name="Google Shape;338;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Google Shape;350;p1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51" name="Google Shape;351;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8" name="Google Shape;358;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59" name="Google Shape;359;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p:cNvGrpSpPr/>
        <p:nvPr/>
      </p:nvGrpSpPr>
      <p:grpSpPr>
        <a:xfrm>
          <a:off x="0" y="0"/>
          <a:ext cx="0" cy="0"/>
          <a:chOff x="0" y="0"/>
          <a:chExt cx="0" cy="0"/>
        </a:xfrm>
      </p:grpSpPr>
      <p:sp>
        <p:nvSpPr>
          <p:cNvPr id="399" name="Google Shape;399;p1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00" name="Google Shape;400;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1" name="Google Shape;101;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8"/>
        <p:cNvGrpSpPr/>
        <p:nvPr/>
      </p:nvGrpSpPr>
      <p:grpSpPr>
        <a:xfrm>
          <a:off x="0" y="0"/>
          <a:ext cx="0" cy="0"/>
          <a:chOff x="0" y="0"/>
          <a:chExt cx="0" cy="0"/>
        </a:xfrm>
      </p:grpSpPr>
      <p:sp>
        <p:nvSpPr>
          <p:cNvPr id="409" name="Google Shape;409;p2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10" name="Google Shape;410;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5"/>
        <p:cNvGrpSpPr/>
        <p:nvPr/>
      </p:nvGrpSpPr>
      <p:grpSpPr>
        <a:xfrm>
          <a:off x="0" y="0"/>
          <a:ext cx="0" cy="0"/>
          <a:chOff x="0" y="0"/>
          <a:chExt cx="0" cy="0"/>
        </a:xfrm>
      </p:grpSpPr>
      <p:sp>
        <p:nvSpPr>
          <p:cNvPr id="416" name="Google Shape;416;p2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17" name="Google Shape;417;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1"/>
        <p:cNvGrpSpPr/>
        <p:nvPr/>
      </p:nvGrpSpPr>
      <p:grpSpPr>
        <a:xfrm>
          <a:off x="0" y="0"/>
          <a:ext cx="0" cy="0"/>
          <a:chOff x="0" y="0"/>
          <a:chExt cx="0" cy="0"/>
        </a:xfrm>
      </p:grpSpPr>
      <p:sp>
        <p:nvSpPr>
          <p:cNvPr id="422" name="Google Shape;422;p2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23" name="Google Shape;423;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9"/>
        <p:cNvGrpSpPr/>
        <p:nvPr/>
      </p:nvGrpSpPr>
      <p:grpSpPr>
        <a:xfrm>
          <a:off x="0" y="0"/>
          <a:ext cx="0" cy="0"/>
          <a:chOff x="0" y="0"/>
          <a:chExt cx="0" cy="0"/>
        </a:xfrm>
      </p:grpSpPr>
      <p:sp>
        <p:nvSpPr>
          <p:cNvPr id="430" name="Google Shape;430;p2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31" name="Google Shape;431;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5"/>
        <p:cNvGrpSpPr/>
        <p:nvPr/>
      </p:nvGrpSpPr>
      <p:grpSpPr>
        <a:xfrm>
          <a:off x="0" y="0"/>
          <a:ext cx="0" cy="0"/>
          <a:chOff x="0" y="0"/>
          <a:chExt cx="0" cy="0"/>
        </a:xfrm>
      </p:grpSpPr>
      <p:sp>
        <p:nvSpPr>
          <p:cNvPr id="436" name="Google Shape;436;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7" name="Google Shape;437;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38" name="Google Shape;438;p2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1"/>
        <p:cNvGrpSpPr/>
        <p:nvPr/>
      </p:nvGrpSpPr>
      <p:grpSpPr>
        <a:xfrm>
          <a:off x="0" y="0"/>
          <a:ext cx="0" cy="0"/>
          <a:chOff x="0" y="0"/>
          <a:chExt cx="0" cy="0"/>
        </a:xfrm>
      </p:grpSpPr>
      <p:sp>
        <p:nvSpPr>
          <p:cNvPr id="442" name="Google Shape;442;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3" name="Google Shape;443;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44" name="Google Shape;444;p2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7"/>
        <p:cNvGrpSpPr/>
        <p:nvPr/>
      </p:nvGrpSpPr>
      <p:grpSpPr>
        <a:xfrm>
          <a:off x="0" y="0"/>
          <a:ext cx="0" cy="0"/>
          <a:chOff x="0" y="0"/>
          <a:chExt cx="0" cy="0"/>
        </a:xfrm>
      </p:grpSpPr>
      <p:sp>
        <p:nvSpPr>
          <p:cNvPr id="448" name="Google Shape;448;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9" name="Google Shape;449;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50" name="Google Shape;450;p2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3"/>
        <p:cNvGrpSpPr/>
        <p:nvPr/>
      </p:nvGrpSpPr>
      <p:grpSpPr>
        <a:xfrm>
          <a:off x="0" y="0"/>
          <a:ext cx="0" cy="0"/>
          <a:chOff x="0" y="0"/>
          <a:chExt cx="0" cy="0"/>
        </a:xfrm>
      </p:grpSpPr>
      <p:sp>
        <p:nvSpPr>
          <p:cNvPr id="454" name="Google Shape;454;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5" name="Google Shape;455;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56" name="Google Shape;456;p2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0"/>
        <p:cNvGrpSpPr/>
        <p:nvPr/>
      </p:nvGrpSpPr>
      <p:grpSpPr>
        <a:xfrm>
          <a:off x="0" y="0"/>
          <a:ext cx="0" cy="0"/>
          <a:chOff x="0" y="0"/>
          <a:chExt cx="0" cy="0"/>
        </a:xfrm>
      </p:grpSpPr>
      <p:sp>
        <p:nvSpPr>
          <p:cNvPr id="511" name="Google Shape;511;p2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12" name="Google Shape;512;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5"/>
        <p:cNvGrpSpPr/>
        <p:nvPr/>
      </p:nvGrpSpPr>
      <p:grpSpPr>
        <a:xfrm>
          <a:off x="0" y="0"/>
          <a:ext cx="0" cy="0"/>
          <a:chOff x="0" y="0"/>
          <a:chExt cx="0" cy="0"/>
        </a:xfrm>
      </p:grpSpPr>
      <p:sp>
        <p:nvSpPr>
          <p:cNvPr id="516" name="Google Shape;516;p2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17" name="Google Shape;517;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8" name="Google Shape;108;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1"/>
        <p:cNvGrpSpPr/>
        <p:nvPr/>
      </p:nvGrpSpPr>
      <p:grpSpPr>
        <a:xfrm>
          <a:off x="0" y="0"/>
          <a:ext cx="0" cy="0"/>
          <a:chOff x="0" y="0"/>
          <a:chExt cx="0" cy="0"/>
        </a:xfrm>
      </p:grpSpPr>
      <p:sp>
        <p:nvSpPr>
          <p:cNvPr id="522" name="Google Shape;522;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23" name="Google Shape;523;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24" name="Google Shape;524;p3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30</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7"/>
        <p:cNvGrpSpPr/>
        <p:nvPr/>
      </p:nvGrpSpPr>
      <p:grpSpPr>
        <a:xfrm>
          <a:off x="0" y="0"/>
          <a:ext cx="0" cy="0"/>
          <a:chOff x="0" y="0"/>
          <a:chExt cx="0" cy="0"/>
        </a:xfrm>
      </p:grpSpPr>
      <p:sp>
        <p:nvSpPr>
          <p:cNvPr id="528" name="Google Shape;528;p3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29" name="Google Shape;529;p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3"/>
        <p:cNvGrpSpPr/>
        <p:nvPr/>
      </p:nvGrpSpPr>
      <p:grpSpPr>
        <a:xfrm>
          <a:off x="0" y="0"/>
          <a:ext cx="0" cy="0"/>
          <a:chOff x="0" y="0"/>
          <a:chExt cx="0" cy="0"/>
        </a:xfrm>
      </p:grpSpPr>
      <p:sp>
        <p:nvSpPr>
          <p:cNvPr id="534" name="Google Shape;534;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35" name="Google Shape;535;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8"/>
        <p:cNvGrpSpPr/>
        <p:nvPr/>
      </p:nvGrpSpPr>
      <p:grpSpPr>
        <a:xfrm>
          <a:off x="0" y="0"/>
          <a:ext cx="0" cy="0"/>
          <a:chOff x="0" y="0"/>
          <a:chExt cx="0" cy="0"/>
        </a:xfrm>
      </p:grpSpPr>
      <p:sp>
        <p:nvSpPr>
          <p:cNvPr id="539" name="Google Shape;539;p3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40" name="Google Shape;540;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4"/>
        <p:cNvGrpSpPr/>
        <p:nvPr/>
      </p:nvGrpSpPr>
      <p:grpSpPr>
        <a:xfrm>
          <a:off x="0" y="0"/>
          <a:ext cx="0" cy="0"/>
          <a:chOff x="0" y="0"/>
          <a:chExt cx="0" cy="0"/>
        </a:xfrm>
      </p:grpSpPr>
      <p:sp>
        <p:nvSpPr>
          <p:cNvPr id="545" name="Google Shape;545;p3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46" name="Google Shape;546;p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9"/>
        <p:cNvGrpSpPr/>
        <p:nvPr/>
      </p:nvGrpSpPr>
      <p:grpSpPr>
        <a:xfrm>
          <a:off x="0" y="0"/>
          <a:ext cx="0" cy="0"/>
          <a:chOff x="0" y="0"/>
          <a:chExt cx="0" cy="0"/>
        </a:xfrm>
      </p:grpSpPr>
      <p:sp>
        <p:nvSpPr>
          <p:cNvPr id="550" name="Google Shape;550;p3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51" name="Google Shape;551;p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4"/>
        <p:cNvGrpSpPr/>
        <p:nvPr/>
      </p:nvGrpSpPr>
      <p:grpSpPr>
        <a:xfrm>
          <a:off x="0" y="0"/>
          <a:ext cx="0" cy="0"/>
          <a:chOff x="0" y="0"/>
          <a:chExt cx="0" cy="0"/>
        </a:xfrm>
      </p:grpSpPr>
      <p:sp>
        <p:nvSpPr>
          <p:cNvPr id="555" name="Google Shape;555;p3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56" name="Google Shape;556;p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9"/>
        <p:cNvGrpSpPr/>
        <p:nvPr/>
      </p:nvGrpSpPr>
      <p:grpSpPr>
        <a:xfrm>
          <a:off x="0" y="0"/>
          <a:ext cx="0" cy="0"/>
          <a:chOff x="0" y="0"/>
          <a:chExt cx="0" cy="0"/>
        </a:xfrm>
      </p:grpSpPr>
      <p:sp>
        <p:nvSpPr>
          <p:cNvPr id="560" name="Google Shape;560;p3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61" name="Google Shape;561;p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4"/>
        <p:cNvGrpSpPr/>
        <p:nvPr/>
      </p:nvGrpSpPr>
      <p:grpSpPr>
        <a:xfrm>
          <a:off x="0" y="0"/>
          <a:ext cx="0" cy="0"/>
          <a:chOff x="0" y="0"/>
          <a:chExt cx="0" cy="0"/>
        </a:xfrm>
      </p:grpSpPr>
      <p:sp>
        <p:nvSpPr>
          <p:cNvPr id="565" name="Google Shape;565;p3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66" name="Google Shape;566;p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9"/>
        <p:cNvGrpSpPr/>
        <p:nvPr/>
      </p:nvGrpSpPr>
      <p:grpSpPr>
        <a:xfrm>
          <a:off x="0" y="0"/>
          <a:ext cx="0" cy="0"/>
          <a:chOff x="0" y="0"/>
          <a:chExt cx="0" cy="0"/>
        </a:xfrm>
      </p:grpSpPr>
      <p:sp>
        <p:nvSpPr>
          <p:cNvPr id="570" name="Google Shape;570;p3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71" name="Google Shape;571;p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8" name="Google Shape;118;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4"/>
        <p:cNvGrpSpPr/>
        <p:nvPr/>
      </p:nvGrpSpPr>
      <p:grpSpPr>
        <a:xfrm>
          <a:off x="0" y="0"/>
          <a:ext cx="0" cy="0"/>
          <a:chOff x="0" y="0"/>
          <a:chExt cx="0" cy="0"/>
        </a:xfrm>
      </p:grpSpPr>
      <p:sp>
        <p:nvSpPr>
          <p:cNvPr id="575" name="Google Shape;575;p4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76" name="Google Shape;576;p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0"/>
        <p:cNvGrpSpPr/>
        <p:nvPr/>
      </p:nvGrpSpPr>
      <p:grpSpPr>
        <a:xfrm>
          <a:off x="0" y="0"/>
          <a:ext cx="0" cy="0"/>
          <a:chOff x="0" y="0"/>
          <a:chExt cx="0" cy="0"/>
        </a:xfrm>
      </p:grpSpPr>
      <p:sp>
        <p:nvSpPr>
          <p:cNvPr id="581" name="Google Shape;581;p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82" name="Google Shape;582;p4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83" name="Google Shape;583;p4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41</a:t>
            </a:fld>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6"/>
        <p:cNvGrpSpPr/>
        <p:nvPr/>
      </p:nvGrpSpPr>
      <p:grpSpPr>
        <a:xfrm>
          <a:off x="0" y="0"/>
          <a:ext cx="0" cy="0"/>
          <a:chOff x="0" y="0"/>
          <a:chExt cx="0" cy="0"/>
        </a:xfrm>
      </p:grpSpPr>
      <p:sp>
        <p:nvSpPr>
          <p:cNvPr id="587" name="Google Shape;587;p4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88" name="Google Shape;588;p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1"/>
        <p:cNvGrpSpPr/>
        <p:nvPr/>
      </p:nvGrpSpPr>
      <p:grpSpPr>
        <a:xfrm>
          <a:off x="0" y="0"/>
          <a:ext cx="0" cy="0"/>
          <a:chOff x="0" y="0"/>
          <a:chExt cx="0" cy="0"/>
        </a:xfrm>
      </p:grpSpPr>
      <p:sp>
        <p:nvSpPr>
          <p:cNvPr id="592" name="Google Shape;592;p4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93" name="Google Shape;593;p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6"/>
        <p:cNvGrpSpPr/>
        <p:nvPr/>
      </p:nvGrpSpPr>
      <p:grpSpPr>
        <a:xfrm>
          <a:off x="0" y="0"/>
          <a:ext cx="0" cy="0"/>
          <a:chOff x="0" y="0"/>
          <a:chExt cx="0" cy="0"/>
        </a:xfrm>
      </p:grpSpPr>
      <p:sp>
        <p:nvSpPr>
          <p:cNvPr id="597" name="Google Shape;597;p4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98" name="Google Shape;598;p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2"/>
        <p:cNvGrpSpPr/>
        <p:nvPr/>
      </p:nvGrpSpPr>
      <p:grpSpPr>
        <a:xfrm>
          <a:off x="0" y="0"/>
          <a:ext cx="0" cy="0"/>
          <a:chOff x="0" y="0"/>
          <a:chExt cx="0" cy="0"/>
        </a:xfrm>
      </p:grpSpPr>
      <p:sp>
        <p:nvSpPr>
          <p:cNvPr id="603" name="Google Shape;603;p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04" name="Google Shape;604;p4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05" name="Google Shape;605;p4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45</a:t>
            </a:fld>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1"/>
        <p:cNvGrpSpPr/>
        <p:nvPr/>
      </p:nvGrpSpPr>
      <p:grpSpPr>
        <a:xfrm>
          <a:off x="0" y="0"/>
          <a:ext cx="0" cy="0"/>
          <a:chOff x="0" y="0"/>
          <a:chExt cx="0" cy="0"/>
        </a:xfrm>
      </p:grpSpPr>
      <p:sp>
        <p:nvSpPr>
          <p:cNvPr id="612" name="Google Shape;612;p4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13" name="Google Shape;613;p4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7" name="Google Shape;127;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1" name="Google Shape;151;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1" name="Google Shape;161;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7" name="Google Shape;167;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0" name="Google Shape;180;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1" name="Google Shape;181;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o de Título" type="title">
  <p:cSld name="TITLE">
    <p:spTree>
      <p:nvGrpSpPr>
        <p:cNvPr id="1" name="Shape 15"/>
        <p:cNvGrpSpPr/>
        <p:nvPr/>
      </p:nvGrpSpPr>
      <p:grpSpPr>
        <a:xfrm>
          <a:off x="0" y="0"/>
          <a:ext cx="0" cy="0"/>
          <a:chOff x="0" y="0"/>
          <a:chExt cx="0" cy="0"/>
        </a:xfrm>
      </p:grpSpPr>
      <p:sp>
        <p:nvSpPr>
          <p:cNvPr id="16" name="Google Shape;16;p48"/>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Play"/>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48"/>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4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4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4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Imagem com Legenda" type="picTx">
  <p:cSld name="PICTURE_WITH_CAPTION_TEXT">
    <p:spTree>
      <p:nvGrpSpPr>
        <p:cNvPr id="1" name="Shape 70"/>
        <p:cNvGrpSpPr/>
        <p:nvPr/>
      </p:nvGrpSpPr>
      <p:grpSpPr>
        <a:xfrm>
          <a:off x="0" y="0"/>
          <a:ext cx="0" cy="0"/>
          <a:chOff x="0" y="0"/>
          <a:chExt cx="0" cy="0"/>
        </a:xfrm>
      </p:grpSpPr>
      <p:sp>
        <p:nvSpPr>
          <p:cNvPr id="71" name="Google Shape;71;p57"/>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Play"/>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2" name="Google Shape;72;p57"/>
          <p:cNvSpPr>
            <a:spLocks noGrp="1"/>
          </p:cNvSpPr>
          <p:nvPr>
            <p:ph type="pic" idx="2"/>
          </p:nvPr>
        </p:nvSpPr>
        <p:spPr>
          <a:xfrm>
            <a:off x="5183188" y="987425"/>
            <a:ext cx="6172200" cy="4873625"/>
          </a:xfrm>
          <a:prstGeom prst="rect">
            <a:avLst/>
          </a:prstGeom>
          <a:noFill/>
          <a:ln>
            <a:noFill/>
          </a:ln>
        </p:spPr>
      </p:sp>
      <p:sp>
        <p:nvSpPr>
          <p:cNvPr id="73" name="Google Shape;73;p57"/>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4" name="Google Shape;74;p5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5" name="Google Shape;75;p5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5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ítulo e Texto Vertical" type="vertTx">
  <p:cSld name="VERTICAL_TEXT">
    <p:spTree>
      <p:nvGrpSpPr>
        <p:cNvPr id="1" name="Shape 77"/>
        <p:cNvGrpSpPr/>
        <p:nvPr/>
      </p:nvGrpSpPr>
      <p:grpSpPr>
        <a:xfrm>
          <a:off x="0" y="0"/>
          <a:ext cx="0" cy="0"/>
          <a:chOff x="0" y="0"/>
          <a:chExt cx="0" cy="0"/>
        </a:xfrm>
      </p:grpSpPr>
      <p:sp>
        <p:nvSpPr>
          <p:cNvPr id="78" name="Google Shape;78;p5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9" name="Google Shape;79;p58"/>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0" name="Google Shape;80;p5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1" name="Google Shape;81;p5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5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ítulo Vertical e Texto" type="vertTitleAndTx">
  <p:cSld name="VERTICAL_TITLE_AND_VERTICAL_TEXT">
    <p:spTree>
      <p:nvGrpSpPr>
        <p:cNvPr id="1" name="Shape 83"/>
        <p:cNvGrpSpPr/>
        <p:nvPr/>
      </p:nvGrpSpPr>
      <p:grpSpPr>
        <a:xfrm>
          <a:off x="0" y="0"/>
          <a:ext cx="0" cy="0"/>
          <a:chOff x="0" y="0"/>
          <a:chExt cx="0" cy="0"/>
        </a:xfrm>
      </p:grpSpPr>
      <p:sp>
        <p:nvSpPr>
          <p:cNvPr id="84" name="Google Shape;84;p59"/>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5" name="Google Shape;85;p59"/>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6" name="Google Shape;86;p5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7" name="Google Shape;87;p5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8" name="Google Shape;88;p5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Em branco" type="blank">
  <p:cSld name="BLANK">
    <p:spTree>
      <p:nvGrpSpPr>
        <p:cNvPr id="1" name="Shape 21"/>
        <p:cNvGrpSpPr/>
        <p:nvPr/>
      </p:nvGrpSpPr>
      <p:grpSpPr>
        <a:xfrm>
          <a:off x="0" y="0"/>
          <a:ext cx="0" cy="0"/>
          <a:chOff x="0" y="0"/>
          <a:chExt cx="0" cy="0"/>
        </a:xfrm>
      </p:grpSpPr>
      <p:sp>
        <p:nvSpPr>
          <p:cNvPr id="22" name="Google Shape;22;p4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4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 name="Google Shape;24;p4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25"/>
        <p:cNvGrpSpPr/>
        <p:nvPr/>
      </p:nvGrpSpPr>
      <p:grpSpPr>
        <a:xfrm>
          <a:off x="0" y="0"/>
          <a:ext cx="0" cy="0"/>
          <a:chOff x="0" y="0"/>
          <a:chExt cx="0" cy="0"/>
        </a:xfrm>
      </p:grpSpPr>
      <p:sp>
        <p:nvSpPr>
          <p:cNvPr id="26" name="Google Shape;26;p50"/>
          <p:cNvSpPr>
            <a:spLocks noGrp="1"/>
          </p:cNvSpPr>
          <p:nvPr>
            <p:ph type="pic" idx="2"/>
          </p:nvPr>
        </p:nvSpPr>
        <p:spPr>
          <a:xfrm>
            <a:off x="1495367" y="562854"/>
            <a:ext cx="4521200" cy="2776538"/>
          </a:xfrm>
          <a:prstGeom prst="rect">
            <a:avLst/>
          </a:prstGeom>
          <a:noFill/>
          <a:ln>
            <a:noFill/>
          </a:ln>
        </p:spPr>
      </p:sp>
      <p:sp>
        <p:nvSpPr>
          <p:cNvPr id="27" name="Google Shape;27;p50"/>
          <p:cNvSpPr>
            <a:spLocks noGrp="1"/>
          </p:cNvSpPr>
          <p:nvPr>
            <p:ph type="pic" idx="3"/>
          </p:nvPr>
        </p:nvSpPr>
        <p:spPr>
          <a:xfrm>
            <a:off x="6175432" y="562854"/>
            <a:ext cx="4521200" cy="2776538"/>
          </a:xfrm>
          <a:prstGeom prst="rect">
            <a:avLst/>
          </a:prstGeom>
          <a:noFill/>
          <a:ln>
            <a:noFill/>
          </a:ln>
        </p:spPr>
      </p:sp>
      <p:sp>
        <p:nvSpPr>
          <p:cNvPr id="28" name="Google Shape;28;p50"/>
          <p:cNvSpPr>
            <a:spLocks noGrp="1"/>
          </p:cNvSpPr>
          <p:nvPr>
            <p:ph type="pic" idx="4"/>
          </p:nvPr>
        </p:nvSpPr>
        <p:spPr>
          <a:xfrm>
            <a:off x="1495367" y="3493090"/>
            <a:ext cx="4521200" cy="2776538"/>
          </a:xfrm>
          <a:prstGeom prst="rect">
            <a:avLst/>
          </a:prstGeom>
          <a:noFill/>
          <a:ln>
            <a:noFill/>
          </a:ln>
        </p:spPr>
      </p:sp>
      <p:sp>
        <p:nvSpPr>
          <p:cNvPr id="29" name="Google Shape;29;p50"/>
          <p:cNvSpPr>
            <a:spLocks noGrp="1"/>
          </p:cNvSpPr>
          <p:nvPr>
            <p:ph type="pic" idx="5"/>
          </p:nvPr>
        </p:nvSpPr>
        <p:spPr>
          <a:xfrm>
            <a:off x="6175432" y="3493090"/>
            <a:ext cx="4521200" cy="2776538"/>
          </a:xfrm>
          <a:prstGeom prst="rect">
            <a:avLst/>
          </a:prstGeom>
          <a:noFill/>
          <a:ln>
            <a:noFill/>
          </a:ln>
        </p:spPr>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ítulo e Objeto" type="obj">
  <p:cSld name="OBJECT">
    <p:spTree>
      <p:nvGrpSpPr>
        <p:cNvPr id="1" name="Shape 30"/>
        <p:cNvGrpSpPr/>
        <p:nvPr/>
      </p:nvGrpSpPr>
      <p:grpSpPr>
        <a:xfrm>
          <a:off x="0" y="0"/>
          <a:ext cx="0" cy="0"/>
          <a:chOff x="0" y="0"/>
          <a:chExt cx="0" cy="0"/>
        </a:xfrm>
      </p:grpSpPr>
      <p:sp>
        <p:nvSpPr>
          <p:cNvPr id="31" name="Google Shape;31;p5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2" name="Google Shape;32;p5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5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5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5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beçalho da Secção" type="secHead">
  <p:cSld name="SECTION_HEADER">
    <p:spTree>
      <p:nvGrpSpPr>
        <p:cNvPr id="1" name="Shape 36"/>
        <p:cNvGrpSpPr/>
        <p:nvPr/>
      </p:nvGrpSpPr>
      <p:grpSpPr>
        <a:xfrm>
          <a:off x="0" y="0"/>
          <a:ext cx="0" cy="0"/>
          <a:chOff x="0" y="0"/>
          <a:chExt cx="0" cy="0"/>
        </a:xfrm>
      </p:grpSpPr>
      <p:sp>
        <p:nvSpPr>
          <p:cNvPr id="37" name="Google Shape;37;p52"/>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Play"/>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52"/>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757575"/>
              </a:buClr>
              <a:buSzPts val="2400"/>
              <a:buNone/>
              <a:defRPr sz="2400">
                <a:solidFill>
                  <a:srgbClr val="757575"/>
                </a:solidFill>
              </a:defRPr>
            </a:lvl1pPr>
            <a:lvl2pPr marL="914400" lvl="1" indent="-228600" algn="l">
              <a:lnSpc>
                <a:spcPct val="90000"/>
              </a:lnSpc>
              <a:spcBef>
                <a:spcPts val="500"/>
              </a:spcBef>
              <a:spcAft>
                <a:spcPts val="0"/>
              </a:spcAft>
              <a:buClr>
                <a:srgbClr val="757575"/>
              </a:buClr>
              <a:buSzPts val="2000"/>
              <a:buNone/>
              <a:defRPr sz="2000">
                <a:solidFill>
                  <a:srgbClr val="757575"/>
                </a:solidFill>
              </a:defRPr>
            </a:lvl2pPr>
            <a:lvl3pPr marL="1371600" lvl="2" indent="-228600" algn="l">
              <a:lnSpc>
                <a:spcPct val="90000"/>
              </a:lnSpc>
              <a:spcBef>
                <a:spcPts val="500"/>
              </a:spcBef>
              <a:spcAft>
                <a:spcPts val="0"/>
              </a:spcAft>
              <a:buClr>
                <a:srgbClr val="757575"/>
              </a:buClr>
              <a:buSzPts val="1800"/>
              <a:buNone/>
              <a:defRPr sz="1800">
                <a:solidFill>
                  <a:srgbClr val="757575"/>
                </a:solidFill>
              </a:defRPr>
            </a:lvl3pPr>
            <a:lvl4pPr marL="1828800" lvl="3" indent="-228600" algn="l">
              <a:lnSpc>
                <a:spcPct val="90000"/>
              </a:lnSpc>
              <a:spcBef>
                <a:spcPts val="500"/>
              </a:spcBef>
              <a:spcAft>
                <a:spcPts val="0"/>
              </a:spcAft>
              <a:buClr>
                <a:srgbClr val="757575"/>
              </a:buClr>
              <a:buSzPts val="1600"/>
              <a:buNone/>
              <a:defRPr sz="1600">
                <a:solidFill>
                  <a:srgbClr val="757575"/>
                </a:solidFill>
              </a:defRPr>
            </a:lvl4pPr>
            <a:lvl5pPr marL="2286000" lvl="4" indent="-228600" algn="l">
              <a:lnSpc>
                <a:spcPct val="90000"/>
              </a:lnSpc>
              <a:spcBef>
                <a:spcPts val="500"/>
              </a:spcBef>
              <a:spcAft>
                <a:spcPts val="0"/>
              </a:spcAft>
              <a:buClr>
                <a:srgbClr val="757575"/>
              </a:buClr>
              <a:buSzPts val="1600"/>
              <a:buNone/>
              <a:defRPr sz="1600">
                <a:solidFill>
                  <a:srgbClr val="757575"/>
                </a:solidFill>
              </a:defRPr>
            </a:lvl5pPr>
            <a:lvl6pPr marL="2743200" lvl="5" indent="-228600" algn="l">
              <a:lnSpc>
                <a:spcPct val="90000"/>
              </a:lnSpc>
              <a:spcBef>
                <a:spcPts val="500"/>
              </a:spcBef>
              <a:spcAft>
                <a:spcPts val="0"/>
              </a:spcAft>
              <a:buClr>
                <a:srgbClr val="757575"/>
              </a:buClr>
              <a:buSzPts val="1600"/>
              <a:buNone/>
              <a:defRPr sz="1600">
                <a:solidFill>
                  <a:srgbClr val="757575"/>
                </a:solidFill>
              </a:defRPr>
            </a:lvl6pPr>
            <a:lvl7pPr marL="3200400" lvl="6" indent="-228600" algn="l">
              <a:lnSpc>
                <a:spcPct val="90000"/>
              </a:lnSpc>
              <a:spcBef>
                <a:spcPts val="500"/>
              </a:spcBef>
              <a:spcAft>
                <a:spcPts val="0"/>
              </a:spcAft>
              <a:buClr>
                <a:srgbClr val="757575"/>
              </a:buClr>
              <a:buSzPts val="1600"/>
              <a:buNone/>
              <a:defRPr sz="1600">
                <a:solidFill>
                  <a:srgbClr val="757575"/>
                </a:solidFill>
              </a:defRPr>
            </a:lvl7pPr>
            <a:lvl8pPr marL="3657600" lvl="7" indent="-228600" algn="l">
              <a:lnSpc>
                <a:spcPct val="90000"/>
              </a:lnSpc>
              <a:spcBef>
                <a:spcPts val="500"/>
              </a:spcBef>
              <a:spcAft>
                <a:spcPts val="0"/>
              </a:spcAft>
              <a:buClr>
                <a:srgbClr val="757575"/>
              </a:buClr>
              <a:buSzPts val="1600"/>
              <a:buNone/>
              <a:defRPr sz="1600">
                <a:solidFill>
                  <a:srgbClr val="757575"/>
                </a:solidFill>
              </a:defRPr>
            </a:lvl8pPr>
            <a:lvl9pPr marL="4114800" lvl="8" indent="-228600" algn="l">
              <a:lnSpc>
                <a:spcPct val="90000"/>
              </a:lnSpc>
              <a:spcBef>
                <a:spcPts val="500"/>
              </a:spcBef>
              <a:spcAft>
                <a:spcPts val="0"/>
              </a:spcAft>
              <a:buClr>
                <a:srgbClr val="757575"/>
              </a:buClr>
              <a:buSzPts val="1600"/>
              <a:buNone/>
              <a:defRPr sz="1600">
                <a:solidFill>
                  <a:srgbClr val="757575"/>
                </a:solidFill>
              </a:defRPr>
            </a:lvl9pPr>
          </a:lstStyle>
          <a:p>
            <a:endParaRPr/>
          </a:p>
        </p:txBody>
      </p:sp>
      <p:sp>
        <p:nvSpPr>
          <p:cNvPr id="39" name="Google Shape;39;p5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0" name="Google Shape;40;p5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 name="Google Shape;41;p5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nteúdo Duplo" type="twoObj">
  <p:cSld name="TWO_OBJECTS">
    <p:spTree>
      <p:nvGrpSpPr>
        <p:cNvPr id="1" name="Shape 42"/>
        <p:cNvGrpSpPr/>
        <p:nvPr/>
      </p:nvGrpSpPr>
      <p:grpSpPr>
        <a:xfrm>
          <a:off x="0" y="0"/>
          <a:ext cx="0" cy="0"/>
          <a:chOff x="0" y="0"/>
          <a:chExt cx="0" cy="0"/>
        </a:xfrm>
      </p:grpSpPr>
      <p:sp>
        <p:nvSpPr>
          <p:cNvPr id="43" name="Google Shape;43;p5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4" name="Google Shape;44;p53"/>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5" name="Google Shape;45;p53"/>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5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5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5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mparação" type="twoTxTwoObj">
  <p:cSld name="TWO_OBJECTS_WITH_TEXT">
    <p:spTree>
      <p:nvGrpSpPr>
        <p:cNvPr id="1" name="Shape 49"/>
        <p:cNvGrpSpPr/>
        <p:nvPr/>
      </p:nvGrpSpPr>
      <p:grpSpPr>
        <a:xfrm>
          <a:off x="0" y="0"/>
          <a:ext cx="0" cy="0"/>
          <a:chOff x="0" y="0"/>
          <a:chExt cx="0" cy="0"/>
        </a:xfrm>
      </p:grpSpPr>
      <p:sp>
        <p:nvSpPr>
          <p:cNvPr id="50" name="Google Shape;50;p54"/>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54"/>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54"/>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54"/>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4" name="Google Shape;54;p54"/>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5" name="Google Shape;55;p5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5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5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ó Título" type="titleOnly">
  <p:cSld name="TITLE_ONLY">
    <p:spTree>
      <p:nvGrpSpPr>
        <p:cNvPr id="1" name="Shape 58"/>
        <p:cNvGrpSpPr/>
        <p:nvPr/>
      </p:nvGrpSpPr>
      <p:grpSpPr>
        <a:xfrm>
          <a:off x="0" y="0"/>
          <a:ext cx="0" cy="0"/>
          <a:chOff x="0" y="0"/>
          <a:chExt cx="0" cy="0"/>
        </a:xfrm>
      </p:grpSpPr>
      <p:sp>
        <p:nvSpPr>
          <p:cNvPr id="59" name="Google Shape;59;p5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5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1" name="Google Shape;61;p5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2" name="Google Shape;62;p5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onteúdo com Legenda" type="objTx">
  <p:cSld name="OBJECT_WITH_CAPTION_TEXT">
    <p:spTree>
      <p:nvGrpSpPr>
        <p:cNvPr id="1" name="Shape 63"/>
        <p:cNvGrpSpPr/>
        <p:nvPr/>
      </p:nvGrpSpPr>
      <p:grpSpPr>
        <a:xfrm>
          <a:off x="0" y="0"/>
          <a:ext cx="0" cy="0"/>
          <a:chOff x="0" y="0"/>
          <a:chExt cx="0" cy="0"/>
        </a:xfrm>
      </p:grpSpPr>
      <p:sp>
        <p:nvSpPr>
          <p:cNvPr id="64" name="Google Shape;64;p5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Play"/>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5" name="Google Shape;65;p56"/>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6" name="Google Shape;66;p56"/>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7" name="Google Shape;67;p5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8" name="Google Shape;68;p5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9" name="Google Shape;69;p5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4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Play"/>
              <a:buNone/>
              <a:defRPr sz="4400" b="0" i="0" u="none" strike="noStrike" cap="none">
                <a:solidFill>
                  <a:schemeClr val="dk1"/>
                </a:solidFill>
                <a:latin typeface="Play"/>
                <a:ea typeface="Play"/>
                <a:cs typeface="Play"/>
                <a:sym typeface="Play"/>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4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2" name="Google Shape;12;p4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757575"/>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3" name="Google Shape;13;p4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757575"/>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4" name="Google Shape;14;p4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757575"/>
                </a:solidFill>
                <a:latin typeface="Arial"/>
                <a:ea typeface="Arial"/>
                <a:cs typeface="Arial"/>
                <a:sym typeface="Arial"/>
              </a:defRPr>
            </a:lvl1pPr>
            <a:lvl2pPr marL="0" marR="0" lvl="1" indent="0" algn="r" rtl="0">
              <a:spcBef>
                <a:spcPts val="0"/>
              </a:spcBef>
              <a:buNone/>
              <a:defRPr sz="1200" b="0" i="0" u="none" strike="noStrike" cap="none">
                <a:solidFill>
                  <a:srgbClr val="757575"/>
                </a:solidFill>
                <a:latin typeface="Arial"/>
                <a:ea typeface="Arial"/>
                <a:cs typeface="Arial"/>
                <a:sym typeface="Arial"/>
              </a:defRPr>
            </a:lvl2pPr>
            <a:lvl3pPr marL="0" marR="0" lvl="2" indent="0" algn="r" rtl="0">
              <a:spcBef>
                <a:spcPts val="0"/>
              </a:spcBef>
              <a:buNone/>
              <a:defRPr sz="1200" b="0" i="0" u="none" strike="noStrike" cap="none">
                <a:solidFill>
                  <a:srgbClr val="757575"/>
                </a:solidFill>
                <a:latin typeface="Arial"/>
                <a:ea typeface="Arial"/>
                <a:cs typeface="Arial"/>
                <a:sym typeface="Arial"/>
              </a:defRPr>
            </a:lvl3pPr>
            <a:lvl4pPr marL="0" marR="0" lvl="3" indent="0" algn="r" rtl="0">
              <a:spcBef>
                <a:spcPts val="0"/>
              </a:spcBef>
              <a:buNone/>
              <a:defRPr sz="1200" b="0" i="0" u="none" strike="noStrike" cap="none">
                <a:solidFill>
                  <a:srgbClr val="757575"/>
                </a:solidFill>
                <a:latin typeface="Arial"/>
                <a:ea typeface="Arial"/>
                <a:cs typeface="Arial"/>
                <a:sym typeface="Arial"/>
              </a:defRPr>
            </a:lvl4pPr>
            <a:lvl5pPr marL="0" marR="0" lvl="4" indent="0" algn="r" rtl="0">
              <a:spcBef>
                <a:spcPts val="0"/>
              </a:spcBef>
              <a:buNone/>
              <a:defRPr sz="1200" b="0" i="0" u="none" strike="noStrike" cap="none">
                <a:solidFill>
                  <a:srgbClr val="757575"/>
                </a:solidFill>
                <a:latin typeface="Arial"/>
                <a:ea typeface="Arial"/>
                <a:cs typeface="Arial"/>
                <a:sym typeface="Arial"/>
              </a:defRPr>
            </a:lvl5pPr>
            <a:lvl6pPr marL="0" marR="0" lvl="5" indent="0" algn="r" rtl="0">
              <a:spcBef>
                <a:spcPts val="0"/>
              </a:spcBef>
              <a:buNone/>
              <a:defRPr sz="1200" b="0" i="0" u="none" strike="noStrike" cap="none">
                <a:solidFill>
                  <a:srgbClr val="757575"/>
                </a:solidFill>
                <a:latin typeface="Arial"/>
                <a:ea typeface="Arial"/>
                <a:cs typeface="Arial"/>
                <a:sym typeface="Arial"/>
              </a:defRPr>
            </a:lvl6pPr>
            <a:lvl7pPr marL="0" marR="0" lvl="6" indent="0" algn="r" rtl="0">
              <a:spcBef>
                <a:spcPts val="0"/>
              </a:spcBef>
              <a:buNone/>
              <a:defRPr sz="1200" b="0" i="0" u="none" strike="noStrike" cap="none">
                <a:solidFill>
                  <a:srgbClr val="757575"/>
                </a:solidFill>
                <a:latin typeface="Arial"/>
                <a:ea typeface="Arial"/>
                <a:cs typeface="Arial"/>
                <a:sym typeface="Arial"/>
              </a:defRPr>
            </a:lvl7pPr>
            <a:lvl8pPr marL="0" marR="0" lvl="7" indent="0" algn="r" rtl="0">
              <a:spcBef>
                <a:spcPts val="0"/>
              </a:spcBef>
              <a:buNone/>
              <a:defRPr sz="1200" b="0" i="0" u="none" strike="noStrike" cap="none">
                <a:solidFill>
                  <a:srgbClr val="757575"/>
                </a:solidFill>
                <a:latin typeface="Arial"/>
                <a:ea typeface="Arial"/>
                <a:cs typeface="Arial"/>
                <a:sym typeface="Arial"/>
              </a:defRPr>
            </a:lvl8pPr>
            <a:lvl9pPr marL="0" marR="0" lvl="8" indent="0" algn="r" rtl="0">
              <a:spcBef>
                <a:spcPts val="0"/>
              </a:spcBef>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‹nº›</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5.jpg"/></Relationships>
</file>

<file path=ppt/slides/_rels/slide2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s://www.independent.co.uk/news/uk/crime/unreported-rapes-the-silent-shame-7561636.html"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5.jpg"/></Relationships>
</file>

<file path=ppt/slides/_rels/slide4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15.jpg"/></Relationships>
</file>

<file path=ppt/slides/_rels/slide46.xml.rels><?xml version="1.0" encoding="UTF-8" standalone="yes"?>
<Relationships xmlns="http://schemas.openxmlformats.org/package/2006/relationships"><Relationship Id="rId8" Type="http://schemas.openxmlformats.org/officeDocument/2006/relationships/image" Target="../media/image22.jpg"/><Relationship Id="rId3" Type="http://schemas.openxmlformats.org/officeDocument/2006/relationships/image" Target="../media/image17.jpg"/><Relationship Id="rId7" Type="http://schemas.openxmlformats.org/officeDocument/2006/relationships/image" Target="../media/image21.png"/><Relationship Id="rId2" Type="http://schemas.openxmlformats.org/officeDocument/2006/relationships/notesSlide" Target="../notesSlides/notesSlide46.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jpg"/><Relationship Id="rId10" Type="http://schemas.openxmlformats.org/officeDocument/2006/relationships/image" Target="../media/image24.jpg"/><Relationship Id="rId4" Type="http://schemas.openxmlformats.org/officeDocument/2006/relationships/image" Target="../media/image18.jpg"/><Relationship Id="rId9" Type="http://schemas.openxmlformats.org/officeDocument/2006/relationships/image" Target="../media/image23.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3.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3"/>
        <p:cNvGrpSpPr/>
        <p:nvPr/>
      </p:nvGrpSpPr>
      <p:grpSpPr>
        <a:xfrm>
          <a:off x="0" y="0"/>
          <a:ext cx="0" cy="0"/>
          <a:chOff x="0" y="0"/>
          <a:chExt cx="0" cy="0"/>
        </a:xfrm>
      </p:grpSpPr>
      <p:sp>
        <p:nvSpPr>
          <p:cNvPr id="94" name="Google Shape;94;p1"/>
          <p:cNvSpPr/>
          <p:nvPr/>
        </p:nvSpPr>
        <p:spPr>
          <a:xfrm>
            <a:off x="0" y="0"/>
            <a:ext cx="12192000" cy="6858000"/>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95" name="Google Shape;95;p1"/>
          <p:cNvPicPr preferRelativeResize="0"/>
          <p:nvPr/>
        </p:nvPicPr>
        <p:blipFill rotWithShape="1">
          <a:blip r:embed="rId3">
            <a:alphaModFix/>
          </a:blip>
          <a:srcRect/>
          <a:stretch/>
        </p:blipFill>
        <p:spPr>
          <a:xfrm>
            <a:off x="4557786" y="786468"/>
            <a:ext cx="3076424" cy="2642532"/>
          </a:xfrm>
          <a:prstGeom prst="rect">
            <a:avLst/>
          </a:prstGeom>
          <a:noFill/>
          <a:ln>
            <a:noFill/>
          </a:ln>
        </p:spPr>
      </p:pic>
      <p:sp>
        <p:nvSpPr>
          <p:cNvPr id="96" name="Google Shape;96;p1"/>
          <p:cNvSpPr txBox="1"/>
          <p:nvPr/>
        </p:nvSpPr>
        <p:spPr>
          <a:xfrm>
            <a:off x="727071" y="4934751"/>
            <a:ext cx="10737900" cy="585000"/>
          </a:xfrm>
          <a:prstGeom prst="rect">
            <a:avLst/>
          </a:prstGeom>
          <a:noFill/>
          <a:ln>
            <a:noFill/>
          </a:ln>
        </p:spPr>
        <p:txBody>
          <a:bodyPr spcFirstLastPara="1" wrap="square" lIns="91425" tIns="45700" rIns="91425" bIns="45700" anchor="ctr" anchorCtr="0">
            <a:spAutoFit/>
          </a:bodyPr>
          <a:lstStyle/>
          <a:p>
            <a:pPr marL="0" marR="0" lvl="0" indent="0" algn="ctr" rtl="0">
              <a:spcBef>
                <a:spcPts val="0"/>
              </a:spcBef>
              <a:spcAft>
                <a:spcPts val="0"/>
              </a:spcAft>
              <a:buNone/>
            </a:pPr>
            <a:r>
              <a:rPr lang="en-US" sz="3200" b="1" i="0" u="none" strike="noStrike" cap="none">
                <a:solidFill>
                  <a:schemeClr val="lt1"/>
                </a:solidFill>
                <a:latin typeface="Montserrat Light"/>
                <a:ea typeface="Montserrat Light"/>
                <a:cs typeface="Montserrat Light"/>
                <a:sym typeface="Montserrat Light"/>
              </a:rPr>
              <a:t>ΕΡΓΑΛΕΙΟΘ</a:t>
            </a:r>
            <a:r>
              <a:rPr lang="en-US" sz="3200" b="1">
                <a:solidFill>
                  <a:schemeClr val="lt1"/>
                </a:solidFill>
                <a:latin typeface="Montserrat Light"/>
                <a:ea typeface="Montserrat Light"/>
                <a:cs typeface="Montserrat Light"/>
                <a:sym typeface="Montserrat Light"/>
              </a:rPr>
              <a:t>Η</a:t>
            </a:r>
            <a:r>
              <a:rPr lang="en-US" sz="3200" b="1" i="0" u="none" strike="noStrike" cap="none">
                <a:solidFill>
                  <a:schemeClr val="lt1"/>
                </a:solidFill>
                <a:latin typeface="Montserrat Light"/>
                <a:ea typeface="Montserrat Light"/>
                <a:cs typeface="Montserrat Light"/>
                <a:sym typeface="Montserrat Light"/>
              </a:rPr>
              <a:t>ΚΗ ΓΙΑ ΤΟΝ ΕΚΠΑΙΔΕΥΤ</a:t>
            </a:r>
            <a:r>
              <a:rPr lang="en-US" sz="3200" b="1">
                <a:solidFill>
                  <a:schemeClr val="lt1"/>
                </a:solidFill>
                <a:latin typeface="Montserrat Light"/>
                <a:ea typeface="Montserrat Light"/>
                <a:cs typeface="Montserrat Light"/>
                <a:sym typeface="Montserrat Light"/>
              </a:rPr>
              <a:t>Η</a:t>
            </a:r>
            <a:endParaRPr/>
          </a:p>
        </p:txBody>
      </p:sp>
      <p:sp>
        <p:nvSpPr>
          <p:cNvPr id="97" name="Google Shape;97;p1"/>
          <p:cNvSpPr txBox="1"/>
          <p:nvPr/>
        </p:nvSpPr>
        <p:spPr>
          <a:xfrm>
            <a:off x="5731191" y="6275967"/>
            <a:ext cx="6327487" cy="46162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Clr>
                <a:schemeClr val="lt1"/>
              </a:buClr>
              <a:buSzPts val="1200"/>
              <a:buFont typeface="Montserrat"/>
              <a:buNone/>
            </a:pPr>
            <a:r>
              <a:rPr lang="en-US" sz="1200" b="1">
                <a:solidFill>
                  <a:schemeClr val="lt1"/>
                </a:solidFill>
                <a:latin typeface="Montserrat"/>
                <a:ea typeface="Montserrat"/>
                <a:cs typeface="Montserrat"/>
                <a:sym typeface="Montserrat"/>
              </a:rPr>
              <a:t>ΠΑΚΕΤΟ ΕΡΓΑΣΙΑΣ </a:t>
            </a:r>
            <a:r>
              <a:rPr lang="en-US" sz="1200" b="1" i="0" u="none" strike="noStrike" cap="none">
                <a:solidFill>
                  <a:schemeClr val="lt1"/>
                </a:solidFill>
                <a:latin typeface="Montserrat"/>
                <a:ea typeface="Montserrat"/>
                <a:cs typeface="Montserrat"/>
                <a:sym typeface="Montserrat"/>
              </a:rPr>
              <a:t>3 - </a:t>
            </a:r>
            <a:r>
              <a:rPr lang="en-US" sz="1200">
                <a:solidFill>
                  <a:schemeClr val="lt1"/>
                </a:solidFill>
                <a:latin typeface="Montserrat Light"/>
                <a:ea typeface="Montserrat Light"/>
                <a:cs typeface="Montserrat Light"/>
                <a:sym typeface="Montserrat Light"/>
              </a:rPr>
              <a:t>Ε</a:t>
            </a:r>
            <a:r>
              <a:rPr lang="en-US" sz="1200" b="0" i="0" u="none" strike="noStrike" cap="none">
                <a:solidFill>
                  <a:schemeClr val="lt1"/>
                </a:solidFill>
                <a:latin typeface="Montserrat Light"/>
                <a:ea typeface="Montserrat Light"/>
                <a:cs typeface="Montserrat Light"/>
                <a:sym typeface="Montserrat Light"/>
              </a:rPr>
              <a:t>ΡΓΟ ΜΗ ΤΥΠΙΚ</a:t>
            </a:r>
            <a:r>
              <a:rPr lang="en-US" sz="1200">
                <a:solidFill>
                  <a:schemeClr val="lt1"/>
                </a:solidFill>
                <a:latin typeface="Montserrat Light"/>
                <a:ea typeface="Montserrat Light"/>
                <a:cs typeface="Montserrat Light"/>
                <a:sym typeface="Montserrat Light"/>
              </a:rPr>
              <a:t>Η</a:t>
            </a:r>
            <a:r>
              <a:rPr lang="en-US" sz="1200" b="0" i="0" u="none" strike="noStrike" cap="none">
                <a:solidFill>
                  <a:schemeClr val="lt1"/>
                </a:solidFill>
                <a:latin typeface="Montserrat Light"/>
                <a:ea typeface="Montserrat Light"/>
                <a:cs typeface="Montserrat Light"/>
                <a:sym typeface="Montserrat Light"/>
              </a:rPr>
              <a:t>Σ ΕΚΠΑ</a:t>
            </a:r>
            <a:r>
              <a:rPr lang="en-US" sz="1200">
                <a:solidFill>
                  <a:schemeClr val="lt1"/>
                </a:solidFill>
                <a:latin typeface="Montserrat Light"/>
                <a:ea typeface="Montserrat Light"/>
                <a:cs typeface="Montserrat Light"/>
                <a:sym typeface="Montserrat Light"/>
              </a:rPr>
              <a:t>Ι</a:t>
            </a:r>
            <a:r>
              <a:rPr lang="en-US" sz="1200" b="0" i="0" u="none" strike="noStrike" cap="none">
                <a:solidFill>
                  <a:schemeClr val="lt1"/>
                </a:solidFill>
                <a:latin typeface="Montserrat Light"/>
                <a:ea typeface="Montserrat Light"/>
                <a:cs typeface="Montserrat Light"/>
                <a:sym typeface="Montserrat Light"/>
              </a:rPr>
              <a:t>ΔΕΥΣΗΣ</a:t>
            </a:r>
            <a:endParaRPr/>
          </a:p>
          <a:p>
            <a:pPr marL="0" marR="0" lvl="0" indent="0" algn="r" rtl="0">
              <a:spcBef>
                <a:spcPts val="0"/>
              </a:spcBef>
              <a:spcAft>
                <a:spcPts val="0"/>
              </a:spcAft>
              <a:buClr>
                <a:schemeClr val="lt1"/>
              </a:buClr>
              <a:buSzPts val="1200"/>
              <a:buFont typeface="Montserrat Light"/>
              <a:buNone/>
            </a:pPr>
            <a:r>
              <a:rPr lang="en-US" sz="1200" b="0" i="0" u="none" strike="noStrike" cap="none">
                <a:solidFill>
                  <a:schemeClr val="lt1"/>
                </a:solidFill>
                <a:latin typeface="Montserrat Light"/>
                <a:ea typeface="Montserrat Light"/>
                <a:cs typeface="Montserrat Light"/>
                <a:sym typeface="Montserrat Light"/>
              </a:rPr>
              <a:t>2022-1-IT03-KA220-YOU-000085578</a:t>
            </a:r>
            <a:endParaRPr sz="1200" b="0" i="0" u="none" strike="noStrike" cap="none">
              <a:solidFill>
                <a:schemeClr val="lt1"/>
              </a:solidFill>
              <a:latin typeface="Montserrat Light"/>
              <a:ea typeface="Montserrat Light"/>
              <a:cs typeface="Montserrat Light"/>
              <a:sym typeface="Montserrat Light"/>
            </a:endParaRPr>
          </a:p>
        </p:txBody>
      </p:sp>
      <p:sp>
        <p:nvSpPr>
          <p:cNvPr id="98" name="Google Shape;98;p1"/>
          <p:cNvSpPr txBox="1"/>
          <p:nvPr/>
        </p:nvSpPr>
        <p:spPr>
          <a:xfrm>
            <a:off x="2810535" y="3515043"/>
            <a:ext cx="6570900" cy="15699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3200" b="1" i="0" u="none" strike="noStrike" cap="none">
                <a:solidFill>
                  <a:schemeClr val="lt1"/>
                </a:solidFill>
                <a:latin typeface="Montserrat"/>
                <a:ea typeface="Montserrat"/>
                <a:cs typeface="Montserrat"/>
                <a:sym typeface="Montserrat"/>
              </a:rPr>
              <a:t>Κινητο</a:t>
            </a:r>
            <a:r>
              <a:rPr lang="en-US" sz="3200" b="1">
                <a:solidFill>
                  <a:schemeClr val="lt1"/>
                </a:solidFill>
                <a:latin typeface="Montserrat"/>
                <a:ea typeface="Montserrat"/>
                <a:cs typeface="Montserrat"/>
                <a:sym typeface="Montserrat"/>
              </a:rPr>
              <a:t>ποιώντας</a:t>
            </a:r>
            <a:r>
              <a:rPr lang="en-US" sz="3200" b="1" i="0" u="none" strike="noStrike" cap="none">
                <a:solidFill>
                  <a:schemeClr val="lt1"/>
                </a:solidFill>
                <a:latin typeface="Montserrat"/>
                <a:ea typeface="Montserrat"/>
                <a:cs typeface="Montserrat"/>
                <a:sym typeface="Montserrat"/>
              </a:rPr>
              <a:t> τη </a:t>
            </a:r>
            <a:r>
              <a:rPr lang="en-US" sz="3200" b="1">
                <a:solidFill>
                  <a:schemeClr val="lt1"/>
                </a:solidFill>
                <a:latin typeface="Montserrat"/>
                <a:ea typeface="Montserrat"/>
                <a:cs typeface="Montserrat"/>
                <a:sym typeface="Montserrat"/>
              </a:rPr>
              <a:t>Ν</a:t>
            </a:r>
            <a:r>
              <a:rPr lang="en-US" sz="3200" b="1" i="0" u="none" strike="noStrike" cap="none">
                <a:solidFill>
                  <a:schemeClr val="lt1"/>
                </a:solidFill>
                <a:latin typeface="Montserrat"/>
                <a:ea typeface="Montserrat"/>
                <a:cs typeface="Montserrat"/>
                <a:sym typeface="Montserrat"/>
              </a:rPr>
              <a:t>εολαία για </a:t>
            </a:r>
            <a:r>
              <a:rPr lang="en-US" sz="3200" b="1">
                <a:solidFill>
                  <a:schemeClr val="lt1"/>
                </a:solidFill>
                <a:latin typeface="Montserrat"/>
                <a:ea typeface="Montserrat"/>
                <a:cs typeface="Montserrat"/>
                <a:sym typeface="Montserrat"/>
              </a:rPr>
              <a:t>Π</a:t>
            </a:r>
            <a:r>
              <a:rPr lang="en-US" sz="3200" b="1" i="0" u="none" strike="noStrike" cap="none">
                <a:solidFill>
                  <a:schemeClr val="lt1"/>
                </a:solidFill>
                <a:latin typeface="Montserrat"/>
                <a:ea typeface="Montserrat"/>
                <a:cs typeface="Montserrat"/>
                <a:sym typeface="Montserrat"/>
              </a:rPr>
              <a:t>όλεις </a:t>
            </a:r>
            <a:r>
              <a:rPr lang="en-US" sz="3200" b="1">
                <a:solidFill>
                  <a:schemeClr val="lt1"/>
                </a:solidFill>
                <a:latin typeface="Montserrat"/>
                <a:ea typeface="Montserrat"/>
                <a:cs typeface="Montserrat"/>
                <a:sym typeface="Montserrat"/>
              </a:rPr>
              <a:t>Διατομεακής Ένταξης των Φύλων</a:t>
            </a:r>
            <a:endParaRPr sz="4800" b="1" i="0" u="none" strike="noStrike" cap="none">
              <a:solidFill>
                <a:schemeClr val="lt1"/>
              </a:solidFill>
              <a:latin typeface="Montserrat"/>
              <a:ea typeface="Montserrat"/>
              <a:cs typeface="Montserrat"/>
              <a:sym typeface="Montserra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graphicFrame>
        <p:nvGraphicFramePr>
          <p:cNvPr id="192" name="Google Shape;192;p10"/>
          <p:cNvGraphicFramePr/>
          <p:nvPr/>
        </p:nvGraphicFramePr>
        <p:xfrm>
          <a:off x="449911" y="1745944"/>
          <a:ext cx="11318800" cy="1940610"/>
        </p:xfrm>
        <a:graphic>
          <a:graphicData uri="http://schemas.openxmlformats.org/drawingml/2006/table">
            <a:tbl>
              <a:tblPr firstRow="1" bandRow="1">
                <a:noFill/>
                <a:tableStyleId>{6301D86A-52C8-4DB1-8393-A57C5A1AB315}</a:tableStyleId>
              </a:tblPr>
              <a:tblGrid>
                <a:gridCol w="1106800">
                  <a:extLst>
                    <a:ext uri="{9D8B030D-6E8A-4147-A177-3AD203B41FA5}">
                      <a16:colId xmlns:a16="http://schemas.microsoft.com/office/drawing/2014/main" val="20000"/>
                    </a:ext>
                  </a:extLst>
                </a:gridCol>
                <a:gridCol w="625150">
                  <a:extLst>
                    <a:ext uri="{9D8B030D-6E8A-4147-A177-3AD203B41FA5}">
                      <a16:colId xmlns:a16="http://schemas.microsoft.com/office/drawing/2014/main" val="20001"/>
                    </a:ext>
                  </a:extLst>
                </a:gridCol>
                <a:gridCol w="684775">
                  <a:extLst>
                    <a:ext uri="{9D8B030D-6E8A-4147-A177-3AD203B41FA5}">
                      <a16:colId xmlns:a16="http://schemas.microsoft.com/office/drawing/2014/main" val="20002"/>
                    </a:ext>
                  </a:extLst>
                </a:gridCol>
                <a:gridCol w="684775">
                  <a:extLst>
                    <a:ext uri="{9D8B030D-6E8A-4147-A177-3AD203B41FA5}">
                      <a16:colId xmlns:a16="http://schemas.microsoft.com/office/drawing/2014/main" val="20003"/>
                    </a:ext>
                  </a:extLst>
                </a:gridCol>
                <a:gridCol w="684775">
                  <a:extLst>
                    <a:ext uri="{9D8B030D-6E8A-4147-A177-3AD203B41FA5}">
                      <a16:colId xmlns:a16="http://schemas.microsoft.com/office/drawing/2014/main" val="20004"/>
                    </a:ext>
                  </a:extLst>
                </a:gridCol>
                <a:gridCol w="684775">
                  <a:extLst>
                    <a:ext uri="{9D8B030D-6E8A-4147-A177-3AD203B41FA5}">
                      <a16:colId xmlns:a16="http://schemas.microsoft.com/office/drawing/2014/main" val="20005"/>
                    </a:ext>
                  </a:extLst>
                </a:gridCol>
                <a:gridCol w="684775">
                  <a:extLst>
                    <a:ext uri="{9D8B030D-6E8A-4147-A177-3AD203B41FA5}">
                      <a16:colId xmlns:a16="http://schemas.microsoft.com/office/drawing/2014/main" val="20006"/>
                    </a:ext>
                  </a:extLst>
                </a:gridCol>
                <a:gridCol w="684775">
                  <a:extLst>
                    <a:ext uri="{9D8B030D-6E8A-4147-A177-3AD203B41FA5}">
                      <a16:colId xmlns:a16="http://schemas.microsoft.com/office/drawing/2014/main" val="20007"/>
                    </a:ext>
                  </a:extLst>
                </a:gridCol>
                <a:gridCol w="684775">
                  <a:extLst>
                    <a:ext uri="{9D8B030D-6E8A-4147-A177-3AD203B41FA5}">
                      <a16:colId xmlns:a16="http://schemas.microsoft.com/office/drawing/2014/main" val="20008"/>
                    </a:ext>
                  </a:extLst>
                </a:gridCol>
                <a:gridCol w="684775">
                  <a:extLst>
                    <a:ext uri="{9D8B030D-6E8A-4147-A177-3AD203B41FA5}">
                      <a16:colId xmlns:a16="http://schemas.microsoft.com/office/drawing/2014/main" val="20009"/>
                    </a:ext>
                  </a:extLst>
                </a:gridCol>
                <a:gridCol w="684775">
                  <a:extLst>
                    <a:ext uri="{9D8B030D-6E8A-4147-A177-3AD203B41FA5}">
                      <a16:colId xmlns:a16="http://schemas.microsoft.com/office/drawing/2014/main" val="20010"/>
                    </a:ext>
                  </a:extLst>
                </a:gridCol>
                <a:gridCol w="684775">
                  <a:extLst>
                    <a:ext uri="{9D8B030D-6E8A-4147-A177-3AD203B41FA5}">
                      <a16:colId xmlns:a16="http://schemas.microsoft.com/office/drawing/2014/main" val="20011"/>
                    </a:ext>
                  </a:extLst>
                </a:gridCol>
                <a:gridCol w="684775">
                  <a:extLst>
                    <a:ext uri="{9D8B030D-6E8A-4147-A177-3AD203B41FA5}">
                      <a16:colId xmlns:a16="http://schemas.microsoft.com/office/drawing/2014/main" val="20012"/>
                    </a:ext>
                  </a:extLst>
                </a:gridCol>
                <a:gridCol w="684775">
                  <a:extLst>
                    <a:ext uri="{9D8B030D-6E8A-4147-A177-3AD203B41FA5}">
                      <a16:colId xmlns:a16="http://schemas.microsoft.com/office/drawing/2014/main" val="20013"/>
                    </a:ext>
                  </a:extLst>
                </a:gridCol>
                <a:gridCol w="684775">
                  <a:extLst>
                    <a:ext uri="{9D8B030D-6E8A-4147-A177-3AD203B41FA5}">
                      <a16:colId xmlns:a16="http://schemas.microsoft.com/office/drawing/2014/main" val="20014"/>
                    </a:ext>
                  </a:extLst>
                </a:gridCol>
                <a:gridCol w="684775">
                  <a:extLst>
                    <a:ext uri="{9D8B030D-6E8A-4147-A177-3AD203B41FA5}">
                      <a16:colId xmlns:a16="http://schemas.microsoft.com/office/drawing/2014/main" val="20015"/>
                    </a:ext>
                  </a:extLst>
                </a:gridCol>
              </a:tblGrid>
              <a:tr h="370850">
                <a:tc>
                  <a:txBody>
                    <a:bodyPr/>
                    <a:lstStyle/>
                    <a:p>
                      <a:pPr marL="0" marR="0" lvl="0" indent="0" algn="l" rtl="0">
                        <a:spcBef>
                          <a:spcPts val="0"/>
                        </a:spcBef>
                        <a:spcAft>
                          <a:spcPts val="0"/>
                        </a:spcAft>
                        <a:buNone/>
                      </a:pPr>
                      <a:r>
                        <a:rPr lang="en-US" sz="900" u="none" strike="noStrike" cap="none">
                          <a:solidFill>
                            <a:schemeClr val="lt1"/>
                          </a:solidFill>
                          <a:latin typeface="Montserrat Light"/>
                          <a:ea typeface="Montserrat Light"/>
                          <a:cs typeface="Montserrat Light"/>
                          <a:sym typeface="Montserrat Light"/>
                        </a:rPr>
                        <a:t>ΔΡΑΣΤΗΡΙΟΤΗΤΑ</a:t>
                      </a:r>
                      <a:endParaRPr/>
                    </a:p>
                  </a:txBody>
                  <a:tcPr marL="91450" marR="91450" marT="45725" marB="45725" anchor="ctr">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solidFill>
                      <a:srgbClr val="7F7F7F"/>
                    </a:solidFill>
                  </a:tcPr>
                </a:tc>
                <a:tc>
                  <a:txBody>
                    <a:bodyPr/>
                    <a:lstStyle/>
                    <a:p>
                      <a:pPr marL="0" marR="0" lvl="0" indent="0" algn="ctr" rtl="0">
                        <a:spcBef>
                          <a:spcPts val="0"/>
                        </a:spcBef>
                        <a:spcAft>
                          <a:spcPts val="0"/>
                        </a:spcAft>
                        <a:buNone/>
                      </a:pPr>
                      <a:r>
                        <a:rPr lang="en-US" sz="900" u="none" strike="noStrike" cap="none">
                          <a:latin typeface="Montserrat Light"/>
                          <a:ea typeface="Montserrat Light"/>
                          <a:cs typeface="Montserrat Light"/>
                          <a:sym typeface="Montserrat Light"/>
                        </a:rPr>
                        <a:t>Ημέρα 1η</a:t>
                      </a:r>
                      <a:endParaRPr sz="1300"/>
                    </a:p>
                  </a:txBody>
                  <a:tcPr marL="91450" marR="91450" marT="45725" marB="45725" anchor="ctr">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solidFill>
                      <a:srgbClr val="F2F2F2"/>
                    </a:solidFill>
                  </a:tcPr>
                </a:tc>
                <a:tc>
                  <a:txBody>
                    <a:bodyPr/>
                    <a:lstStyle/>
                    <a:p>
                      <a:pPr marL="0" marR="0" lvl="0" indent="0" algn="ctr" rtl="0">
                        <a:spcBef>
                          <a:spcPts val="0"/>
                        </a:spcBef>
                        <a:spcAft>
                          <a:spcPts val="0"/>
                        </a:spcAft>
                        <a:buNone/>
                      </a:pPr>
                      <a:r>
                        <a:rPr lang="en-US" sz="900" u="none" strike="noStrike" cap="none">
                          <a:latin typeface="Montserrat Light"/>
                          <a:ea typeface="Montserrat Light"/>
                          <a:cs typeface="Montserrat Light"/>
                          <a:sym typeface="Montserrat Light"/>
                        </a:rPr>
                        <a:t>Ημέρα 2η</a:t>
                      </a:r>
                      <a:endParaRPr sz="1300"/>
                    </a:p>
                  </a:txBody>
                  <a:tcPr marL="91450" marR="91450" marT="45725" marB="45725" anchor="ctr">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solidFill>
                      <a:srgbClr val="F2F2F2"/>
                    </a:solidFill>
                  </a:tcPr>
                </a:tc>
                <a:tc>
                  <a:txBody>
                    <a:bodyPr/>
                    <a:lstStyle/>
                    <a:p>
                      <a:pPr marL="0" marR="0" lvl="0" indent="0" algn="ctr" rtl="0">
                        <a:spcBef>
                          <a:spcPts val="0"/>
                        </a:spcBef>
                        <a:spcAft>
                          <a:spcPts val="0"/>
                        </a:spcAft>
                        <a:buNone/>
                      </a:pPr>
                      <a:r>
                        <a:rPr lang="en-US" sz="900" u="none" strike="noStrike" cap="none">
                          <a:latin typeface="Montserrat Light"/>
                          <a:ea typeface="Montserrat Light"/>
                          <a:cs typeface="Montserrat Light"/>
                          <a:sym typeface="Montserrat Light"/>
                        </a:rPr>
                        <a:t>Ημέρα 3η</a:t>
                      </a:r>
                      <a:endParaRPr sz="1300"/>
                    </a:p>
                  </a:txBody>
                  <a:tcPr marL="91450" marR="91450" marT="45725" marB="45725" anchor="ctr">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solidFill>
                      <a:srgbClr val="F2F2F2"/>
                    </a:solidFill>
                  </a:tcPr>
                </a:tc>
                <a:tc>
                  <a:txBody>
                    <a:bodyPr/>
                    <a:lstStyle/>
                    <a:p>
                      <a:pPr marL="0" marR="0" lvl="0" indent="0" algn="ctr" rtl="0">
                        <a:spcBef>
                          <a:spcPts val="0"/>
                        </a:spcBef>
                        <a:spcAft>
                          <a:spcPts val="0"/>
                        </a:spcAft>
                        <a:buNone/>
                      </a:pPr>
                      <a:r>
                        <a:rPr lang="en-US" sz="900" u="none" strike="noStrike" cap="none">
                          <a:latin typeface="Montserrat Light"/>
                          <a:ea typeface="Montserrat Light"/>
                          <a:cs typeface="Montserrat Light"/>
                          <a:sym typeface="Montserrat Light"/>
                        </a:rPr>
                        <a:t>Ημέρα 4η</a:t>
                      </a:r>
                      <a:endParaRPr sz="1300"/>
                    </a:p>
                  </a:txBody>
                  <a:tcPr marL="91450" marR="91450" marT="45725" marB="45725" anchor="ctr">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solidFill>
                      <a:srgbClr val="F2F2F2"/>
                    </a:solidFill>
                  </a:tcPr>
                </a:tc>
                <a:tc>
                  <a:txBody>
                    <a:bodyPr/>
                    <a:lstStyle/>
                    <a:p>
                      <a:pPr marL="0" marR="0" lvl="0" indent="0" algn="ctr" rtl="0">
                        <a:spcBef>
                          <a:spcPts val="0"/>
                        </a:spcBef>
                        <a:spcAft>
                          <a:spcPts val="0"/>
                        </a:spcAft>
                        <a:buNone/>
                      </a:pPr>
                      <a:r>
                        <a:rPr lang="en-US" sz="900" u="none" strike="noStrike" cap="none">
                          <a:latin typeface="Montserrat Light"/>
                          <a:ea typeface="Montserrat Light"/>
                          <a:cs typeface="Montserrat Light"/>
                          <a:sym typeface="Montserrat Light"/>
                        </a:rPr>
                        <a:t>Ημέρα 5η</a:t>
                      </a:r>
                      <a:endParaRPr sz="1300"/>
                    </a:p>
                  </a:txBody>
                  <a:tcPr marL="91450" marR="91450" marT="45725" marB="45725" anchor="ctr">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solidFill>
                      <a:srgbClr val="F2F2F2"/>
                    </a:solidFill>
                  </a:tcPr>
                </a:tc>
                <a:tc>
                  <a:txBody>
                    <a:bodyPr/>
                    <a:lstStyle/>
                    <a:p>
                      <a:pPr marL="0" marR="0" lvl="0" indent="0" algn="ctr" rtl="0">
                        <a:spcBef>
                          <a:spcPts val="0"/>
                        </a:spcBef>
                        <a:spcAft>
                          <a:spcPts val="0"/>
                        </a:spcAft>
                        <a:buNone/>
                      </a:pPr>
                      <a:r>
                        <a:rPr lang="en-US" sz="900" u="none" strike="noStrike" cap="none">
                          <a:latin typeface="Montserrat Light"/>
                          <a:ea typeface="Montserrat Light"/>
                          <a:cs typeface="Montserrat Light"/>
                          <a:sym typeface="Montserrat Light"/>
                        </a:rPr>
                        <a:t>Ημέρα 6η</a:t>
                      </a:r>
                      <a:endParaRPr sz="1300"/>
                    </a:p>
                  </a:txBody>
                  <a:tcPr marL="91450" marR="91450" marT="45725" marB="45725" anchor="ctr">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900" u="none" strike="noStrike" cap="none">
                          <a:latin typeface="Montserrat Light"/>
                          <a:ea typeface="Montserrat Light"/>
                          <a:cs typeface="Montserrat Light"/>
                          <a:sym typeface="Montserrat Light"/>
                        </a:rPr>
                        <a:t>Ημέρα 7η</a:t>
                      </a:r>
                      <a:endParaRPr sz="1300"/>
                    </a:p>
                  </a:txBody>
                  <a:tcPr marL="91450" marR="91450" marT="45725" marB="45725" anchor="ctr">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900" u="none" strike="noStrike" cap="none">
                          <a:latin typeface="Montserrat Light"/>
                          <a:ea typeface="Montserrat Light"/>
                          <a:cs typeface="Montserrat Light"/>
                          <a:sym typeface="Montserrat Light"/>
                        </a:rPr>
                        <a:t>Ημέρα 8η</a:t>
                      </a:r>
                      <a:endParaRPr sz="1300"/>
                    </a:p>
                  </a:txBody>
                  <a:tcPr marL="91450" marR="91450" marT="45725" marB="45725" anchor="ctr">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900" u="none" strike="noStrike" cap="none">
                          <a:latin typeface="Montserrat Light"/>
                          <a:ea typeface="Montserrat Light"/>
                          <a:cs typeface="Montserrat Light"/>
                          <a:sym typeface="Montserrat Light"/>
                        </a:rPr>
                        <a:t>Ημέρα 9η</a:t>
                      </a:r>
                      <a:endParaRPr sz="1300"/>
                    </a:p>
                  </a:txBody>
                  <a:tcPr marL="91450" marR="91450" marT="45725" marB="45725" anchor="ctr">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900" u="none" strike="noStrike" cap="none">
                          <a:latin typeface="Montserrat Light"/>
                          <a:ea typeface="Montserrat Light"/>
                          <a:cs typeface="Montserrat Light"/>
                          <a:sym typeface="Montserrat Light"/>
                        </a:rPr>
                        <a:t>Ημέρα 10η</a:t>
                      </a:r>
                      <a:endParaRPr sz="1300"/>
                    </a:p>
                  </a:txBody>
                  <a:tcPr marL="91450" marR="91450" marT="45725" marB="45725" anchor="ctr">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900" u="none" strike="noStrike" cap="none">
                          <a:latin typeface="Montserrat Light"/>
                          <a:ea typeface="Montserrat Light"/>
                          <a:cs typeface="Montserrat Light"/>
                          <a:sym typeface="Montserrat Light"/>
                        </a:rPr>
                        <a:t>Ημέρα 11η</a:t>
                      </a:r>
                      <a:endParaRPr sz="1300"/>
                    </a:p>
                  </a:txBody>
                  <a:tcPr marL="91450" marR="91450" marT="45725" marB="45725" anchor="ctr">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solidFill>
                      <a:srgbClr val="BFBFBF"/>
                    </a:solidFill>
                  </a:tcPr>
                </a:tc>
                <a:tc>
                  <a:txBody>
                    <a:bodyPr/>
                    <a:lstStyle/>
                    <a:p>
                      <a:pPr marL="0" marR="0" lvl="0" indent="0" algn="ctr" rtl="0">
                        <a:spcBef>
                          <a:spcPts val="0"/>
                        </a:spcBef>
                        <a:spcAft>
                          <a:spcPts val="0"/>
                        </a:spcAft>
                        <a:buNone/>
                      </a:pPr>
                      <a:r>
                        <a:rPr lang="en-US" sz="900" u="none" strike="noStrike" cap="none">
                          <a:latin typeface="Montserrat Light"/>
                          <a:ea typeface="Montserrat Light"/>
                          <a:cs typeface="Montserrat Light"/>
                          <a:sym typeface="Montserrat Light"/>
                        </a:rPr>
                        <a:t>Ημέρα 12η</a:t>
                      </a:r>
                      <a:endParaRPr sz="1300"/>
                    </a:p>
                  </a:txBody>
                  <a:tcPr marL="91450" marR="91450" marT="45725" marB="45725" anchor="ctr">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solidFill>
                      <a:srgbClr val="BFBFBF"/>
                    </a:solidFill>
                  </a:tcPr>
                </a:tc>
                <a:tc>
                  <a:txBody>
                    <a:bodyPr/>
                    <a:lstStyle/>
                    <a:p>
                      <a:pPr marL="0" marR="0" lvl="0" indent="0" algn="ctr" rtl="0">
                        <a:spcBef>
                          <a:spcPts val="0"/>
                        </a:spcBef>
                        <a:spcAft>
                          <a:spcPts val="0"/>
                        </a:spcAft>
                        <a:buNone/>
                      </a:pPr>
                      <a:r>
                        <a:rPr lang="en-US" sz="900" u="none" strike="noStrike" cap="none">
                          <a:latin typeface="Montserrat Light"/>
                          <a:ea typeface="Montserrat Light"/>
                          <a:cs typeface="Montserrat Light"/>
                          <a:sym typeface="Montserrat Light"/>
                        </a:rPr>
                        <a:t>Ημέρα 13η</a:t>
                      </a:r>
                      <a:endParaRPr sz="1300"/>
                    </a:p>
                  </a:txBody>
                  <a:tcPr marL="91450" marR="91450" marT="45725" marB="45725" anchor="ctr">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solidFill>
                      <a:srgbClr val="BFBFBF"/>
                    </a:solidFill>
                  </a:tcPr>
                </a:tc>
                <a:tc>
                  <a:txBody>
                    <a:bodyPr/>
                    <a:lstStyle/>
                    <a:p>
                      <a:pPr marL="0" marR="0" lvl="0" indent="0" algn="ctr" rtl="0">
                        <a:spcBef>
                          <a:spcPts val="0"/>
                        </a:spcBef>
                        <a:spcAft>
                          <a:spcPts val="0"/>
                        </a:spcAft>
                        <a:buNone/>
                      </a:pPr>
                      <a:r>
                        <a:rPr lang="en-US" sz="900" u="none" strike="noStrike" cap="none">
                          <a:latin typeface="Montserrat Light"/>
                          <a:ea typeface="Montserrat Light"/>
                          <a:cs typeface="Montserrat Light"/>
                          <a:sym typeface="Montserrat Light"/>
                        </a:rPr>
                        <a:t>Ημέρα 14η</a:t>
                      </a:r>
                      <a:endParaRPr sz="1300"/>
                    </a:p>
                  </a:txBody>
                  <a:tcPr marL="91450" marR="91450" marT="45725" marB="45725" anchor="ctr">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solidFill>
                      <a:srgbClr val="BFBFBF"/>
                    </a:solidFill>
                  </a:tcPr>
                </a:tc>
                <a:tc>
                  <a:txBody>
                    <a:bodyPr/>
                    <a:lstStyle/>
                    <a:p>
                      <a:pPr marL="0" marR="0" lvl="0" indent="0" algn="ctr" rtl="0">
                        <a:spcBef>
                          <a:spcPts val="0"/>
                        </a:spcBef>
                        <a:spcAft>
                          <a:spcPts val="0"/>
                        </a:spcAft>
                        <a:buNone/>
                      </a:pPr>
                      <a:r>
                        <a:rPr lang="en-US" sz="900" u="none" strike="noStrike" cap="none">
                          <a:latin typeface="Montserrat Light"/>
                          <a:ea typeface="Montserrat Light"/>
                          <a:cs typeface="Montserrat Light"/>
                          <a:sym typeface="Montserrat Light"/>
                        </a:rPr>
                        <a:t>Ημέρα 15η</a:t>
                      </a:r>
                      <a:endParaRPr sz="1300"/>
                    </a:p>
                  </a:txBody>
                  <a:tcPr marL="91450" marR="91450" marT="45725" marB="45725" anchor="ctr">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solidFill>
                      <a:srgbClr val="BFBFBF"/>
                    </a:solidFill>
                  </a:tcPr>
                </a:tc>
                <a:extLst>
                  <a:ext uri="{0D108BD9-81ED-4DB2-BD59-A6C34878D82A}">
                    <a16:rowId xmlns:a16="http://schemas.microsoft.com/office/drawing/2014/main" val="10000"/>
                  </a:ext>
                </a:extLst>
              </a:tr>
              <a:tr h="370850">
                <a:tc>
                  <a:txBody>
                    <a:bodyPr/>
                    <a:lstStyle/>
                    <a:p>
                      <a:pPr marL="0" marR="0" lvl="0" indent="0" algn="l" rtl="0">
                        <a:spcBef>
                          <a:spcPts val="0"/>
                        </a:spcBef>
                        <a:spcAft>
                          <a:spcPts val="0"/>
                        </a:spcAft>
                        <a:buNone/>
                      </a:pPr>
                      <a:r>
                        <a:rPr lang="en-US" sz="800">
                          <a:latin typeface="Montserrat Light"/>
                          <a:ea typeface="Montserrat Light"/>
                          <a:cs typeface="Montserrat Light"/>
                          <a:sym typeface="Montserrat Light"/>
                        </a:rPr>
                        <a:t>Διά ζώσης</a:t>
                      </a:r>
                      <a:endParaRPr/>
                    </a:p>
                    <a:p>
                      <a:pPr marL="0" marR="0" lvl="0" indent="0" algn="l" rtl="0">
                        <a:spcBef>
                          <a:spcPts val="0"/>
                        </a:spcBef>
                        <a:spcAft>
                          <a:spcPts val="0"/>
                        </a:spcAft>
                        <a:buNone/>
                      </a:pPr>
                      <a:r>
                        <a:rPr lang="en-US" sz="800" u="none" strike="noStrike" cap="none">
                          <a:solidFill>
                            <a:schemeClr val="dk1"/>
                          </a:solidFill>
                          <a:latin typeface="Montserrat Light"/>
                          <a:ea typeface="Montserrat Light"/>
                          <a:cs typeface="Montserrat Light"/>
                          <a:sym typeface="Montserrat Light"/>
                        </a:rPr>
                        <a:t>Συνεδρίες</a:t>
                      </a:r>
                      <a:endParaRPr/>
                    </a:p>
                  </a:txBody>
                  <a:tcPr marL="91450" marR="91450" marT="45725" marB="45725" anchor="ctr">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800"/>
                        <a:buFont typeface="Arial"/>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800"/>
                        <a:buFont typeface="Arial"/>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extLst>
                  <a:ext uri="{0D108BD9-81ED-4DB2-BD59-A6C34878D82A}">
                    <a16:rowId xmlns:a16="http://schemas.microsoft.com/office/drawing/2014/main" val="10001"/>
                  </a:ext>
                </a:extLst>
              </a:tr>
              <a:tr h="370850">
                <a:tc>
                  <a:txBody>
                    <a:bodyPr/>
                    <a:lstStyle/>
                    <a:p>
                      <a:pPr marL="0" marR="0" lvl="0" indent="0" algn="l" rtl="0">
                        <a:spcBef>
                          <a:spcPts val="0"/>
                        </a:spcBef>
                        <a:spcAft>
                          <a:spcPts val="0"/>
                        </a:spcAft>
                        <a:buNone/>
                      </a:pPr>
                      <a:r>
                        <a:rPr lang="en-US" sz="800" u="none" strike="noStrike" cap="none">
                          <a:solidFill>
                            <a:schemeClr val="dk1"/>
                          </a:solidFill>
                          <a:latin typeface="Montserrat Light"/>
                          <a:ea typeface="Montserrat Light"/>
                          <a:cs typeface="Montserrat Light"/>
                          <a:sym typeface="Montserrat Light"/>
                        </a:rPr>
                        <a:t>Παιχνιδοποιημένη εμπειρία μάθησης</a:t>
                      </a:r>
                      <a:endParaRPr/>
                    </a:p>
                  </a:txBody>
                  <a:tcPr marL="91450" marR="91450" marT="45725" marB="45725" anchor="ctr">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extLst>
                  <a:ext uri="{0D108BD9-81ED-4DB2-BD59-A6C34878D82A}">
                    <a16:rowId xmlns:a16="http://schemas.microsoft.com/office/drawing/2014/main" val="10002"/>
                  </a:ext>
                </a:extLst>
              </a:tr>
              <a:tr h="370850">
                <a:tc>
                  <a:txBody>
                    <a:bodyPr/>
                    <a:lstStyle/>
                    <a:p>
                      <a:pPr marL="0" marR="0" lvl="0" indent="0" algn="l" rtl="0">
                        <a:spcBef>
                          <a:spcPts val="0"/>
                        </a:spcBef>
                        <a:spcAft>
                          <a:spcPts val="0"/>
                        </a:spcAft>
                        <a:buNone/>
                      </a:pPr>
                      <a:r>
                        <a:rPr lang="en-US" sz="800" u="none" strike="noStrike" cap="none">
                          <a:solidFill>
                            <a:schemeClr val="dk1"/>
                          </a:solidFill>
                          <a:latin typeface="Montserrat Light"/>
                          <a:ea typeface="Montserrat Light"/>
                          <a:cs typeface="Montserrat Light"/>
                          <a:sym typeface="Montserrat Light"/>
                        </a:rPr>
                        <a:t>Φόρουμ</a:t>
                      </a:r>
                      <a:endParaRPr/>
                    </a:p>
                  </a:txBody>
                  <a:tcPr marL="91450" marR="91450" marT="45725" marB="45725" anchor="ctr">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extLst>
                  <a:ext uri="{0D108BD9-81ED-4DB2-BD59-A6C34878D82A}">
                    <a16:rowId xmlns:a16="http://schemas.microsoft.com/office/drawing/2014/main" val="10003"/>
                  </a:ext>
                </a:extLst>
              </a:tr>
              <a:tr h="370850">
                <a:tc>
                  <a:txBody>
                    <a:bodyPr/>
                    <a:lstStyle/>
                    <a:p>
                      <a:pPr marL="0" marR="0" lvl="0" indent="0" algn="l" rtl="0">
                        <a:spcBef>
                          <a:spcPts val="0"/>
                        </a:spcBef>
                        <a:spcAft>
                          <a:spcPts val="0"/>
                        </a:spcAft>
                        <a:buNone/>
                      </a:pPr>
                      <a:r>
                        <a:rPr lang="en-US" sz="800">
                          <a:latin typeface="Montserrat Light"/>
                          <a:ea typeface="Montserrat Light"/>
                          <a:cs typeface="Montserrat Light"/>
                          <a:sym typeface="Montserrat Light"/>
                        </a:rPr>
                        <a:t>Υ</a:t>
                      </a:r>
                      <a:r>
                        <a:rPr lang="en-US" sz="800" u="none" strike="noStrike" cap="none">
                          <a:solidFill>
                            <a:schemeClr val="dk1"/>
                          </a:solidFill>
                          <a:latin typeface="Montserrat Light"/>
                          <a:ea typeface="Montserrat Light"/>
                          <a:cs typeface="Montserrat Light"/>
                          <a:sym typeface="Montserrat Light"/>
                        </a:rPr>
                        <a:t>ποστ</a:t>
                      </a:r>
                      <a:r>
                        <a:rPr lang="en-US" sz="800">
                          <a:latin typeface="Montserrat Light"/>
                          <a:ea typeface="Montserrat Light"/>
                          <a:cs typeface="Montserrat Light"/>
                          <a:sym typeface="Montserrat Light"/>
                        </a:rPr>
                        <a:t>ηρικτικό έγγραφο</a:t>
                      </a:r>
                      <a:endParaRPr/>
                    </a:p>
                  </a:txBody>
                  <a:tcPr marL="91450" marR="91450" marT="45725" marB="45725" anchor="ctr">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solidFill>
                      <a:schemeClr val="lt2"/>
                    </a:solidFill>
                  </a:tcPr>
                </a:tc>
                <a:tc gridSpan="15">
                  <a:txBody>
                    <a:bodyPr/>
                    <a:lstStyle/>
                    <a:p>
                      <a:pPr marL="0" marR="0" lvl="0" indent="0" algn="ctr" rtl="0">
                        <a:spcBef>
                          <a:spcPts val="0"/>
                        </a:spcBef>
                        <a:spcAft>
                          <a:spcPts val="0"/>
                        </a:spcAft>
                        <a:buNone/>
                      </a:pPr>
                      <a:endParaRPr sz="800" u="none" strike="noStrike" cap="none">
                        <a:latin typeface="Montserrat Light"/>
                        <a:ea typeface="Montserrat Light"/>
                        <a:cs typeface="Montserrat Light"/>
                        <a:sym typeface="Montserrat Light"/>
                      </a:endParaRPr>
                    </a:p>
                  </a:txBody>
                  <a:tcPr marL="91450" marR="91450" marT="45725" marB="45725">
                    <a:lnL w="9525" cap="flat" cmpd="sng">
                      <a:solidFill>
                        <a:srgbClr val="D8D8D8"/>
                      </a:solidFill>
                      <a:prstDash val="solid"/>
                      <a:round/>
                      <a:headEnd type="none" w="sm" len="sm"/>
                      <a:tailEnd type="none" w="sm" len="sm"/>
                    </a:lnL>
                    <a:lnR w="9525" cap="flat" cmpd="sng">
                      <a:solidFill>
                        <a:srgbClr val="D8D8D8"/>
                      </a:solidFill>
                      <a:prstDash val="solid"/>
                      <a:round/>
                      <a:headEnd type="none" w="sm" len="sm"/>
                      <a:tailEnd type="none" w="sm" len="sm"/>
                    </a:lnR>
                    <a:lnT w="9525" cap="flat" cmpd="sng">
                      <a:solidFill>
                        <a:srgbClr val="D8D8D8"/>
                      </a:solidFill>
                      <a:prstDash val="solid"/>
                      <a:round/>
                      <a:headEnd type="none" w="sm" len="sm"/>
                      <a:tailEnd type="none" w="sm" len="sm"/>
                    </a:lnT>
                    <a:lnB w="9525" cap="flat" cmpd="sng">
                      <a:solidFill>
                        <a:srgbClr val="D8D8D8"/>
                      </a:solidFill>
                      <a:prstDash val="solid"/>
                      <a:round/>
                      <a:headEnd type="none" w="sm" len="sm"/>
                      <a:tailEnd type="none" w="sm" len="sm"/>
                    </a:lnB>
                  </a:tcPr>
                </a:tc>
                <a:tc hMerge="1">
                  <a:txBody>
                    <a:bodyPr/>
                    <a:lstStyle/>
                    <a:p>
                      <a:endParaRPr lang="pt-PT"/>
                    </a:p>
                  </a:txBody>
                  <a:tcPr/>
                </a:tc>
                <a:tc hMerge="1">
                  <a:txBody>
                    <a:bodyPr/>
                    <a:lstStyle/>
                    <a:p>
                      <a:endParaRPr lang="pt-PT"/>
                    </a:p>
                  </a:txBody>
                  <a:tcPr/>
                </a:tc>
                <a:tc hMerge="1">
                  <a:txBody>
                    <a:bodyPr/>
                    <a:lstStyle/>
                    <a:p>
                      <a:endParaRPr lang="pt-PT"/>
                    </a:p>
                  </a:txBody>
                  <a:tcPr/>
                </a:tc>
                <a:tc hMerge="1">
                  <a:txBody>
                    <a:bodyPr/>
                    <a:lstStyle/>
                    <a:p>
                      <a:endParaRPr lang="pt-PT"/>
                    </a:p>
                  </a:txBody>
                  <a:tcPr/>
                </a:tc>
                <a:tc hMerge="1">
                  <a:txBody>
                    <a:bodyPr/>
                    <a:lstStyle/>
                    <a:p>
                      <a:endParaRPr lang="pt-PT"/>
                    </a:p>
                  </a:txBody>
                  <a:tcPr/>
                </a:tc>
                <a:tc hMerge="1">
                  <a:txBody>
                    <a:bodyPr/>
                    <a:lstStyle/>
                    <a:p>
                      <a:endParaRPr lang="pt-PT"/>
                    </a:p>
                  </a:txBody>
                  <a:tcPr/>
                </a:tc>
                <a:tc hMerge="1">
                  <a:txBody>
                    <a:bodyPr/>
                    <a:lstStyle/>
                    <a:p>
                      <a:endParaRPr lang="pt-PT"/>
                    </a:p>
                  </a:txBody>
                  <a:tcPr/>
                </a:tc>
                <a:tc hMerge="1">
                  <a:txBody>
                    <a:bodyPr/>
                    <a:lstStyle/>
                    <a:p>
                      <a:endParaRPr lang="pt-PT"/>
                    </a:p>
                  </a:txBody>
                  <a:tcPr/>
                </a:tc>
                <a:tc hMerge="1">
                  <a:txBody>
                    <a:bodyPr/>
                    <a:lstStyle/>
                    <a:p>
                      <a:endParaRPr lang="pt-PT"/>
                    </a:p>
                  </a:txBody>
                  <a:tcPr/>
                </a:tc>
                <a:tc hMerge="1">
                  <a:txBody>
                    <a:bodyPr/>
                    <a:lstStyle/>
                    <a:p>
                      <a:endParaRPr lang="pt-PT"/>
                    </a:p>
                  </a:txBody>
                  <a:tcPr/>
                </a:tc>
                <a:tc hMerge="1">
                  <a:txBody>
                    <a:bodyPr/>
                    <a:lstStyle/>
                    <a:p>
                      <a:endParaRPr lang="pt-PT"/>
                    </a:p>
                  </a:txBody>
                  <a:tcPr/>
                </a:tc>
                <a:tc hMerge="1">
                  <a:txBody>
                    <a:bodyPr/>
                    <a:lstStyle/>
                    <a:p>
                      <a:endParaRPr lang="pt-PT"/>
                    </a:p>
                  </a:txBody>
                  <a:tcPr/>
                </a:tc>
                <a:tc hMerge="1">
                  <a:txBody>
                    <a:bodyPr/>
                    <a:lstStyle/>
                    <a:p>
                      <a:endParaRPr lang="pt-PT"/>
                    </a:p>
                  </a:txBody>
                  <a:tcPr/>
                </a:tc>
                <a:tc hMerge="1">
                  <a:txBody>
                    <a:bodyPr/>
                    <a:lstStyle/>
                    <a:p>
                      <a:endParaRPr lang="pt-PT"/>
                    </a:p>
                  </a:txBody>
                  <a:tcPr/>
                </a:tc>
                <a:extLst>
                  <a:ext uri="{0D108BD9-81ED-4DB2-BD59-A6C34878D82A}">
                    <a16:rowId xmlns:a16="http://schemas.microsoft.com/office/drawing/2014/main" val="10004"/>
                  </a:ext>
                </a:extLst>
              </a:tr>
            </a:tbl>
          </a:graphicData>
        </a:graphic>
      </p:graphicFrame>
      <p:sp>
        <p:nvSpPr>
          <p:cNvPr id="193" name="Google Shape;193;p10"/>
          <p:cNvSpPr/>
          <p:nvPr/>
        </p:nvSpPr>
        <p:spPr>
          <a:xfrm>
            <a:off x="4280110" y="2988319"/>
            <a:ext cx="6105445" cy="271335"/>
          </a:xfrm>
          <a:prstGeom prst="roundRect">
            <a:avLst>
              <a:gd name="adj" fmla="val 50000"/>
            </a:avLst>
          </a:prstGeom>
          <a:solidFill>
            <a:srgbClr val="F9B1BA"/>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800">
                <a:solidFill>
                  <a:schemeClr val="lt1"/>
                </a:solidFill>
                <a:latin typeface="Montserrat Light"/>
                <a:ea typeface="Montserrat Light"/>
                <a:cs typeface="Montserrat Light"/>
                <a:sym typeface="Montserrat Light"/>
              </a:rPr>
              <a:t>                     ΣΥΖΉΤΗΣΗ ΣΤΟ ΕΞΩΤΕΡΙΚΟ ΦΟΡΟΥΜ</a:t>
            </a:r>
            <a:endParaRPr/>
          </a:p>
        </p:txBody>
      </p:sp>
      <p:sp>
        <p:nvSpPr>
          <p:cNvPr id="194" name="Google Shape;194;p10"/>
          <p:cNvSpPr/>
          <p:nvPr/>
        </p:nvSpPr>
        <p:spPr>
          <a:xfrm>
            <a:off x="1556709" y="3365627"/>
            <a:ext cx="10152000" cy="272197"/>
          </a:xfrm>
          <a:prstGeom prst="roundRect">
            <a:avLst>
              <a:gd name="adj" fmla="val 50000"/>
            </a:avLst>
          </a:prstGeom>
          <a:solidFill>
            <a:srgbClr val="D488C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800">
                <a:solidFill>
                  <a:schemeClr val="lt1"/>
                </a:solidFill>
                <a:latin typeface="Montserrat Light"/>
                <a:ea typeface="Montserrat Light"/>
                <a:cs typeface="Montserrat Light"/>
                <a:sym typeface="Montserrat Light"/>
              </a:rPr>
              <a:t>        ΥΠΟΣΤΗΡΙΚΤΙΚΟ ΕΓΓΡΑΦΟ</a:t>
            </a:r>
            <a:endParaRPr/>
          </a:p>
        </p:txBody>
      </p:sp>
      <p:sp>
        <p:nvSpPr>
          <p:cNvPr id="195" name="Google Shape;195;p10"/>
          <p:cNvSpPr/>
          <p:nvPr/>
        </p:nvSpPr>
        <p:spPr>
          <a:xfrm>
            <a:off x="1556709" y="3365626"/>
            <a:ext cx="272198" cy="272198"/>
          </a:xfrm>
          <a:prstGeom prst="ellipse">
            <a:avLst/>
          </a:prstGeom>
          <a:solidFill>
            <a:srgbClr val="89317E"/>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900">
                <a:solidFill>
                  <a:schemeClr val="lt1"/>
                </a:solidFill>
                <a:latin typeface="Montserrat Light"/>
                <a:ea typeface="Montserrat Light"/>
                <a:cs typeface="Montserrat Light"/>
                <a:sym typeface="Montserrat Light"/>
              </a:rPr>
              <a:t>ΥΕ</a:t>
            </a:r>
            <a:endParaRPr sz="1500"/>
          </a:p>
        </p:txBody>
      </p:sp>
      <p:sp>
        <p:nvSpPr>
          <p:cNvPr id="196" name="Google Shape;196;p10"/>
          <p:cNvSpPr/>
          <p:nvPr/>
        </p:nvSpPr>
        <p:spPr>
          <a:xfrm>
            <a:off x="1556709" y="2573049"/>
            <a:ext cx="10152000" cy="272197"/>
          </a:xfrm>
          <a:prstGeom prst="roundRect">
            <a:avLst>
              <a:gd name="adj" fmla="val 50000"/>
            </a:avLst>
          </a:prstGeom>
          <a:solidFill>
            <a:srgbClr val="81DEFF"/>
          </a:solidFill>
          <a:ln>
            <a:noFill/>
          </a:ln>
        </p:spPr>
        <p:txBody>
          <a:bodyPr spcFirstLastPara="1" wrap="square" lIns="91425" tIns="45700" rIns="91425" bIns="45700" anchor="ctr" anchorCtr="0">
            <a:noAutofit/>
          </a:bodyPr>
          <a:lstStyle/>
          <a:p>
            <a:pPr marL="457200" marR="0" lvl="1" indent="0" algn="l" rtl="0">
              <a:spcBef>
                <a:spcPts val="0"/>
              </a:spcBef>
              <a:spcAft>
                <a:spcPts val="0"/>
              </a:spcAft>
              <a:buNone/>
            </a:pPr>
            <a:endParaRPr sz="800" b="0" i="0" u="none" strike="noStrike" cap="none">
              <a:solidFill>
                <a:schemeClr val="lt1"/>
              </a:solidFill>
              <a:latin typeface="Montserrat Light"/>
              <a:ea typeface="Montserrat Light"/>
              <a:cs typeface="Montserrat Light"/>
              <a:sym typeface="Montserrat Light"/>
            </a:endParaRPr>
          </a:p>
        </p:txBody>
      </p:sp>
      <p:sp>
        <p:nvSpPr>
          <p:cNvPr id="197" name="Google Shape;197;p10"/>
          <p:cNvSpPr/>
          <p:nvPr/>
        </p:nvSpPr>
        <p:spPr>
          <a:xfrm>
            <a:off x="10465561" y="2573049"/>
            <a:ext cx="1175669" cy="272197"/>
          </a:xfrm>
          <a:prstGeom prst="roundRect">
            <a:avLst>
              <a:gd name="adj" fmla="val 50000"/>
            </a:avLst>
          </a:prstGeom>
          <a:solidFill>
            <a:srgbClr val="93DCF8"/>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800">
                <a:solidFill>
                  <a:schemeClr val="dk1"/>
                </a:solidFill>
                <a:latin typeface="Montserrat Light"/>
                <a:ea typeface="Montserrat Light"/>
                <a:cs typeface="Montserrat Light"/>
                <a:sym typeface="Montserrat Light"/>
              </a:rPr>
              <a:t>         ΨΗΦΟΦΟΡΊΑ</a:t>
            </a:r>
            <a:endParaRPr/>
          </a:p>
        </p:txBody>
      </p:sp>
      <p:sp>
        <p:nvSpPr>
          <p:cNvPr id="198" name="Google Shape;198;p10"/>
          <p:cNvSpPr/>
          <p:nvPr/>
        </p:nvSpPr>
        <p:spPr>
          <a:xfrm>
            <a:off x="10453034" y="2573048"/>
            <a:ext cx="272198" cy="272198"/>
          </a:xfrm>
          <a:prstGeom prst="ellipse">
            <a:avLst/>
          </a:prstGeom>
          <a:solidFill>
            <a:srgbClr val="FFC000"/>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1100">
                <a:solidFill>
                  <a:schemeClr val="dk1"/>
                </a:solidFill>
                <a:latin typeface="Montserrat Light"/>
                <a:ea typeface="Montserrat Light"/>
                <a:cs typeface="Montserrat Light"/>
                <a:sym typeface="Montserrat Light"/>
              </a:rPr>
              <a:t>Ψ</a:t>
            </a:r>
            <a:endParaRPr sz="1700"/>
          </a:p>
        </p:txBody>
      </p:sp>
      <p:sp>
        <p:nvSpPr>
          <p:cNvPr id="199" name="Google Shape;199;p10"/>
          <p:cNvSpPr/>
          <p:nvPr/>
        </p:nvSpPr>
        <p:spPr>
          <a:xfrm>
            <a:off x="1556709" y="2573048"/>
            <a:ext cx="272198" cy="272198"/>
          </a:xfrm>
          <a:prstGeom prst="ellipse">
            <a:avLst/>
          </a:prstGeom>
          <a:solidFill>
            <a:srgbClr val="00B0F0"/>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800">
                <a:solidFill>
                  <a:schemeClr val="lt1"/>
                </a:solidFill>
                <a:latin typeface="Montserrat Light"/>
                <a:ea typeface="Montserrat Light"/>
                <a:cs typeface="Montserrat Light"/>
                <a:sym typeface="Montserrat Light"/>
              </a:rPr>
              <a:t>ΕΠ</a:t>
            </a:r>
            <a:endParaRPr/>
          </a:p>
        </p:txBody>
      </p:sp>
      <p:sp>
        <p:nvSpPr>
          <p:cNvPr id="200" name="Google Shape;200;p10"/>
          <p:cNvSpPr txBox="1"/>
          <p:nvPr/>
        </p:nvSpPr>
        <p:spPr>
          <a:xfrm>
            <a:off x="512697" y="992982"/>
            <a:ext cx="3240023" cy="338554"/>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1600">
                <a:solidFill>
                  <a:srgbClr val="939393"/>
                </a:solidFill>
                <a:latin typeface="Montserrat Light"/>
                <a:ea typeface="Montserrat Light"/>
                <a:cs typeface="Montserrat Light"/>
                <a:sym typeface="Montserrat Light"/>
              </a:rPr>
              <a:t>Ημερολόγιο</a:t>
            </a:r>
            <a:endParaRPr sz="1800">
              <a:solidFill>
                <a:srgbClr val="939393"/>
              </a:solidFill>
              <a:latin typeface="Montserrat Light"/>
              <a:ea typeface="Montserrat Light"/>
              <a:cs typeface="Montserrat Light"/>
              <a:sym typeface="Montserrat Light"/>
            </a:endParaRPr>
          </a:p>
        </p:txBody>
      </p:sp>
      <p:sp>
        <p:nvSpPr>
          <p:cNvPr id="201" name="Google Shape;201;p10"/>
          <p:cNvSpPr txBox="1"/>
          <p:nvPr/>
        </p:nvSpPr>
        <p:spPr>
          <a:xfrm>
            <a:off x="449911" y="573270"/>
            <a:ext cx="3240000" cy="46170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2400">
                <a:solidFill>
                  <a:srgbClr val="939393"/>
                </a:solidFill>
                <a:latin typeface="Montserrat SemiBold"/>
                <a:ea typeface="Montserrat SemiBold"/>
                <a:cs typeface="Montserrat SemiBold"/>
                <a:sym typeface="Montserrat SemiBold"/>
              </a:rPr>
              <a:t>Εκπαιδευτική πορεία</a:t>
            </a:r>
            <a:endParaRPr sz="2800">
              <a:solidFill>
                <a:srgbClr val="939393"/>
              </a:solidFill>
              <a:latin typeface="Montserrat SemiBold"/>
              <a:ea typeface="Montserrat SemiBold"/>
              <a:cs typeface="Montserrat SemiBold"/>
              <a:sym typeface="Montserrat SemiBold"/>
            </a:endParaRPr>
          </a:p>
        </p:txBody>
      </p:sp>
      <p:sp>
        <p:nvSpPr>
          <p:cNvPr id="202" name="Google Shape;202;p10"/>
          <p:cNvSpPr/>
          <p:nvPr/>
        </p:nvSpPr>
        <p:spPr>
          <a:xfrm>
            <a:off x="1556709" y="2166074"/>
            <a:ext cx="576000" cy="272197"/>
          </a:xfrm>
          <a:prstGeom prst="roundRect">
            <a:avLst>
              <a:gd name="adj" fmla="val 50000"/>
            </a:avLst>
          </a:prstGeom>
          <a:solidFill>
            <a:srgbClr val="9FFF9F"/>
          </a:solidFill>
          <a:ln>
            <a:noFill/>
          </a:ln>
        </p:spPr>
        <p:txBody>
          <a:bodyPr spcFirstLastPara="1" wrap="square" lIns="91425" tIns="45700" rIns="91425" bIns="45700" anchor="ctr" anchorCtr="0">
            <a:noAutofit/>
          </a:bodyPr>
          <a:lstStyle/>
          <a:p>
            <a:pPr marL="457200" marR="0" lvl="1" indent="0" algn="l" rtl="0">
              <a:spcBef>
                <a:spcPts val="0"/>
              </a:spcBef>
              <a:spcAft>
                <a:spcPts val="0"/>
              </a:spcAft>
              <a:buNone/>
            </a:pPr>
            <a:endParaRPr sz="800" b="0" i="0" u="none" strike="noStrike" cap="none">
              <a:solidFill>
                <a:schemeClr val="lt1"/>
              </a:solidFill>
              <a:latin typeface="Montserrat Light"/>
              <a:ea typeface="Montserrat Light"/>
              <a:cs typeface="Montserrat Light"/>
              <a:sym typeface="Montserrat Light"/>
            </a:endParaRPr>
          </a:p>
        </p:txBody>
      </p:sp>
      <p:sp>
        <p:nvSpPr>
          <p:cNvPr id="203" name="Google Shape;203;p10"/>
          <p:cNvSpPr/>
          <p:nvPr/>
        </p:nvSpPr>
        <p:spPr>
          <a:xfrm>
            <a:off x="1556709" y="2166073"/>
            <a:ext cx="272198" cy="272198"/>
          </a:xfrm>
          <a:prstGeom prst="ellipse">
            <a:avLst/>
          </a:prstGeom>
          <a:solidFill>
            <a:srgbClr val="00FF00"/>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800">
                <a:solidFill>
                  <a:schemeClr val="dk1"/>
                </a:solidFill>
                <a:latin typeface="Montserrat Light"/>
                <a:ea typeface="Montserrat Light"/>
                <a:cs typeface="Montserrat Light"/>
                <a:sym typeface="Montserrat Light"/>
              </a:rPr>
              <a:t>Σ1</a:t>
            </a:r>
            <a:endParaRPr/>
          </a:p>
        </p:txBody>
      </p:sp>
      <p:grpSp>
        <p:nvGrpSpPr>
          <p:cNvPr id="204" name="Google Shape;204;p10"/>
          <p:cNvGrpSpPr/>
          <p:nvPr/>
        </p:nvGrpSpPr>
        <p:grpSpPr>
          <a:xfrm>
            <a:off x="4985493" y="2166073"/>
            <a:ext cx="576000" cy="272198"/>
            <a:chOff x="5204568" y="2613748"/>
            <a:chExt cx="576000" cy="272198"/>
          </a:xfrm>
        </p:grpSpPr>
        <p:sp>
          <p:nvSpPr>
            <p:cNvPr id="205" name="Google Shape;205;p10"/>
            <p:cNvSpPr/>
            <p:nvPr/>
          </p:nvSpPr>
          <p:spPr>
            <a:xfrm>
              <a:off x="5204568" y="2613748"/>
              <a:ext cx="576000" cy="272197"/>
            </a:xfrm>
            <a:prstGeom prst="roundRect">
              <a:avLst>
                <a:gd name="adj" fmla="val 50000"/>
              </a:avLst>
            </a:prstGeom>
            <a:solidFill>
              <a:srgbClr val="9FFF9F"/>
            </a:solidFill>
            <a:ln>
              <a:noFill/>
            </a:ln>
          </p:spPr>
          <p:txBody>
            <a:bodyPr spcFirstLastPara="1" wrap="square" lIns="91425" tIns="45700" rIns="91425" bIns="45700" anchor="ctr" anchorCtr="0">
              <a:noAutofit/>
            </a:bodyPr>
            <a:lstStyle/>
            <a:p>
              <a:pPr marL="457200" marR="0" lvl="1" indent="0" algn="l" rtl="0">
                <a:spcBef>
                  <a:spcPts val="0"/>
                </a:spcBef>
                <a:spcAft>
                  <a:spcPts val="0"/>
                </a:spcAft>
                <a:buNone/>
              </a:pPr>
              <a:endParaRPr sz="800" b="0" i="0" u="none" strike="noStrike" cap="none">
                <a:solidFill>
                  <a:schemeClr val="lt1"/>
                </a:solidFill>
                <a:latin typeface="Montserrat Light"/>
                <a:ea typeface="Montserrat Light"/>
                <a:cs typeface="Montserrat Light"/>
                <a:sym typeface="Montserrat Light"/>
              </a:endParaRPr>
            </a:p>
          </p:txBody>
        </p:sp>
        <p:sp>
          <p:nvSpPr>
            <p:cNvPr id="206" name="Google Shape;206;p10"/>
            <p:cNvSpPr/>
            <p:nvPr/>
          </p:nvSpPr>
          <p:spPr>
            <a:xfrm>
              <a:off x="5204568" y="2613748"/>
              <a:ext cx="272198" cy="272198"/>
            </a:xfrm>
            <a:prstGeom prst="ellipse">
              <a:avLst/>
            </a:prstGeom>
            <a:solidFill>
              <a:srgbClr val="00FF00"/>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800">
                  <a:solidFill>
                    <a:schemeClr val="dk1"/>
                  </a:solidFill>
                  <a:latin typeface="Montserrat Light"/>
                  <a:ea typeface="Montserrat Light"/>
                  <a:cs typeface="Montserrat Light"/>
                  <a:sym typeface="Montserrat Light"/>
                </a:rPr>
                <a:t>Σ2</a:t>
              </a:r>
              <a:endParaRPr/>
            </a:p>
          </p:txBody>
        </p:sp>
      </p:grpSp>
      <p:sp>
        <p:nvSpPr>
          <p:cNvPr id="207" name="Google Shape;207;p10"/>
          <p:cNvSpPr/>
          <p:nvPr/>
        </p:nvSpPr>
        <p:spPr>
          <a:xfrm>
            <a:off x="11129106" y="2166074"/>
            <a:ext cx="576000" cy="272197"/>
          </a:xfrm>
          <a:prstGeom prst="roundRect">
            <a:avLst>
              <a:gd name="adj" fmla="val 50000"/>
            </a:avLst>
          </a:prstGeom>
          <a:solidFill>
            <a:srgbClr val="9FFF9F"/>
          </a:solidFill>
          <a:ln>
            <a:noFill/>
          </a:ln>
        </p:spPr>
        <p:txBody>
          <a:bodyPr spcFirstLastPara="1" wrap="square" lIns="91425" tIns="45700" rIns="91425" bIns="45700" anchor="ctr" anchorCtr="0">
            <a:noAutofit/>
          </a:bodyPr>
          <a:lstStyle/>
          <a:p>
            <a:pPr marL="457200" marR="0" lvl="1" indent="0" algn="l" rtl="0">
              <a:spcBef>
                <a:spcPts val="0"/>
              </a:spcBef>
              <a:spcAft>
                <a:spcPts val="0"/>
              </a:spcAft>
              <a:buNone/>
            </a:pPr>
            <a:endParaRPr sz="800" b="0" i="0" u="none" strike="noStrike" cap="none">
              <a:solidFill>
                <a:schemeClr val="lt1"/>
              </a:solidFill>
              <a:latin typeface="Montserrat Light"/>
              <a:ea typeface="Montserrat Light"/>
              <a:cs typeface="Montserrat Light"/>
              <a:sym typeface="Montserrat Light"/>
            </a:endParaRPr>
          </a:p>
        </p:txBody>
      </p:sp>
      <p:sp>
        <p:nvSpPr>
          <p:cNvPr id="208" name="Google Shape;208;p10"/>
          <p:cNvSpPr/>
          <p:nvPr/>
        </p:nvSpPr>
        <p:spPr>
          <a:xfrm>
            <a:off x="11129106" y="2166073"/>
            <a:ext cx="272198" cy="272198"/>
          </a:xfrm>
          <a:prstGeom prst="ellipse">
            <a:avLst/>
          </a:prstGeom>
          <a:solidFill>
            <a:srgbClr val="00FF00"/>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800">
                <a:solidFill>
                  <a:schemeClr val="dk1"/>
                </a:solidFill>
                <a:latin typeface="Montserrat Light"/>
                <a:ea typeface="Montserrat Light"/>
                <a:cs typeface="Montserrat Light"/>
                <a:sym typeface="Montserrat Light"/>
              </a:rPr>
              <a:t>Σ3</a:t>
            </a:r>
            <a:endParaRPr/>
          </a:p>
        </p:txBody>
      </p:sp>
      <p:grpSp>
        <p:nvGrpSpPr>
          <p:cNvPr id="209" name="Google Shape;209;p10"/>
          <p:cNvGrpSpPr/>
          <p:nvPr/>
        </p:nvGrpSpPr>
        <p:grpSpPr>
          <a:xfrm>
            <a:off x="578703" y="4211761"/>
            <a:ext cx="4333580" cy="272198"/>
            <a:chOff x="742138" y="4840217"/>
            <a:chExt cx="4333580" cy="272198"/>
          </a:xfrm>
        </p:grpSpPr>
        <p:sp>
          <p:nvSpPr>
            <p:cNvPr id="210" name="Google Shape;210;p10"/>
            <p:cNvSpPr txBox="1"/>
            <p:nvPr/>
          </p:nvSpPr>
          <p:spPr>
            <a:xfrm>
              <a:off x="1102113" y="4896245"/>
              <a:ext cx="3973605" cy="153888"/>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000">
                  <a:solidFill>
                    <a:srgbClr val="939393"/>
                  </a:solidFill>
                  <a:latin typeface="Montserrat SemiBold"/>
                  <a:ea typeface="Montserrat SemiBold"/>
                  <a:cs typeface="Montserrat SemiBold"/>
                  <a:sym typeface="Montserrat SemiBold"/>
                </a:rPr>
                <a:t>Συνεδρίες </a:t>
              </a:r>
              <a:r>
                <a:rPr lang="en-US" sz="1000">
                  <a:solidFill>
                    <a:srgbClr val="939393"/>
                  </a:solidFill>
                  <a:latin typeface="Montserrat Light"/>
                  <a:ea typeface="Montserrat Light"/>
                  <a:cs typeface="Montserrat Light"/>
                  <a:sym typeface="Montserrat Light"/>
                </a:rPr>
                <a:t>| Ημέρες δια ζώσης συνεδριών (συνολικά 3 συνεδρίες)</a:t>
              </a:r>
              <a:endParaRPr sz="1000">
                <a:solidFill>
                  <a:srgbClr val="939393"/>
                </a:solidFill>
                <a:latin typeface="Montserrat Light"/>
                <a:ea typeface="Montserrat Light"/>
                <a:cs typeface="Montserrat Light"/>
                <a:sym typeface="Montserrat Light"/>
              </a:endParaRPr>
            </a:p>
          </p:txBody>
        </p:sp>
        <p:sp>
          <p:nvSpPr>
            <p:cNvPr id="211" name="Google Shape;211;p10"/>
            <p:cNvSpPr/>
            <p:nvPr/>
          </p:nvSpPr>
          <p:spPr>
            <a:xfrm>
              <a:off x="742138" y="4840217"/>
              <a:ext cx="272198" cy="272198"/>
            </a:xfrm>
            <a:prstGeom prst="ellipse">
              <a:avLst/>
            </a:prstGeom>
            <a:solidFill>
              <a:srgbClr val="00FF00"/>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900">
                  <a:solidFill>
                    <a:schemeClr val="dk1"/>
                  </a:solidFill>
                  <a:latin typeface="Montserrat Light"/>
                  <a:ea typeface="Montserrat Light"/>
                  <a:cs typeface="Montserrat Light"/>
                  <a:sym typeface="Montserrat Light"/>
                </a:rPr>
                <a:t>Σ</a:t>
              </a:r>
              <a:endParaRPr sz="1600"/>
            </a:p>
          </p:txBody>
        </p:sp>
      </p:grpSp>
      <p:sp>
        <p:nvSpPr>
          <p:cNvPr id="212" name="Google Shape;212;p10"/>
          <p:cNvSpPr txBox="1"/>
          <p:nvPr/>
        </p:nvSpPr>
        <p:spPr>
          <a:xfrm>
            <a:off x="616800" y="1380325"/>
            <a:ext cx="6379500" cy="169200"/>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100">
                <a:solidFill>
                  <a:srgbClr val="939393"/>
                </a:solidFill>
                <a:latin typeface="Montserrat Light"/>
                <a:ea typeface="Montserrat Light"/>
                <a:cs typeface="Montserrat Light"/>
                <a:sym typeface="Montserrat Light"/>
              </a:rPr>
              <a:t>Η εφαρμογή του Πακέτου Εργασίας 3 απαιτεί τη συμπλήρωση </a:t>
            </a:r>
            <a:r>
              <a:rPr lang="en-US" sz="1100">
                <a:solidFill>
                  <a:srgbClr val="939393"/>
                </a:solidFill>
                <a:latin typeface="Montserrat SemiBold"/>
                <a:ea typeface="Montserrat SemiBold"/>
                <a:cs typeface="Montserrat SemiBold"/>
                <a:sym typeface="Montserrat SemiBold"/>
              </a:rPr>
              <a:t>15 εργάσιμων ημερών </a:t>
            </a:r>
            <a:r>
              <a:rPr lang="en-US" sz="1100">
                <a:solidFill>
                  <a:srgbClr val="939393"/>
                </a:solidFill>
                <a:latin typeface="Montserrat Light"/>
                <a:ea typeface="Montserrat Light"/>
                <a:cs typeface="Montserrat Light"/>
                <a:sym typeface="Montserrat Light"/>
              </a:rPr>
              <a:t>κατάρτισης. </a:t>
            </a:r>
            <a:endParaRPr sz="1100">
              <a:solidFill>
                <a:srgbClr val="939393"/>
              </a:solidFill>
              <a:latin typeface="Montserrat Light"/>
              <a:ea typeface="Montserrat Light"/>
              <a:cs typeface="Montserrat Light"/>
              <a:sym typeface="Montserrat Light"/>
            </a:endParaRPr>
          </a:p>
        </p:txBody>
      </p:sp>
      <p:grpSp>
        <p:nvGrpSpPr>
          <p:cNvPr id="213" name="Google Shape;213;p10"/>
          <p:cNvGrpSpPr/>
          <p:nvPr/>
        </p:nvGrpSpPr>
        <p:grpSpPr>
          <a:xfrm>
            <a:off x="578703" y="4567590"/>
            <a:ext cx="6950848" cy="272198"/>
            <a:chOff x="742138" y="5206967"/>
            <a:chExt cx="6950848" cy="272198"/>
          </a:xfrm>
        </p:grpSpPr>
        <p:sp>
          <p:nvSpPr>
            <p:cNvPr id="214" name="Google Shape;214;p10"/>
            <p:cNvSpPr/>
            <p:nvPr/>
          </p:nvSpPr>
          <p:spPr>
            <a:xfrm>
              <a:off x="742138" y="5206967"/>
              <a:ext cx="272198" cy="272198"/>
            </a:xfrm>
            <a:prstGeom prst="ellipse">
              <a:avLst/>
            </a:prstGeom>
            <a:solidFill>
              <a:srgbClr val="00B0F0"/>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900">
                  <a:solidFill>
                    <a:schemeClr val="lt1"/>
                  </a:solidFill>
                  <a:latin typeface="Montserrat Light"/>
                  <a:ea typeface="Montserrat Light"/>
                  <a:cs typeface="Montserrat Light"/>
                  <a:sym typeface="Montserrat Light"/>
                </a:rPr>
                <a:t>ΕΠ</a:t>
              </a:r>
              <a:endParaRPr sz="1600"/>
            </a:p>
          </p:txBody>
        </p:sp>
        <p:sp>
          <p:nvSpPr>
            <p:cNvPr id="215" name="Google Shape;215;p10"/>
            <p:cNvSpPr txBox="1"/>
            <p:nvPr/>
          </p:nvSpPr>
          <p:spPr>
            <a:xfrm>
              <a:off x="1088786" y="5258427"/>
              <a:ext cx="6604200" cy="153900"/>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000">
                  <a:solidFill>
                    <a:srgbClr val="939393"/>
                  </a:solidFill>
                  <a:latin typeface="Montserrat SemiBold"/>
                  <a:ea typeface="Montserrat SemiBold"/>
                  <a:cs typeface="Montserrat SemiBold"/>
                  <a:sym typeface="Montserrat SemiBold"/>
                </a:rPr>
                <a:t>Έναρξη Παιχνιδιού </a:t>
              </a:r>
              <a:r>
                <a:rPr lang="en-US" sz="1000">
                  <a:solidFill>
                    <a:srgbClr val="939393"/>
                  </a:solidFill>
                  <a:latin typeface="Montserrat Light"/>
                  <a:ea typeface="Montserrat Light"/>
                  <a:cs typeface="Montserrat Light"/>
                  <a:sym typeface="Montserrat Light"/>
                </a:rPr>
                <a:t>| Η παιχνιδοποιημένη μαθησιακή εμπειρία ξεκινάει στις την 1η ημέρα και τελειώνει την 15η ημέρα.</a:t>
              </a:r>
              <a:r>
                <a:rPr lang="en-US" sz="1000" baseline="30000">
                  <a:solidFill>
                    <a:srgbClr val="939393"/>
                  </a:solidFill>
                  <a:latin typeface="Montserrat Light"/>
                  <a:ea typeface="Montserrat Light"/>
                  <a:cs typeface="Montserrat Light"/>
                  <a:sym typeface="Montserrat Light"/>
                </a:rPr>
                <a:t> </a:t>
              </a:r>
              <a:endParaRPr sz="1000">
                <a:solidFill>
                  <a:srgbClr val="939393"/>
                </a:solidFill>
                <a:latin typeface="Montserrat Light"/>
                <a:ea typeface="Montserrat Light"/>
                <a:cs typeface="Montserrat Light"/>
                <a:sym typeface="Montserrat Light"/>
              </a:endParaRPr>
            </a:p>
          </p:txBody>
        </p:sp>
      </p:grpSp>
      <p:grpSp>
        <p:nvGrpSpPr>
          <p:cNvPr id="216" name="Google Shape;216;p10"/>
          <p:cNvGrpSpPr/>
          <p:nvPr/>
        </p:nvGrpSpPr>
        <p:grpSpPr>
          <a:xfrm>
            <a:off x="578703" y="5670656"/>
            <a:ext cx="10066036" cy="364217"/>
            <a:chOff x="742139" y="5955282"/>
            <a:chExt cx="10066036" cy="364217"/>
          </a:xfrm>
        </p:grpSpPr>
        <p:sp>
          <p:nvSpPr>
            <p:cNvPr id="217" name="Google Shape;217;p10"/>
            <p:cNvSpPr/>
            <p:nvPr/>
          </p:nvSpPr>
          <p:spPr>
            <a:xfrm>
              <a:off x="742139" y="5955282"/>
              <a:ext cx="272198" cy="272198"/>
            </a:xfrm>
            <a:prstGeom prst="ellipse">
              <a:avLst/>
            </a:prstGeom>
            <a:solidFill>
              <a:srgbClr val="EF3148"/>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1000">
                  <a:solidFill>
                    <a:schemeClr val="lt1"/>
                  </a:solidFill>
                  <a:latin typeface="Montserrat Light"/>
                  <a:ea typeface="Montserrat Light"/>
                  <a:cs typeface="Montserrat Light"/>
                  <a:sym typeface="Montserrat Light"/>
                </a:rPr>
                <a:t>Φ</a:t>
              </a:r>
              <a:endParaRPr sz="1700"/>
            </a:p>
          </p:txBody>
        </p:sp>
        <p:sp>
          <p:nvSpPr>
            <p:cNvPr id="218" name="Google Shape;218;p10"/>
            <p:cNvSpPr txBox="1"/>
            <p:nvPr/>
          </p:nvSpPr>
          <p:spPr>
            <a:xfrm>
              <a:off x="1088775" y="6011699"/>
              <a:ext cx="9719400" cy="307800"/>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000">
                  <a:solidFill>
                    <a:srgbClr val="939393"/>
                  </a:solidFill>
                  <a:latin typeface="Montserrat SemiBold"/>
                  <a:ea typeface="Montserrat SemiBold"/>
                  <a:cs typeface="Montserrat SemiBold"/>
                  <a:sym typeface="Montserrat SemiBold"/>
                </a:rPr>
                <a:t>Φόρουμ </a:t>
              </a:r>
              <a:r>
                <a:rPr lang="en-US" sz="1000">
                  <a:solidFill>
                    <a:srgbClr val="939393"/>
                  </a:solidFill>
                  <a:latin typeface="Montserrat Light"/>
                  <a:ea typeface="Montserrat Light"/>
                  <a:cs typeface="Montserrat Light"/>
                  <a:sym typeface="Montserrat Light"/>
                </a:rPr>
                <a:t>| Ενεργοποίηση του Φόρουμ (ΕΦ) - εξωτερικά στο πακέτο SCORM. Μεταξύ της 6ης και της 11ης ημέρας, οι εκπαιδευόμενοι/ες θα πρέπει να μοιραστούν τις ιδέες τους σε αυτό το φόρουμ.</a:t>
              </a:r>
              <a:endParaRPr sz="1000">
                <a:solidFill>
                  <a:srgbClr val="939393"/>
                </a:solidFill>
                <a:latin typeface="Montserrat Light"/>
                <a:ea typeface="Montserrat Light"/>
                <a:cs typeface="Montserrat Light"/>
                <a:sym typeface="Montserrat Light"/>
              </a:endParaRPr>
            </a:p>
          </p:txBody>
        </p:sp>
      </p:grpSp>
      <p:sp>
        <p:nvSpPr>
          <p:cNvPr id="219" name="Google Shape;219;p10"/>
          <p:cNvSpPr/>
          <p:nvPr/>
        </p:nvSpPr>
        <p:spPr>
          <a:xfrm>
            <a:off x="4280110" y="2988318"/>
            <a:ext cx="612311" cy="272197"/>
          </a:xfrm>
          <a:prstGeom prst="roundRect">
            <a:avLst>
              <a:gd name="adj" fmla="val 50000"/>
            </a:avLst>
          </a:prstGeom>
          <a:solidFill>
            <a:srgbClr val="F5778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800">
                <a:solidFill>
                  <a:schemeClr val="lt1"/>
                </a:solidFill>
                <a:latin typeface="Montserrat Light"/>
                <a:ea typeface="Montserrat Light"/>
                <a:cs typeface="Montserrat Light"/>
                <a:sym typeface="Montserrat Light"/>
              </a:rPr>
              <a:t>       </a:t>
            </a:r>
            <a:r>
              <a:rPr lang="en-US" sz="900">
                <a:solidFill>
                  <a:schemeClr val="lt1"/>
                </a:solidFill>
                <a:latin typeface="Montserrat Light"/>
                <a:ea typeface="Montserrat Light"/>
                <a:cs typeface="Montserrat Light"/>
                <a:sym typeface="Montserrat Light"/>
              </a:rPr>
              <a:t>ΕΦ</a:t>
            </a:r>
            <a:endParaRPr sz="1500"/>
          </a:p>
        </p:txBody>
      </p:sp>
      <p:sp>
        <p:nvSpPr>
          <p:cNvPr id="220" name="Google Shape;220;p10"/>
          <p:cNvSpPr/>
          <p:nvPr/>
        </p:nvSpPr>
        <p:spPr>
          <a:xfrm>
            <a:off x="4280110" y="2988317"/>
            <a:ext cx="272198" cy="272198"/>
          </a:xfrm>
          <a:prstGeom prst="ellipse">
            <a:avLst/>
          </a:prstGeom>
          <a:solidFill>
            <a:srgbClr val="EF3148"/>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1000">
                <a:solidFill>
                  <a:schemeClr val="lt1"/>
                </a:solidFill>
                <a:latin typeface="Montserrat Light"/>
                <a:ea typeface="Montserrat Light"/>
                <a:cs typeface="Montserrat Light"/>
                <a:sym typeface="Montserrat Light"/>
              </a:rPr>
              <a:t>Φ</a:t>
            </a:r>
            <a:endParaRPr sz="1600"/>
          </a:p>
        </p:txBody>
      </p:sp>
      <p:sp>
        <p:nvSpPr>
          <p:cNvPr id="221" name="Google Shape;221;p10"/>
          <p:cNvSpPr/>
          <p:nvPr/>
        </p:nvSpPr>
        <p:spPr>
          <a:xfrm>
            <a:off x="1941419" y="2573049"/>
            <a:ext cx="8444136" cy="272197"/>
          </a:xfrm>
          <a:prstGeom prst="roundRect">
            <a:avLst>
              <a:gd name="adj" fmla="val 50000"/>
            </a:avLst>
          </a:prstGeom>
          <a:solidFill>
            <a:srgbClr val="7F7F7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800">
                <a:solidFill>
                  <a:schemeClr val="lt1"/>
                </a:solidFill>
                <a:latin typeface="Montserrat Light"/>
                <a:ea typeface="Montserrat Light"/>
                <a:cs typeface="Montserrat Light"/>
                <a:sym typeface="Montserrat Light"/>
              </a:rPr>
              <a:t>      ΑΝΤΑΛΛΑΓΉ ΚΑΙ ΕΠΕΞΕΡΓΑΣΊΑ ΙΔΕΩΝ</a:t>
            </a:r>
            <a:endParaRPr/>
          </a:p>
        </p:txBody>
      </p:sp>
      <p:sp>
        <p:nvSpPr>
          <p:cNvPr id="222" name="Google Shape;222;p10"/>
          <p:cNvSpPr/>
          <p:nvPr/>
        </p:nvSpPr>
        <p:spPr>
          <a:xfrm>
            <a:off x="1905559" y="2573048"/>
            <a:ext cx="272198" cy="272198"/>
          </a:xfrm>
          <a:prstGeom prst="ellipse">
            <a:avLst/>
          </a:prstGeom>
          <a:solidFill>
            <a:schemeClr val="dk1"/>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1100">
                <a:solidFill>
                  <a:schemeClr val="lt1"/>
                </a:solidFill>
                <a:latin typeface="Montserrat Light"/>
                <a:ea typeface="Montserrat Light"/>
                <a:cs typeface="Montserrat Light"/>
                <a:sym typeface="Montserrat Light"/>
              </a:rPr>
              <a:t>I</a:t>
            </a:r>
            <a:endParaRPr sz="1700"/>
          </a:p>
        </p:txBody>
      </p:sp>
      <p:grpSp>
        <p:nvGrpSpPr>
          <p:cNvPr id="223" name="Google Shape;223;p10"/>
          <p:cNvGrpSpPr/>
          <p:nvPr/>
        </p:nvGrpSpPr>
        <p:grpSpPr>
          <a:xfrm>
            <a:off x="578703" y="4923419"/>
            <a:ext cx="11245936" cy="461700"/>
            <a:chOff x="742138" y="5483019"/>
            <a:chExt cx="11245936" cy="461700"/>
          </a:xfrm>
        </p:grpSpPr>
        <p:sp>
          <p:nvSpPr>
            <p:cNvPr id="224" name="Google Shape;224;p10"/>
            <p:cNvSpPr/>
            <p:nvPr/>
          </p:nvSpPr>
          <p:spPr>
            <a:xfrm>
              <a:off x="742138" y="5504054"/>
              <a:ext cx="272198" cy="272198"/>
            </a:xfrm>
            <a:prstGeom prst="ellipse">
              <a:avLst/>
            </a:prstGeom>
            <a:solidFill>
              <a:schemeClr val="dk1"/>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1000">
                  <a:solidFill>
                    <a:schemeClr val="lt1"/>
                  </a:solidFill>
                  <a:latin typeface="Montserrat Light"/>
                  <a:ea typeface="Montserrat Light"/>
                  <a:cs typeface="Montserrat Light"/>
                  <a:sym typeface="Montserrat Light"/>
                </a:rPr>
                <a:t>I</a:t>
              </a:r>
              <a:endParaRPr sz="1700"/>
            </a:p>
          </p:txBody>
        </p:sp>
        <p:sp>
          <p:nvSpPr>
            <p:cNvPr id="225" name="Google Shape;225;p10"/>
            <p:cNvSpPr txBox="1"/>
            <p:nvPr/>
          </p:nvSpPr>
          <p:spPr>
            <a:xfrm>
              <a:off x="1088774" y="5483019"/>
              <a:ext cx="10899300" cy="461700"/>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000">
                  <a:solidFill>
                    <a:srgbClr val="939393"/>
                  </a:solidFill>
                  <a:latin typeface="Montserrat SemiBold"/>
                  <a:ea typeface="Montserrat SemiBold"/>
                  <a:cs typeface="Montserrat SemiBold"/>
                  <a:sym typeface="Montserrat SemiBold"/>
                </a:rPr>
                <a:t>Κοινοποίηση ιδεών </a:t>
              </a:r>
              <a:r>
                <a:rPr lang="en-US" sz="1000">
                  <a:solidFill>
                    <a:srgbClr val="939393"/>
                  </a:solidFill>
                  <a:latin typeface="Montserrat Light"/>
                  <a:ea typeface="Montserrat Light"/>
                  <a:cs typeface="Montserrat Light"/>
                  <a:sym typeface="Montserrat Light"/>
                </a:rPr>
                <a:t>| Οι εκπαιδευόμενοι/ες πρέπει να μοιραστούν τις ιδέες τους όσον αφορά την παιχνιδοποιημένη εμπειρία μάθησης μεταξύ της 1ης και της 13ης ημέρας, ενώ μπορούν παράλληλα να επεξεργαστούν όλες τις ιδέες τους κατά τη διάρκεια αυτής της περιόδου. </a:t>
              </a:r>
              <a:br>
                <a:rPr lang="en-US" sz="1000">
                  <a:solidFill>
                    <a:srgbClr val="939393"/>
                  </a:solidFill>
                  <a:latin typeface="Montserrat Light"/>
                  <a:ea typeface="Montserrat Light"/>
                  <a:cs typeface="Montserrat Light"/>
                  <a:sym typeface="Montserrat Light"/>
                </a:rPr>
              </a:br>
              <a:r>
                <a:rPr lang="en-US" sz="1000">
                  <a:solidFill>
                    <a:srgbClr val="939393"/>
                  </a:solidFill>
                  <a:latin typeface="Montserrat Light"/>
                  <a:ea typeface="Montserrat Light"/>
                  <a:cs typeface="Montserrat Light"/>
                  <a:sym typeface="Montserrat Light"/>
                </a:rPr>
                <a:t>Στο τέλος της 13ης ημέρας, οι λειτουργίες δημοσίευσης και επεξεργασίας θα απενεργοποιηθούν. </a:t>
              </a:r>
              <a:endParaRPr sz="1000">
                <a:solidFill>
                  <a:srgbClr val="939393"/>
                </a:solidFill>
                <a:latin typeface="Montserrat Light"/>
                <a:ea typeface="Montserrat Light"/>
                <a:cs typeface="Montserrat Light"/>
                <a:sym typeface="Montserrat Light"/>
              </a:endParaRPr>
            </a:p>
          </p:txBody>
        </p:sp>
      </p:grpSp>
      <p:grpSp>
        <p:nvGrpSpPr>
          <p:cNvPr id="226" name="Google Shape;226;p10"/>
          <p:cNvGrpSpPr/>
          <p:nvPr/>
        </p:nvGrpSpPr>
        <p:grpSpPr>
          <a:xfrm>
            <a:off x="578703" y="5314827"/>
            <a:ext cx="10066070" cy="272198"/>
            <a:chOff x="742139" y="5955282"/>
            <a:chExt cx="10066070" cy="272198"/>
          </a:xfrm>
        </p:grpSpPr>
        <p:sp>
          <p:nvSpPr>
            <p:cNvPr id="227" name="Google Shape;227;p10"/>
            <p:cNvSpPr/>
            <p:nvPr/>
          </p:nvSpPr>
          <p:spPr>
            <a:xfrm>
              <a:off x="742139" y="5955282"/>
              <a:ext cx="272198" cy="272198"/>
            </a:xfrm>
            <a:prstGeom prst="ellipse">
              <a:avLst/>
            </a:prstGeom>
            <a:solidFill>
              <a:schemeClr val="accent4"/>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1000">
                  <a:solidFill>
                    <a:schemeClr val="dk1"/>
                  </a:solidFill>
                  <a:latin typeface="Montserrat Light"/>
                  <a:ea typeface="Montserrat Light"/>
                  <a:cs typeface="Montserrat Light"/>
                  <a:sym typeface="Montserrat Light"/>
                </a:rPr>
                <a:t>Ψ</a:t>
              </a:r>
              <a:endParaRPr sz="1700"/>
            </a:p>
          </p:txBody>
        </p:sp>
        <p:sp>
          <p:nvSpPr>
            <p:cNvPr id="228" name="Google Shape;228;p10"/>
            <p:cNvSpPr txBox="1"/>
            <p:nvPr/>
          </p:nvSpPr>
          <p:spPr>
            <a:xfrm>
              <a:off x="1088775" y="6011699"/>
              <a:ext cx="9719434" cy="153888"/>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000">
                  <a:solidFill>
                    <a:srgbClr val="939393"/>
                  </a:solidFill>
                  <a:latin typeface="Montserrat SemiBold"/>
                  <a:ea typeface="Montserrat SemiBold"/>
                  <a:cs typeface="Montserrat SemiBold"/>
                  <a:sym typeface="Montserrat SemiBold"/>
                </a:rPr>
                <a:t>Ψηφοφορία </a:t>
              </a:r>
              <a:r>
                <a:rPr lang="en-US" sz="1000">
                  <a:solidFill>
                    <a:srgbClr val="939393"/>
                  </a:solidFill>
                  <a:latin typeface="Montserrat Light"/>
                  <a:ea typeface="Montserrat Light"/>
                  <a:cs typeface="Montserrat Light"/>
                  <a:sym typeface="Montserrat Light"/>
                </a:rPr>
                <a:t>| </a:t>
              </a:r>
              <a:r>
                <a:rPr lang="en-US" sz="1000">
                  <a:solidFill>
                    <a:srgbClr val="939393"/>
                  </a:solidFill>
                  <a:latin typeface="Montserrat SemiBold"/>
                  <a:ea typeface="Montserrat SemiBold"/>
                  <a:cs typeface="Montserrat SemiBold"/>
                  <a:sym typeface="Montserrat SemiBold"/>
                </a:rPr>
                <a:t>Κατά τις </a:t>
              </a:r>
              <a:r>
                <a:rPr lang="en-US" sz="1000">
                  <a:solidFill>
                    <a:srgbClr val="939393"/>
                  </a:solidFill>
                  <a:latin typeface="Montserrat Light"/>
                  <a:ea typeface="Montserrat Light"/>
                  <a:cs typeface="Montserrat Light"/>
                  <a:sym typeface="Montserrat Light"/>
                </a:rPr>
                <a:t>δύο τελευταίες ημέρες της εμπειρίας, οι εκπαιδευόμενοι θα έχουν τη δυνατότητα να ψηφίσουν μεταξύ των ιδεών που μοιράζονται οι άλλοι/ες εκπαιδευόμενοι/ες.</a:t>
              </a:r>
              <a:endParaRPr sz="1000">
                <a:solidFill>
                  <a:srgbClr val="939393"/>
                </a:solidFill>
                <a:latin typeface="Montserrat Light"/>
                <a:ea typeface="Montserrat Light"/>
                <a:cs typeface="Montserrat Light"/>
                <a:sym typeface="Montserrat Light"/>
              </a:endParaRPr>
            </a:p>
          </p:txBody>
        </p:sp>
      </p:grpSp>
      <p:grpSp>
        <p:nvGrpSpPr>
          <p:cNvPr id="229" name="Google Shape;229;p10"/>
          <p:cNvGrpSpPr/>
          <p:nvPr/>
        </p:nvGrpSpPr>
        <p:grpSpPr>
          <a:xfrm>
            <a:off x="578703" y="6026484"/>
            <a:ext cx="10066036" cy="364217"/>
            <a:chOff x="742139" y="5955282"/>
            <a:chExt cx="10066036" cy="364217"/>
          </a:xfrm>
        </p:grpSpPr>
        <p:sp>
          <p:nvSpPr>
            <p:cNvPr id="230" name="Google Shape;230;p10"/>
            <p:cNvSpPr/>
            <p:nvPr/>
          </p:nvSpPr>
          <p:spPr>
            <a:xfrm>
              <a:off x="742139" y="5955282"/>
              <a:ext cx="272198" cy="272198"/>
            </a:xfrm>
            <a:prstGeom prst="ellipse">
              <a:avLst/>
            </a:prstGeom>
            <a:solidFill>
              <a:srgbClr val="89317E"/>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700">
                  <a:solidFill>
                    <a:schemeClr val="lt1"/>
                  </a:solidFill>
                  <a:latin typeface="Montserrat Light"/>
                  <a:ea typeface="Montserrat Light"/>
                  <a:cs typeface="Montserrat Light"/>
                  <a:sym typeface="Montserrat Light"/>
                </a:rPr>
                <a:t>ΥΕ</a:t>
              </a:r>
              <a:endParaRPr/>
            </a:p>
          </p:txBody>
        </p:sp>
        <p:sp>
          <p:nvSpPr>
            <p:cNvPr id="231" name="Google Shape;231;p10"/>
            <p:cNvSpPr txBox="1"/>
            <p:nvPr/>
          </p:nvSpPr>
          <p:spPr>
            <a:xfrm>
              <a:off x="1088775" y="6011699"/>
              <a:ext cx="9719400" cy="307800"/>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000">
                  <a:solidFill>
                    <a:srgbClr val="939393"/>
                  </a:solidFill>
                  <a:latin typeface="Montserrat SemiBold"/>
                  <a:ea typeface="Montserrat SemiBold"/>
                  <a:cs typeface="Montserrat SemiBold"/>
                  <a:sym typeface="Montserrat SemiBold"/>
                </a:rPr>
                <a:t>Υποστηρικτικό Έγγραφο </a:t>
              </a:r>
              <a:r>
                <a:rPr lang="en-US" sz="1000">
                  <a:solidFill>
                    <a:srgbClr val="939393"/>
                  </a:solidFill>
                  <a:latin typeface="Montserrat Light"/>
                  <a:ea typeface="Montserrat Light"/>
                  <a:cs typeface="Montserrat Light"/>
                  <a:sym typeface="Montserrat Light"/>
                </a:rPr>
                <a:t>| Την πρώτη ημέρα της κατάρτισης, ο/η εκπαιδευόμενος/η λαμβάνει ένα υποστηρικτικό έγγραφο, το οποίο μπορεί να συμβουλευτεί ανά πάσα στιγμή κατά τη διάρκεια της εκπαιδευτικης αυτής εμπειρίας. </a:t>
              </a:r>
              <a:endParaRPr sz="1000">
                <a:solidFill>
                  <a:srgbClr val="939393"/>
                </a:solidFill>
                <a:latin typeface="Montserrat Light"/>
                <a:ea typeface="Montserrat Light"/>
                <a:cs typeface="Montserrat Light"/>
                <a:sym typeface="Montserrat Light"/>
              </a:endParaRPr>
            </a:p>
          </p:txBody>
        </p:sp>
      </p:grpSp>
      <p:sp>
        <p:nvSpPr>
          <p:cNvPr id="232" name="Google Shape;232;p10"/>
          <p:cNvSpPr txBox="1"/>
          <p:nvPr/>
        </p:nvSpPr>
        <p:spPr>
          <a:xfrm>
            <a:off x="578702" y="3915087"/>
            <a:ext cx="3973605" cy="161583"/>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050">
                <a:solidFill>
                  <a:srgbClr val="939393"/>
                </a:solidFill>
                <a:latin typeface="Montserrat SemiBold"/>
                <a:ea typeface="Montserrat SemiBold"/>
                <a:cs typeface="Montserrat SemiBold"/>
                <a:sym typeface="Montserrat SemiBold"/>
              </a:rPr>
              <a:t>Υπόμνημα</a:t>
            </a:r>
            <a:endParaRPr sz="1050">
              <a:solidFill>
                <a:srgbClr val="939393"/>
              </a:solidFill>
              <a:latin typeface="Montserrat SemiBold"/>
              <a:ea typeface="Montserrat SemiBold"/>
              <a:cs typeface="Montserrat SemiBold"/>
              <a:sym typeface="Montserrat SemiBol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11"/>
          <p:cNvSpPr txBox="1"/>
          <p:nvPr/>
        </p:nvSpPr>
        <p:spPr>
          <a:xfrm>
            <a:off x="734438" y="617201"/>
            <a:ext cx="11058033" cy="461665"/>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2400">
                <a:solidFill>
                  <a:srgbClr val="176F78"/>
                </a:solidFill>
                <a:latin typeface="Montserrat SemiBold"/>
                <a:ea typeface="Montserrat SemiBold"/>
                <a:cs typeface="Montserrat SemiBold"/>
                <a:sym typeface="Montserrat SemiBold"/>
              </a:rPr>
              <a:t>Πώς παίζεται το παιχνίδι;</a:t>
            </a:r>
            <a:endParaRPr sz="2800">
              <a:solidFill>
                <a:srgbClr val="176F78"/>
              </a:solidFill>
              <a:latin typeface="Montserrat SemiBold"/>
              <a:ea typeface="Montserrat SemiBold"/>
              <a:cs typeface="Montserrat SemiBold"/>
              <a:sym typeface="Montserrat SemiBold"/>
            </a:endParaRPr>
          </a:p>
        </p:txBody>
      </p:sp>
      <p:grpSp>
        <p:nvGrpSpPr>
          <p:cNvPr id="238" name="Google Shape;238;p11"/>
          <p:cNvGrpSpPr/>
          <p:nvPr/>
        </p:nvGrpSpPr>
        <p:grpSpPr>
          <a:xfrm>
            <a:off x="749655" y="1344970"/>
            <a:ext cx="5163671" cy="839936"/>
            <a:chOff x="932329" y="2031048"/>
            <a:chExt cx="5163671" cy="839936"/>
          </a:xfrm>
        </p:grpSpPr>
        <p:sp>
          <p:nvSpPr>
            <p:cNvPr id="239" name="Google Shape;239;p11"/>
            <p:cNvSpPr txBox="1"/>
            <p:nvPr/>
          </p:nvSpPr>
          <p:spPr>
            <a:xfrm>
              <a:off x="2122395" y="2127850"/>
              <a:ext cx="3973605" cy="646331"/>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400">
                  <a:solidFill>
                    <a:srgbClr val="176F78"/>
                  </a:solidFill>
                  <a:latin typeface="Montserrat"/>
                  <a:ea typeface="Montserrat"/>
                  <a:cs typeface="Montserrat"/>
                  <a:sym typeface="Montserrat"/>
                </a:rPr>
                <a:t>Μπορείτε να εξερευνήσετε τα διάφορα διαδραστικά σενάρια της πόλης και να εξοικειωθείτε με ορισμένα από τα προβλήματά της.</a:t>
              </a:r>
              <a:endParaRPr/>
            </a:p>
          </p:txBody>
        </p:sp>
        <p:sp>
          <p:nvSpPr>
            <p:cNvPr id="240" name="Google Shape;240;p11"/>
            <p:cNvSpPr/>
            <p:nvPr/>
          </p:nvSpPr>
          <p:spPr>
            <a:xfrm>
              <a:off x="932329" y="2031048"/>
              <a:ext cx="839936" cy="839936"/>
            </a:xfrm>
            <a:prstGeom prst="ellipse">
              <a:avLst/>
            </a:prstGeom>
            <a:solidFill>
              <a:srgbClr val="176F7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latin typeface="Montserrat SemiBold"/>
                  <a:ea typeface="Montserrat SemiBold"/>
                  <a:cs typeface="Montserrat SemiBold"/>
                  <a:sym typeface="Montserrat SemiBold"/>
                </a:rPr>
                <a:t>01</a:t>
              </a:r>
              <a:endParaRPr/>
            </a:p>
          </p:txBody>
        </p:sp>
      </p:grpSp>
      <p:grpSp>
        <p:nvGrpSpPr>
          <p:cNvPr id="241" name="Google Shape;241;p11"/>
          <p:cNvGrpSpPr/>
          <p:nvPr/>
        </p:nvGrpSpPr>
        <p:grpSpPr>
          <a:xfrm>
            <a:off x="749655" y="4657213"/>
            <a:ext cx="5163565" cy="839936"/>
            <a:chOff x="932329" y="2031048"/>
            <a:chExt cx="5163565" cy="839936"/>
          </a:xfrm>
        </p:grpSpPr>
        <p:sp>
          <p:nvSpPr>
            <p:cNvPr id="242" name="Google Shape;242;p11"/>
            <p:cNvSpPr txBox="1"/>
            <p:nvPr/>
          </p:nvSpPr>
          <p:spPr>
            <a:xfrm>
              <a:off x="2122394" y="2233198"/>
              <a:ext cx="3973500" cy="215400"/>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400">
                  <a:solidFill>
                    <a:srgbClr val="176F78"/>
                  </a:solidFill>
                  <a:latin typeface="Montserrat"/>
                  <a:ea typeface="Montserrat"/>
                  <a:cs typeface="Montserrat"/>
                  <a:sym typeface="Montserrat"/>
                </a:rPr>
                <a:t>Για κάθε ιδέα που μοιράζεστε</a:t>
              </a:r>
              <a:r>
                <a:rPr lang="en-US">
                  <a:solidFill>
                    <a:srgbClr val="176F78"/>
                  </a:solidFill>
                  <a:latin typeface="Montserrat"/>
                  <a:ea typeface="Montserrat"/>
                  <a:cs typeface="Montserrat"/>
                  <a:sym typeface="Montserrat"/>
                </a:rPr>
                <a:t> </a:t>
              </a:r>
              <a:r>
                <a:rPr lang="en-US" sz="1400">
                  <a:solidFill>
                    <a:srgbClr val="176F78"/>
                  </a:solidFill>
                  <a:latin typeface="Montserrat"/>
                  <a:ea typeface="Montserrat"/>
                  <a:cs typeface="Montserrat"/>
                  <a:sym typeface="Montserrat"/>
                </a:rPr>
                <a:t>κερδίζετε 100 πόντους.</a:t>
              </a:r>
              <a:endParaRPr/>
            </a:p>
          </p:txBody>
        </p:sp>
        <p:sp>
          <p:nvSpPr>
            <p:cNvPr id="243" name="Google Shape;243;p11"/>
            <p:cNvSpPr/>
            <p:nvPr/>
          </p:nvSpPr>
          <p:spPr>
            <a:xfrm>
              <a:off x="932329" y="2031048"/>
              <a:ext cx="839936" cy="839936"/>
            </a:xfrm>
            <a:prstGeom prst="ellipse">
              <a:avLst/>
            </a:prstGeom>
            <a:solidFill>
              <a:srgbClr val="176F7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latin typeface="Montserrat SemiBold"/>
                  <a:ea typeface="Montserrat SemiBold"/>
                  <a:cs typeface="Montserrat SemiBold"/>
                  <a:sym typeface="Montserrat SemiBold"/>
                </a:rPr>
                <a:t>04</a:t>
              </a:r>
              <a:endParaRPr/>
            </a:p>
          </p:txBody>
        </p:sp>
      </p:grpSp>
      <p:grpSp>
        <p:nvGrpSpPr>
          <p:cNvPr id="244" name="Google Shape;244;p11"/>
          <p:cNvGrpSpPr/>
          <p:nvPr/>
        </p:nvGrpSpPr>
        <p:grpSpPr>
          <a:xfrm>
            <a:off x="749655" y="2449051"/>
            <a:ext cx="5163565" cy="851023"/>
            <a:chOff x="932329" y="2031048"/>
            <a:chExt cx="5163565" cy="851023"/>
          </a:xfrm>
        </p:grpSpPr>
        <p:sp>
          <p:nvSpPr>
            <p:cNvPr id="245" name="Google Shape;245;p11"/>
            <p:cNvSpPr txBox="1"/>
            <p:nvPr/>
          </p:nvSpPr>
          <p:spPr>
            <a:xfrm>
              <a:off x="2122394" y="2235571"/>
              <a:ext cx="3973500" cy="646500"/>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400">
                  <a:solidFill>
                    <a:srgbClr val="176F78"/>
                  </a:solidFill>
                  <a:latin typeface="Montserrat"/>
                  <a:ea typeface="Montserrat"/>
                  <a:cs typeface="Montserrat"/>
                  <a:sym typeface="Montserrat"/>
                </a:rPr>
                <a:t>Μοιραστείτε τις ιδέες σας για να βοηθήσετε στην επίλυση των προβλημάτων που εντοπίζονται στη</a:t>
              </a:r>
              <a:r>
                <a:rPr lang="en-US">
                  <a:solidFill>
                    <a:srgbClr val="176F78"/>
                  </a:solidFill>
                  <a:latin typeface="Montserrat"/>
                  <a:ea typeface="Montserrat"/>
                  <a:cs typeface="Montserrat"/>
                  <a:sym typeface="Montserrat"/>
                </a:rPr>
                <a:t>ν</a:t>
              </a:r>
              <a:r>
                <a:rPr lang="en-US" sz="1400">
                  <a:solidFill>
                    <a:srgbClr val="176F78"/>
                  </a:solidFill>
                  <a:latin typeface="Montserrat"/>
                  <a:ea typeface="Montserrat"/>
                  <a:cs typeface="Montserrat"/>
                  <a:sym typeface="Montserrat"/>
                </a:rPr>
                <a:t> πόλη.</a:t>
              </a:r>
              <a:endParaRPr sz="1400">
                <a:solidFill>
                  <a:srgbClr val="176F78"/>
                </a:solidFill>
                <a:latin typeface="Montserrat"/>
                <a:ea typeface="Montserrat"/>
                <a:cs typeface="Montserrat"/>
                <a:sym typeface="Montserrat"/>
              </a:endParaRPr>
            </a:p>
          </p:txBody>
        </p:sp>
        <p:sp>
          <p:nvSpPr>
            <p:cNvPr id="246" name="Google Shape;246;p11"/>
            <p:cNvSpPr/>
            <p:nvPr/>
          </p:nvSpPr>
          <p:spPr>
            <a:xfrm>
              <a:off x="932329" y="2031048"/>
              <a:ext cx="839936" cy="839936"/>
            </a:xfrm>
            <a:prstGeom prst="ellipse">
              <a:avLst/>
            </a:prstGeom>
            <a:solidFill>
              <a:srgbClr val="176F7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latin typeface="Montserrat SemiBold"/>
                  <a:ea typeface="Montserrat SemiBold"/>
                  <a:cs typeface="Montserrat SemiBold"/>
                  <a:sym typeface="Montserrat SemiBold"/>
                </a:rPr>
                <a:t>02</a:t>
              </a:r>
              <a:endParaRPr/>
            </a:p>
          </p:txBody>
        </p:sp>
      </p:grpSp>
      <p:grpSp>
        <p:nvGrpSpPr>
          <p:cNvPr id="247" name="Google Shape;247;p11"/>
          <p:cNvGrpSpPr/>
          <p:nvPr/>
        </p:nvGrpSpPr>
        <p:grpSpPr>
          <a:xfrm>
            <a:off x="749654" y="5761296"/>
            <a:ext cx="5163566" cy="839936"/>
            <a:chOff x="932329" y="2031048"/>
            <a:chExt cx="5163566" cy="839936"/>
          </a:xfrm>
        </p:grpSpPr>
        <p:sp>
          <p:nvSpPr>
            <p:cNvPr id="248" name="Google Shape;248;p11"/>
            <p:cNvSpPr txBox="1"/>
            <p:nvPr/>
          </p:nvSpPr>
          <p:spPr>
            <a:xfrm>
              <a:off x="2122395" y="2127850"/>
              <a:ext cx="3973500" cy="431100"/>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400" b="0" i="0">
                  <a:solidFill>
                    <a:srgbClr val="176F78"/>
                  </a:solidFill>
                  <a:highlight>
                    <a:srgbClr val="FFFFFF"/>
                  </a:highlight>
                  <a:latin typeface="Montserrat"/>
                  <a:ea typeface="Montserrat"/>
                  <a:cs typeface="Montserrat"/>
                  <a:sym typeface="Montserrat"/>
                </a:rPr>
                <a:t>Όσο περισσότερες ιδέες μοιράζεστε, τόσο περισσότερα </a:t>
              </a:r>
              <a:r>
                <a:rPr lang="en-US">
                  <a:solidFill>
                    <a:srgbClr val="176F78"/>
                  </a:solidFill>
                  <a:highlight>
                    <a:srgbClr val="FFFFFF"/>
                  </a:highlight>
                  <a:latin typeface="Montserrat"/>
                  <a:ea typeface="Montserrat"/>
                  <a:cs typeface="Montserrat"/>
                  <a:sym typeface="Montserrat"/>
                </a:rPr>
                <a:t>διακριτικά </a:t>
              </a:r>
              <a:r>
                <a:rPr lang="en-US" sz="1400" b="0" i="0">
                  <a:solidFill>
                    <a:srgbClr val="176F78"/>
                  </a:solidFill>
                  <a:highlight>
                    <a:srgbClr val="FFFFFF"/>
                  </a:highlight>
                  <a:latin typeface="Montserrat"/>
                  <a:ea typeface="Montserrat"/>
                  <a:cs typeface="Montserrat"/>
                  <a:sym typeface="Montserrat"/>
                </a:rPr>
                <a:t>μπορείτε να κερδίσετε!</a:t>
              </a:r>
              <a:endParaRPr sz="1400">
                <a:solidFill>
                  <a:srgbClr val="176F78"/>
                </a:solidFill>
                <a:latin typeface="Montserrat Light"/>
                <a:ea typeface="Montserrat Light"/>
                <a:cs typeface="Montserrat Light"/>
                <a:sym typeface="Montserrat Light"/>
              </a:endParaRPr>
            </a:p>
          </p:txBody>
        </p:sp>
        <p:sp>
          <p:nvSpPr>
            <p:cNvPr id="249" name="Google Shape;249;p11"/>
            <p:cNvSpPr/>
            <p:nvPr/>
          </p:nvSpPr>
          <p:spPr>
            <a:xfrm>
              <a:off x="932329" y="2031048"/>
              <a:ext cx="839936" cy="839936"/>
            </a:xfrm>
            <a:prstGeom prst="ellipse">
              <a:avLst/>
            </a:prstGeom>
            <a:solidFill>
              <a:srgbClr val="176F7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latin typeface="Montserrat SemiBold"/>
                  <a:ea typeface="Montserrat SemiBold"/>
                  <a:cs typeface="Montserrat SemiBold"/>
                  <a:sym typeface="Montserrat SemiBold"/>
                </a:rPr>
                <a:t>05</a:t>
              </a:r>
              <a:endParaRPr/>
            </a:p>
          </p:txBody>
        </p:sp>
      </p:grpSp>
      <p:grpSp>
        <p:nvGrpSpPr>
          <p:cNvPr id="250" name="Google Shape;250;p11"/>
          <p:cNvGrpSpPr/>
          <p:nvPr/>
        </p:nvGrpSpPr>
        <p:grpSpPr>
          <a:xfrm>
            <a:off x="749655" y="3553132"/>
            <a:ext cx="5163671" cy="839936"/>
            <a:chOff x="932329" y="2031048"/>
            <a:chExt cx="5163671" cy="839936"/>
          </a:xfrm>
        </p:grpSpPr>
        <p:sp>
          <p:nvSpPr>
            <p:cNvPr id="251" name="Google Shape;251;p11"/>
            <p:cNvSpPr txBox="1"/>
            <p:nvPr/>
          </p:nvSpPr>
          <p:spPr>
            <a:xfrm>
              <a:off x="2122395" y="2235571"/>
              <a:ext cx="3973605" cy="215444"/>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400">
                  <a:solidFill>
                    <a:srgbClr val="176F78"/>
                  </a:solidFill>
                  <a:latin typeface="Montserrat"/>
                  <a:ea typeface="Montserrat"/>
                  <a:cs typeface="Montserrat"/>
                  <a:sym typeface="Montserrat"/>
                </a:rPr>
                <a:t>Βελτιώστε τις ιδέες σας σε ένα εξωτερικό φόρουμ.</a:t>
              </a:r>
              <a:endParaRPr/>
            </a:p>
          </p:txBody>
        </p:sp>
        <p:sp>
          <p:nvSpPr>
            <p:cNvPr id="252" name="Google Shape;252;p11"/>
            <p:cNvSpPr/>
            <p:nvPr/>
          </p:nvSpPr>
          <p:spPr>
            <a:xfrm>
              <a:off x="932329" y="2031048"/>
              <a:ext cx="839936" cy="839936"/>
            </a:xfrm>
            <a:prstGeom prst="ellipse">
              <a:avLst/>
            </a:prstGeom>
            <a:solidFill>
              <a:srgbClr val="176F7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latin typeface="Montserrat SemiBold"/>
                  <a:ea typeface="Montserrat SemiBold"/>
                  <a:cs typeface="Montserrat SemiBold"/>
                  <a:sym typeface="Montserrat SemiBold"/>
                </a:rPr>
                <a:t>03</a:t>
              </a:r>
              <a:endParaRPr/>
            </a:p>
          </p:txBody>
        </p:sp>
      </p:grpSp>
      <p:grpSp>
        <p:nvGrpSpPr>
          <p:cNvPr id="253" name="Google Shape;253;p11"/>
          <p:cNvGrpSpPr/>
          <p:nvPr/>
        </p:nvGrpSpPr>
        <p:grpSpPr>
          <a:xfrm>
            <a:off x="6248234" y="1344970"/>
            <a:ext cx="5163564" cy="839936"/>
            <a:chOff x="932329" y="2031048"/>
            <a:chExt cx="5163564" cy="839936"/>
          </a:xfrm>
        </p:grpSpPr>
        <p:sp>
          <p:nvSpPr>
            <p:cNvPr id="254" name="Google Shape;254;p11"/>
            <p:cNvSpPr txBox="1"/>
            <p:nvPr/>
          </p:nvSpPr>
          <p:spPr>
            <a:xfrm>
              <a:off x="2122393" y="2235571"/>
              <a:ext cx="3973500" cy="431100"/>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400" b="0" i="0">
                  <a:solidFill>
                    <a:srgbClr val="176F78"/>
                  </a:solidFill>
                  <a:highlight>
                    <a:srgbClr val="FFFFFF"/>
                  </a:highlight>
                  <a:latin typeface="Montserrat"/>
                  <a:ea typeface="Montserrat"/>
                  <a:cs typeface="Montserrat"/>
                  <a:sym typeface="Montserrat"/>
                </a:rPr>
                <a:t>Βαθμολογήστε τις ιδέες των άλλων παικτών</a:t>
              </a:r>
              <a:r>
                <a:rPr lang="en-US">
                  <a:solidFill>
                    <a:srgbClr val="176F78"/>
                  </a:solidFill>
                  <a:highlight>
                    <a:srgbClr val="FFFFFF"/>
                  </a:highlight>
                  <a:latin typeface="Montserrat"/>
                  <a:ea typeface="Montserrat"/>
                  <a:cs typeface="Montserrat"/>
                  <a:sym typeface="Montserrat"/>
                </a:rPr>
                <a:t> - </a:t>
              </a:r>
              <a:r>
                <a:rPr lang="en-US" sz="1400" b="0" i="0">
                  <a:solidFill>
                    <a:srgbClr val="176F78"/>
                  </a:solidFill>
                  <a:highlight>
                    <a:srgbClr val="FFFFFF"/>
                  </a:highlight>
                  <a:latin typeface="Montserrat"/>
                  <a:ea typeface="Montserrat"/>
                  <a:cs typeface="Montserrat"/>
                  <a:sym typeface="Montserrat"/>
                </a:rPr>
                <a:t>οι δικές σας ιδέες θα βαθμολογηθούν επίσης από αυτούς.</a:t>
              </a:r>
              <a:endParaRPr/>
            </a:p>
          </p:txBody>
        </p:sp>
        <p:sp>
          <p:nvSpPr>
            <p:cNvPr id="255" name="Google Shape;255;p11"/>
            <p:cNvSpPr/>
            <p:nvPr/>
          </p:nvSpPr>
          <p:spPr>
            <a:xfrm>
              <a:off x="932329" y="2031048"/>
              <a:ext cx="839936" cy="839936"/>
            </a:xfrm>
            <a:prstGeom prst="ellipse">
              <a:avLst/>
            </a:prstGeom>
            <a:solidFill>
              <a:srgbClr val="176F7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latin typeface="Montserrat SemiBold"/>
                  <a:ea typeface="Montserrat SemiBold"/>
                  <a:cs typeface="Montserrat SemiBold"/>
                  <a:sym typeface="Montserrat SemiBold"/>
                </a:rPr>
                <a:t>06</a:t>
              </a:r>
              <a:endParaRPr/>
            </a:p>
          </p:txBody>
        </p:sp>
      </p:grpSp>
      <p:grpSp>
        <p:nvGrpSpPr>
          <p:cNvPr id="256" name="Google Shape;256;p11"/>
          <p:cNvGrpSpPr/>
          <p:nvPr/>
        </p:nvGrpSpPr>
        <p:grpSpPr>
          <a:xfrm>
            <a:off x="6263454" y="2469630"/>
            <a:ext cx="5163669" cy="839936"/>
            <a:chOff x="932329" y="2031048"/>
            <a:chExt cx="5163669" cy="839936"/>
          </a:xfrm>
        </p:grpSpPr>
        <p:sp>
          <p:nvSpPr>
            <p:cNvPr id="257" name="Google Shape;257;p11"/>
            <p:cNvSpPr txBox="1"/>
            <p:nvPr/>
          </p:nvSpPr>
          <p:spPr>
            <a:xfrm>
              <a:off x="2122393" y="2235571"/>
              <a:ext cx="3973605" cy="215444"/>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400" b="0" i="0">
                  <a:solidFill>
                    <a:srgbClr val="176F78"/>
                  </a:solidFill>
                  <a:highlight>
                    <a:srgbClr val="FFFFFF"/>
                  </a:highlight>
                  <a:latin typeface="Montserrat"/>
                  <a:ea typeface="Montserrat"/>
                  <a:cs typeface="Montserrat"/>
                  <a:sym typeface="Montserrat"/>
                </a:rPr>
                <a:t>Για κάθε ψήφο που λαμβάνετε κερδίζετε 85 πόντους.</a:t>
              </a:r>
              <a:endParaRPr sz="1400" b="0" i="0">
                <a:solidFill>
                  <a:srgbClr val="176F78"/>
                </a:solidFill>
                <a:highlight>
                  <a:srgbClr val="FFFFFF"/>
                </a:highlight>
                <a:latin typeface="Montserrat"/>
                <a:ea typeface="Montserrat"/>
                <a:cs typeface="Montserrat"/>
                <a:sym typeface="Montserrat"/>
              </a:endParaRPr>
            </a:p>
          </p:txBody>
        </p:sp>
        <p:sp>
          <p:nvSpPr>
            <p:cNvPr id="258" name="Google Shape;258;p11"/>
            <p:cNvSpPr/>
            <p:nvPr/>
          </p:nvSpPr>
          <p:spPr>
            <a:xfrm>
              <a:off x="932329" y="2031048"/>
              <a:ext cx="839936" cy="839936"/>
            </a:xfrm>
            <a:prstGeom prst="ellipse">
              <a:avLst/>
            </a:prstGeom>
            <a:solidFill>
              <a:srgbClr val="176F7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latin typeface="Montserrat SemiBold"/>
                  <a:ea typeface="Montserrat SemiBold"/>
                  <a:cs typeface="Montserrat SemiBold"/>
                  <a:sym typeface="Montserrat SemiBold"/>
                </a:rPr>
                <a:t>07</a:t>
              </a:r>
              <a:endParaRPr/>
            </a:p>
          </p:txBody>
        </p:sp>
      </p:grpSp>
      <p:grpSp>
        <p:nvGrpSpPr>
          <p:cNvPr id="259" name="Google Shape;259;p11"/>
          <p:cNvGrpSpPr/>
          <p:nvPr/>
        </p:nvGrpSpPr>
        <p:grpSpPr>
          <a:xfrm>
            <a:off x="6263454" y="3594289"/>
            <a:ext cx="5137959" cy="1128549"/>
            <a:chOff x="932329" y="2031048"/>
            <a:chExt cx="5137959" cy="1128549"/>
          </a:xfrm>
        </p:grpSpPr>
        <p:sp>
          <p:nvSpPr>
            <p:cNvPr id="260" name="Google Shape;260;p11"/>
            <p:cNvSpPr txBox="1"/>
            <p:nvPr/>
          </p:nvSpPr>
          <p:spPr>
            <a:xfrm>
              <a:off x="2096788" y="2081997"/>
              <a:ext cx="3973500" cy="1077600"/>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a:solidFill>
                    <a:srgbClr val="176F78"/>
                  </a:solidFill>
                  <a:highlight>
                    <a:srgbClr val="FFFFFF"/>
                  </a:highlight>
                  <a:latin typeface="Montserrat"/>
                  <a:ea typeface="Montserrat"/>
                  <a:cs typeface="Montserrat"/>
                  <a:sym typeface="Montserrat"/>
                </a:rPr>
                <a:t>Η </a:t>
              </a:r>
              <a:r>
                <a:rPr lang="en-US" sz="1400" b="0" i="0">
                  <a:solidFill>
                    <a:srgbClr val="176F78"/>
                  </a:solidFill>
                  <a:highlight>
                    <a:srgbClr val="FFFFFF"/>
                  </a:highlight>
                  <a:latin typeface="Montserrat"/>
                  <a:ea typeface="Montserrat"/>
                  <a:cs typeface="Montserrat"/>
                  <a:sym typeface="Montserrat"/>
                </a:rPr>
                <a:t>συμμετοχή όλων είναι ιδιαίτερα σημαντική: όσο περισσότερο </a:t>
              </a:r>
              <a:r>
                <a:rPr lang="en-US">
                  <a:solidFill>
                    <a:srgbClr val="176F78"/>
                  </a:solidFill>
                  <a:highlight>
                    <a:srgbClr val="FFFFFF"/>
                  </a:highlight>
                  <a:latin typeface="Montserrat"/>
                  <a:ea typeface="Montserrat"/>
                  <a:cs typeface="Montserrat"/>
                  <a:sym typeface="Montserrat"/>
                </a:rPr>
                <a:t>όλοι/ες οι συμμετέχοντες/ουσες </a:t>
              </a:r>
              <a:r>
                <a:rPr lang="en-US" sz="1400" b="0" i="0">
                  <a:solidFill>
                    <a:srgbClr val="176F78"/>
                  </a:solidFill>
                  <a:highlight>
                    <a:srgbClr val="FFFFFF"/>
                  </a:highlight>
                  <a:latin typeface="Montserrat"/>
                  <a:ea typeface="Montserrat"/>
                  <a:cs typeface="Montserrat"/>
                  <a:sym typeface="Montserrat"/>
                </a:rPr>
                <a:t>μοιράζεστε ιδέες και τις βαθμολογείτε, τόσο υψηλότερο είναι και το επίπεδο της συμμετοχής των πολιτών στα κοινά </a:t>
              </a:r>
              <a:r>
                <a:rPr lang="en-US">
                  <a:solidFill>
                    <a:srgbClr val="176F78"/>
                  </a:solidFill>
                  <a:highlight>
                    <a:srgbClr val="FFFFFF"/>
                  </a:highlight>
                  <a:latin typeface="Montserrat"/>
                  <a:ea typeface="Montserrat"/>
                  <a:cs typeface="Montserrat"/>
                  <a:sym typeface="Montserrat"/>
                </a:rPr>
                <a:t>στο σύνολο</a:t>
              </a:r>
              <a:r>
                <a:rPr lang="en-US" sz="1400" b="0" i="0">
                  <a:solidFill>
                    <a:srgbClr val="176F78"/>
                  </a:solidFill>
                  <a:highlight>
                    <a:srgbClr val="FFFFFF"/>
                  </a:highlight>
                  <a:latin typeface="Montserrat"/>
                  <a:ea typeface="Montserrat"/>
                  <a:cs typeface="Montserrat"/>
                  <a:sym typeface="Montserrat"/>
                </a:rPr>
                <a:t> τη</a:t>
              </a:r>
              <a:r>
                <a:rPr lang="en-US">
                  <a:solidFill>
                    <a:srgbClr val="176F78"/>
                  </a:solidFill>
                  <a:highlight>
                    <a:srgbClr val="FFFFFF"/>
                  </a:highlight>
                  <a:latin typeface="Montserrat"/>
                  <a:ea typeface="Montserrat"/>
                  <a:cs typeface="Montserrat"/>
                  <a:sym typeface="Montserrat"/>
                </a:rPr>
                <a:t>ς</a:t>
              </a:r>
              <a:r>
                <a:rPr lang="en-US" sz="1400" b="0" i="0">
                  <a:solidFill>
                    <a:srgbClr val="176F78"/>
                  </a:solidFill>
                  <a:highlight>
                    <a:srgbClr val="FFFFFF"/>
                  </a:highlight>
                  <a:latin typeface="Montserrat"/>
                  <a:ea typeface="Montserrat"/>
                  <a:cs typeface="Montserrat"/>
                  <a:sym typeface="Montserrat"/>
                </a:rPr>
                <a:t> πόλης!</a:t>
              </a:r>
              <a:endParaRPr/>
            </a:p>
          </p:txBody>
        </p:sp>
        <p:sp>
          <p:nvSpPr>
            <p:cNvPr id="261" name="Google Shape;261;p11"/>
            <p:cNvSpPr/>
            <p:nvPr/>
          </p:nvSpPr>
          <p:spPr>
            <a:xfrm>
              <a:off x="932329" y="2031048"/>
              <a:ext cx="839936" cy="839936"/>
            </a:xfrm>
            <a:prstGeom prst="ellipse">
              <a:avLst/>
            </a:prstGeom>
            <a:solidFill>
              <a:srgbClr val="176F7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latin typeface="Montserrat SemiBold"/>
                  <a:ea typeface="Montserrat SemiBold"/>
                  <a:cs typeface="Montserrat SemiBold"/>
                  <a:sym typeface="Montserrat SemiBold"/>
                </a:rPr>
                <a:t>08</a:t>
              </a:r>
              <a:endParaRPr/>
            </a:p>
          </p:txBody>
        </p:sp>
      </p:grpSp>
      <p:grpSp>
        <p:nvGrpSpPr>
          <p:cNvPr id="262" name="Google Shape;262;p11"/>
          <p:cNvGrpSpPr/>
          <p:nvPr/>
        </p:nvGrpSpPr>
        <p:grpSpPr>
          <a:xfrm>
            <a:off x="6278677" y="4662176"/>
            <a:ext cx="5163564" cy="851023"/>
            <a:chOff x="932329" y="2031048"/>
            <a:chExt cx="5163564" cy="851023"/>
          </a:xfrm>
        </p:grpSpPr>
        <p:sp>
          <p:nvSpPr>
            <p:cNvPr id="263" name="Google Shape;263;p11"/>
            <p:cNvSpPr txBox="1"/>
            <p:nvPr/>
          </p:nvSpPr>
          <p:spPr>
            <a:xfrm>
              <a:off x="2122393" y="2235571"/>
              <a:ext cx="3973500" cy="646500"/>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400" b="0" i="0">
                  <a:solidFill>
                    <a:srgbClr val="176F78"/>
                  </a:solidFill>
                  <a:highlight>
                    <a:srgbClr val="FFFFFF"/>
                  </a:highlight>
                  <a:latin typeface="Montserrat"/>
                  <a:ea typeface="Montserrat"/>
                  <a:cs typeface="Montserrat"/>
                  <a:sym typeface="Montserrat"/>
                </a:rPr>
                <a:t>Εξερευνήστε </a:t>
              </a:r>
              <a:r>
                <a:rPr lang="en-US">
                  <a:solidFill>
                    <a:srgbClr val="176F78"/>
                  </a:solidFill>
                  <a:highlight>
                    <a:srgbClr val="FFFFFF"/>
                  </a:highlight>
                  <a:latin typeface="Montserrat"/>
                  <a:ea typeface="Montserrat"/>
                  <a:cs typeface="Montserrat"/>
                  <a:sym typeface="Montserrat"/>
                </a:rPr>
                <a:t>τα διάφορα υποστηρικτικά έγγραφα</a:t>
              </a:r>
              <a:r>
                <a:rPr lang="en-US" sz="1400" b="0" i="0">
                  <a:solidFill>
                    <a:srgbClr val="176F78"/>
                  </a:solidFill>
                  <a:highlight>
                    <a:srgbClr val="FFFFFF"/>
                  </a:highlight>
                  <a:latin typeface="Montserrat"/>
                  <a:ea typeface="Montserrat"/>
                  <a:cs typeface="Montserrat"/>
                  <a:sym typeface="Montserrat"/>
                </a:rPr>
                <a:t>,</a:t>
              </a:r>
              <a:r>
                <a:rPr lang="en-US">
                  <a:solidFill>
                    <a:srgbClr val="176F78"/>
                  </a:solidFill>
                  <a:highlight>
                    <a:srgbClr val="FFFFFF"/>
                  </a:highlight>
                  <a:latin typeface="Montserrat"/>
                  <a:ea typeface="Montserrat"/>
                  <a:cs typeface="Montserrat"/>
                  <a:sym typeface="Montserrat"/>
                </a:rPr>
                <a:t> </a:t>
              </a:r>
              <a:r>
                <a:rPr lang="en-US" sz="1400" b="0" i="0">
                  <a:solidFill>
                    <a:srgbClr val="176F78"/>
                  </a:solidFill>
                  <a:highlight>
                    <a:srgbClr val="FFFFFF"/>
                  </a:highlight>
                  <a:latin typeface="Montserrat"/>
                  <a:ea typeface="Montserrat"/>
                  <a:cs typeface="Montserrat"/>
                  <a:sym typeface="Montserrat"/>
                </a:rPr>
                <a:t>υποβάλετε τις ιδέες σας και αποκτήστε πρόσβαση σε</a:t>
              </a:r>
              <a:r>
                <a:rPr lang="en-US">
                  <a:solidFill>
                    <a:srgbClr val="176F78"/>
                  </a:solidFill>
                  <a:highlight>
                    <a:srgbClr val="FFFFFF"/>
                  </a:highlight>
                  <a:latin typeface="Montserrat"/>
                  <a:ea typeface="Montserrat"/>
                  <a:cs typeface="Montserrat"/>
                  <a:sym typeface="Montserrat"/>
                </a:rPr>
                <a:t> </a:t>
              </a:r>
              <a:r>
                <a:rPr lang="en-US" sz="1400" b="0" i="0">
                  <a:solidFill>
                    <a:srgbClr val="176F78"/>
                  </a:solidFill>
                  <a:highlight>
                    <a:srgbClr val="FFFFFF"/>
                  </a:highlight>
                  <a:latin typeface="Montserrat"/>
                  <a:ea typeface="Montserrat"/>
                  <a:cs typeface="Montserrat"/>
                  <a:sym typeface="Montserrat"/>
                </a:rPr>
                <a:t>εξωτερικούς πόρους </a:t>
              </a:r>
              <a:r>
                <a:rPr lang="en-US">
                  <a:solidFill>
                    <a:srgbClr val="176F78"/>
                  </a:solidFill>
                  <a:highlight>
                    <a:srgbClr val="FFFFFF"/>
                  </a:highlight>
                  <a:latin typeface="Montserrat"/>
                  <a:ea typeface="Montserrat"/>
                  <a:cs typeface="Montserrat"/>
                  <a:sym typeface="Montserrat"/>
                </a:rPr>
                <a:t>που αφορούν</a:t>
              </a:r>
              <a:r>
                <a:rPr lang="en-US" sz="1400" b="0" i="0">
                  <a:solidFill>
                    <a:srgbClr val="176F78"/>
                  </a:solidFill>
                  <a:highlight>
                    <a:srgbClr val="FFFFFF"/>
                  </a:highlight>
                  <a:latin typeface="Montserrat"/>
                  <a:ea typeface="Montserrat"/>
                  <a:cs typeface="Montserrat"/>
                  <a:sym typeface="Montserrat"/>
                </a:rPr>
                <a:t> το θέμα.</a:t>
              </a:r>
              <a:endParaRPr/>
            </a:p>
          </p:txBody>
        </p:sp>
        <p:sp>
          <p:nvSpPr>
            <p:cNvPr id="264" name="Google Shape;264;p11"/>
            <p:cNvSpPr/>
            <p:nvPr/>
          </p:nvSpPr>
          <p:spPr>
            <a:xfrm>
              <a:off x="932329" y="2031048"/>
              <a:ext cx="839936" cy="839936"/>
            </a:xfrm>
            <a:prstGeom prst="ellipse">
              <a:avLst/>
            </a:prstGeom>
            <a:solidFill>
              <a:srgbClr val="176F7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latin typeface="Montserrat SemiBold"/>
                  <a:ea typeface="Montserrat SemiBold"/>
                  <a:cs typeface="Montserrat SemiBold"/>
                  <a:sym typeface="Montserrat SemiBold"/>
                </a:rPr>
                <a:t>08</a:t>
              </a:r>
              <a:endParaRPr/>
            </a:p>
          </p:txBody>
        </p:sp>
      </p:grpSp>
      <p:grpSp>
        <p:nvGrpSpPr>
          <p:cNvPr id="265" name="Google Shape;265;p11"/>
          <p:cNvGrpSpPr/>
          <p:nvPr/>
        </p:nvGrpSpPr>
        <p:grpSpPr>
          <a:xfrm>
            <a:off x="6278677" y="5730063"/>
            <a:ext cx="5163669" cy="839936"/>
            <a:chOff x="932329" y="2031048"/>
            <a:chExt cx="5163669" cy="839936"/>
          </a:xfrm>
        </p:grpSpPr>
        <p:sp>
          <p:nvSpPr>
            <p:cNvPr id="266" name="Google Shape;266;p11"/>
            <p:cNvSpPr txBox="1"/>
            <p:nvPr/>
          </p:nvSpPr>
          <p:spPr>
            <a:xfrm>
              <a:off x="2122393" y="2235571"/>
              <a:ext cx="3973605" cy="215444"/>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400" b="0" i="0">
                  <a:solidFill>
                    <a:srgbClr val="176F78"/>
                  </a:solidFill>
                  <a:highlight>
                    <a:srgbClr val="FFFFFF"/>
                  </a:highlight>
                  <a:latin typeface="Montserrat"/>
                  <a:ea typeface="Montserrat"/>
                  <a:cs typeface="Montserrat"/>
                  <a:sym typeface="Montserrat"/>
                </a:rPr>
                <a:t>Εξερευνήστε το σχετικό διαδραστικό </a:t>
              </a:r>
              <a:r>
                <a:rPr lang="en-US">
                  <a:solidFill>
                    <a:srgbClr val="176F78"/>
                  </a:solidFill>
                  <a:highlight>
                    <a:srgbClr val="FFFFFF"/>
                  </a:highlight>
                  <a:latin typeface="Montserrat"/>
                  <a:ea typeface="Montserrat"/>
                  <a:cs typeface="Montserrat"/>
                  <a:sym typeface="Montserrat"/>
                </a:rPr>
                <a:t>εγχερίδιο</a:t>
              </a:r>
              <a:r>
                <a:rPr lang="en-US" sz="1400" b="0" i="0">
                  <a:solidFill>
                    <a:srgbClr val="176F78"/>
                  </a:solidFill>
                  <a:highlight>
                    <a:srgbClr val="FFFFFF"/>
                  </a:highlight>
                  <a:latin typeface="Montserrat"/>
                  <a:ea typeface="Montserrat"/>
                  <a:cs typeface="Montserrat"/>
                  <a:sym typeface="Montserrat"/>
                </a:rPr>
                <a:t>.</a:t>
              </a:r>
              <a:endParaRPr/>
            </a:p>
          </p:txBody>
        </p:sp>
        <p:sp>
          <p:nvSpPr>
            <p:cNvPr id="267" name="Google Shape;267;p11"/>
            <p:cNvSpPr/>
            <p:nvPr/>
          </p:nvSpPr>
          <p:spPr>
            <a:xfrm>
              <a:off x="932329" y="2031048"/>
              <a:ext cx="839936" cy="839936"/>
            </a:xfrm>
            <a:prstGeom prst="ellipse">
              <a:avLst/>
            </a:prstGeom>
            <a:solidFill>
              <a:srgbClr val="176F7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latin typeface="Montserrat SemiBold"/>
                  <a:ea typeface="Montserrat SemiBold"/>
                  <a:cs typeface="Montserrat SemiBold"/>
                  <a:sym typeface="Montserrat SemiBold"/>
                </a:rPr>
                <a:t>08</a:t>
              </a:r>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p12"/>
          <p:cNvSpPr/>
          <p:nvPr/>
        </p:nvSpPr>
        <p:spPr>
          <a:xfrm>
            <a:off x="0" y="0"/>
            <a:ext cx="6096000" cy="6858000"/>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73" name="Google Shape;273;p12"/>
          <p:cNvSpPr txBox="1"/>
          <p:nvPr/>
        </p:nvSpPr>
        <p:spPr>
          <a:xfrm>
            <a:off x="900701" y="2799741"/>
            <a:ext cx="4572632" cy="707886"/>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None/>
            </a:pPr>
            <a:r>
              <a:rPr lang="en-US" sz="2000">
                <a:solidFill>
                  <a:schemeClr val="lt1"/>
                </a:solidFill>
                <a:latin typeface="Montserrat"/>
                <a:ea typeface="Montserrat"/>
                <a:cs typeface="Montserrat"/>
                <a:sym typeface="Montserrat"/>
              </a:rPr>
              <a:t>Το παιχνίδι είναι προσβάσιμο μέσω της ιστοσελίδας του έργου</a:t>
            </a:r>
            <a:endParaRPr/>
          </a:p>
        </p:txBody>
      </p:sp>
      <p:sp>
        <p:nvSpPr>
          <p:cNvPr id="274" name="Google Shape;274;p12"/>
          <p:cNvSpPr txBox="1"/>
          <p:nvPr/>
        </p:nvSpPr>
        <p:spPr>
          <a:xfrm>
            <a:off x="7884228" y="2999795"/>
            <a:ext cx="3407071" cy="30777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400" b="1">
                <a:solidFill>
                  <a:srgbClr val="BFBFBF"/>
                </a:solidFill>
                <a:latin typeface="Montserrat"/>
                <a:ea typeface="Montserrat"/>
                <a:cs typeface="Montserrat"/>
                <a:sym typeface="Montserrat"/>
              </a:rPr>
              <a:t>Σύνδεσμος</a:t>
            </a:r>
            <a:endParaRPr sz="1400">
              <a:solidFill>
                <a:srgbClr val="BFBFBF"/>
              </a:solidFill>
              <a:latin typeface="Montserrat"/>
              <a:ea typeface="Montserrat"/>
              <a:cs typeface="Montserrat"/>
              <a:sym typeface="Montserrat"/>
            </a:endParaRPr>
          </a:p>
        </p:txBody>
      </p:sp>
      <p:pic>
        <p:nvPicPr>
          <p:cNvPr id="275" name="Google Shape;275;p12"/>
          <p:cNvPicPr preferRelativeResize="0"/>
          <p:nvPr/>
        </p:nvPicPr>
        <p:blipFill rotWithShape="1">
          <a:blip r:embed="rId3">
            <a:alphaModFix/>
          </a:blip>
          <a:srcRect/>
          <a:stretch/>
        </p:blipFill>
        <p:spPr>
          <a:xfrm>
            <a:off x="291101" y="200025"/>
            <a:ext cx="609599" cy="523623"/>
          </a:xfrm>
          <a:prstGeom prst="rect">
            <a:avLst/>
          </a:prstGeom>
          <a:noFill/>
          <a:ln>
            <a:noFill/>
          </a:ln>
        </p:spPr>
      </p:pic>
      <p:sp>
        <p:nvSpPr>
          <p:cNvPr id="276" name="Google Shape;276;p12"/>
          <p:cNvSpPr/>
          <p:nvPr/>
        </p:nvSpPr>
        <p:spPr>
          <a:xfrm>
            <a:off x="7442199" y="2600325"/>
            <a:ext cx="4110185" cy="1158875"/>
          </a:xfrm>
          <a:prstGeom prst="rect">
            <a:avLst/>
          </a:prstGeom>
          <a:noFill/>
          <a:ln w="9525" cap="flat" cmpd="sng">
            <a:no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77" name="Google Shape;277;p12"/>
          <p:cNvSpPr txBox="1"/>
          <p:nvPr/>
        </p:nvSpPr>
        <p:spPr>
          <a:xfrm>
            <a:off x="1346200" y="2044647"/>
            <a:ext cx="4127132" cy="523220"/>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chemeClr val="lt1"/>
              </a:buClr>
              <a:buSzPts val="2800"/>
              <a:buFont typeface="Arial"/>
              <a:buNone/>
            </a:pPr>
            <a:r>
              <a:rPr lang="en-US" sz="2800" b="1">
                <a:solidFill>
                  <a:schemeClr val="lt1"/>
                </a:solidFill>
                <a:latin typeface="Montserrat"/>
                <a:ea typeface="Montserrat"/>
                <a:cs typeface="Montserrat"/>
                <a:sym typeface="Montserrat"/>
              </a:rPr>
              <a:t>Παιχνίδι</a:t>
            </a:r>
            <a:endParaRPr/>
          </a:p>
        </p:txBody>
      </p:sp>
      <p:sp>
        <p:nvSpPr>
          <p:cNvPr id="278" name="Google Shape;278;p12"/>
          <p:cNvSpPr txBox="1"/>
          <p:nvPr/>
        </p:nvSpPr>
        <p:spPr>
          <a:xfrm>
            <a:off x="7442200" y="2044647"/>
            <a:ext cx="3045564"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a:solidFill>
                  <a:srgbClr val="176F78"/>
                </a:solidFill>
                <a:latin typeface="Montserrat SemiBold"/>
                <a:ea typeface="Montserrat SemiBold"/>
                <a:cs typeface="Montserrat SemiBold"/>
                <a:sym typeface="Montserrat SemiBold"/>
              </a:rPr>
              <a:t>Σύνδεσμος</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Google Shape;284;p13"/>
          <p:cNvSpPr/>
          <p:nvPr/>
        </p:nvSpPr>
        <p:spPr>
          <a:xfrm>
            <a:off x="0" y="0"/>
            <a:ext cx="12192000" cy="6858000"/>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85" name="Google Shape;285;p13"/>
          <p:cNvPicPr preferRelativeResize="0"/>
          <p:nvPr/>
        </p:nvPicPr>
        <p:blipFill rotWithShape="1">
          <a:blip r:embed="rId3">
            <a:alphaModFix/>
          </a:blip>
          <a:srcRect/>
          <a:stretch/>
        </p:blipFill>
        <p:spPr>
          <a:xfrm>
            <a:off x="209549" y="1099470"/>
            <a:ext cx="8046512" cy="4530251"/>
          </a:xfrm>
          <a:prstGeom prst="rect">
            <a:avLst/>
          </a:prstGeom>
          <a:noFill/>
          <a:ln>
            <a:noFill/>
          </a:ln>
        </p:spPr>
      </p:pic>
      <p:sp>
        <p:nvSpPr>
          <p:cNvPr id="286" name="Google Shape;286;p13"/>
          <p:cNvSpPr/>
          <p:nvPr/>
        </p:nvSpPr>
        <p:spPr>
          <a:xfrm>
            <a:off x="8298826" y="1671953"/>
            <a:ext cx="914120" cy="311486"/>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11112" y="104851"/>
                </a:moveTo>
                <a:lnTo>
                  <a:pt x="10808" y="252856"/>
                </a:lnTo>
              </a:path>
            </a:pathLst>
          </a:cu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700" b="1">
                <a:solidFill>
                  <a:srgbClr val="FF636C"/>
                </a:solidFill>
                <a:latin typeface="Montserrat"/>
                <a:ea typeface="Montserrat"/>
                <a:cs typeface="Montserrat"/>
                <a:sym typeface="Montserrat"/>
              </a:rPr>
              <a:t>Ενεργοποίηση/</a:t>
            </a:r>
            <a:endParaRPr sz="700" b="1">
              <a:solidFill>
                <a:srgbClr val="FF636C"/>
              </a:solidFill>
              <a:latin typeface="Montserrat"/>
              <a:ea typeface="Montserrat"/>
              <a:cs typeface="Montserrat"/>
              <a:sym typeface="Montserrat"/>
            </a:endParaRPr>
          </a:p>
          <a:p>
            <a:pPr marL="0" marR="0" lvl="0" indent="0" algn="ctr" rtl="0">
              <a:spcBef>
                <a:spcPts val="0"/>
              </a:spcBef>
              <a:spcAft>
                <a:spcPts val="0"/>
              </a:spcAft>
              <a:buNone/>
            </a:pPr>
            <a:r>
              <a:rPr lang="en-US" sz="700" b="1">
                <a:solidFill>
                  <a:srgbClr val="FF636C"/>
                </a:solidFill>
                <a:latin typeface="Montserrat"/>
                <a:ea typeface="Montserrat"/>
                <a:cs typeface="Montserrat"/>
                <a:sym typeface="Montserrat"/>
              </a:rPr>
              <a:t>Απενεργοποίηση Ήχου</a:t>
            </a:r>
            <a:endParaRPr sz="1300"/>
          </a:p>
        </p:txBody>
      </p:sp>
      <p:sp>
        <p:nvSpPr>
          <p:cNvPr id="287" name="Google Shape;287;p13"/>
          <p:cNvSpPr/>
          <p:nvPr/>
        </p:nvSpPr>
        <p:spPr>
          <a:xfrm>
            <a:off x="310100" y="5699373"/>
            <a:ext cx="784379" cy="268561"/>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59216" y="-2759"/>
                </a:moveTo>
                <a:lnTo>
                  <a:pt x="59695" y="-147046"/>
                </a:lnTo>
              </a:path>
            </a:pathLst>
          </a:cu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b="1">
                <a:solidFill>
                  <a:srgbClr val="FF636C"/>
                </a:solidFill>
                <a:latin typeface="Montserrat"/>
                <a:ea typeface="Montserrat"/>
                <a:cs typeface="Montserrat"/>
                <a:sym typeface="Montserrat"/>
              </a:rPr>
              <a:t>Άβαταρ</a:t>
            </a:r>
            <a:endParaRPr/>
          </a:p>
        </p:txBody>
      </p:sp>
      <p:sp>
        <p:nvSpPr>
          <p:cNvPr id="288" name="Google Shape;288;p13"/>
          <p:cNvSpPr/>
          <p:nvPr/>
        </p:nvSpPr>
        <p:spPr>
          <a:xfrm>
            <a:off x="205063" y="755284"/>
            <a:ext cx="1179821" cy="304623"/>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58114" y="113226"/>
                </a:moveTo>
                <a:lnTo>
                  <a:pt x="57913" y="200857"/>
                </a:lnTo>
              </a:path>
            </a:pathLst>
          </a:cu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b="1">
                <a:solidFill>
                  <a:srgbClr val="FF636C"/>
                </a:solidFill>
                <a:latin typeface="Montserrat"/>
                <a:ea typeface="Montserrat"/>
                <a:cs typeface="Montserrat"/>
                <a:sym typeface="Montserrat"/>
              </a:rPr>
              <a:t>Διακριτικό (επίπεδο)</a:t>
            </a:r>
            <a:endParaRPr/>
          </a:p>
        </p:txBody>
      </p:sp>
      <p:sp>
        <p:nvSpPr>
          <p:cNvPr id="289" name="Google Shape;289;p13"/>
          <p:cNvSpPr/>
          <p:nvPr/>
        </p:nvSpPr>
        <p:spPr>
          <a:xfrm>
            <a:off x="1161589" y="5694198"/>
            <a:ext cx="1467879" cy="268561"/>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59216" y="-7152"/>
                </a:moveTo>
                <a:lnTo>
                  <a:pt x="59695" y="-147046"/>
                </a:lnTo>
              </a:path>
            </a:pathLst>
          </a:cu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b="1">
                <a:solidFill>
                  <a:srgbClr val="FF636C"/>
                </a:solidFill>
                <a:latin typeface="Montserrat"/>
                <a:ea typeface="Montserrat"/>
                <a:cs typeface="Montserrat"/>
                <a:sym typeface="Montserrat"/>
              </a:rPr>
              <a:t>Επίπεδο συμμετοχής της ομάδας στα κοινά</a:t>
            </a:r>
            <a:endParaRPr sz="800" b="1">
              <a:solidFill>
                <a:srgbClr val="FF636C"/>
              </a:solidFill>
              <a:latin typeface="Montserrat"/>
              <a:ea typeface="Montserrat"/>
              <a:cs typeface="Montserrat"/>
              <a:sym typeface="Montserrat"/>
            </a:endParaRPr>
          </a:p>
        </p:txBody>
      </p:sp>
      <p:sp>
        <p:nvSpPr>
          <p:cNvPr id="290" name="Google Shape;290;p13"/>
          <p:cNvSpPr/>
          <p:nvPr/>
        </p:nvSpPr>
        <p:spPr>
          <a:xfrm>
            <a:off x="310100" y="6032521"/>
            <a:ext cx="2319368" cy="268561"/>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38359" y="1634"/>
                </a:moveTo>
                <a:lnTo>
                  <a:pt x="38838" y="-480937"/>
                </a:lnTo>
              </a:path>
            </a:pathLst>
          </a:cu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700" b="1">
                <a:solidFill>
                  <a:srgbClr val="FF636C"/>
                </a:solidFill>
                <a:latin typeface="Montserrat"/>
                <a:ea typeface="Montserrat"/>
                <a:cs typeface="Montserrat"/>
                <a:sym typeface="Montserrat"/>
              </a:rPr>
              <a:t>Θέση στην κατάταξη των ατόμων με τις περισσότερες συνεισφορές ή τα περισσότερα likes.</a:t>
            </a:r>
            <a:endParaRPr sz="700" b="1">
              <a:solidFill>
                <a:srgbClr val="FF636C"/>
              </a:solidFill>
              <a:latin typeface="Montserrat"/>
              <a:ea typeface="Montserrat"/>
              <a:cs typeface="Montserrat"/>
              <a:sym typeface="Montserrat"/>
            </a:endParaRPr>
          </a:p>
        </p:txBody>
      </p:sp>
      <p:sp>
        <p:nvSpPr>
          <p:cNvPr id="291" name="Google Shape;291;p13"/>
          <p:cNvSpPr/>
          <p:nvPr/>
        </p:nvSpPr>
        <p:spPr>
          <a:xfrm>
            <a:off x="3418693" y="5677375"/>
            <a:ext cx="1712104" cy="268561"/>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59216" y="-7152"/>
                </a:moveTo>
                <a:lnTo>
                  <a:pt x="58316" y="-625916"/>
                </a:lnTo>
              </a:path>
            </a:pathLst>
          </a:cu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latin typeface="Montserrat Black"/>
                <a:ea typeface="Montserrat Black"/>
                <a:cs typeface="Montserrat Black"/>
                <a:sym typeface="Montserrat Black"/>
              </a:rPr>
              <a:t>ΠΟΛΗ   </a:t>
            </a:r>
            <a:endParaRPr sz="1800">
              <a:solidFill>
                <a:schemeClr val="lt1"/>
              </a:solidFill>
              <a:latin typeface="Montserrat Black"/>
              <a:ea typeface="Montserrat Black"/>
              <a:cs typeface="Montserrat Black"/>
              <a:sym typeface="Montserrat Black"/>
            </a:endParaRPr>
          </a:p>
        </p:txBody>
      </p:sp>
      <p:sp>
        <p:nvSpPr>
          <p:cNvPr id="292" name="Google Shape;292;p13"/>
          <p:cNvSpPr/>
          <p:nvPr/>
        </p:nvSpPr>
        <p:spPr>
          <a:xfrm>
            <a:off x="1819328" y="753660"/>
            <a:ext cx="1252016" cy="304046"/>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15172" y="113226"/>
                </a:moveTo>
                <a:lnTo>
                  <a:pt x="14971" y="251304"/>
                </a:lnTo>
              </a:path>
            </a:pathLst>
          </a:cu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b="1">
                <a:solidFill>
                  <a:srgbClr val="FF636C"/>
                </a:solidFill>
                <a:latin typeface="Montserrat"/>
                <a:ea typeface="Montserrat"/>
                <a:cs typeface="Montserrat"/>
                <a:sym typeface="Montserrat"/>
              </a:rPr>
              <a:t>Συνολικοί Πόντοι (ατομικά)</a:t>
            </a:r>
            <a:endParaRPr/>
          </a:p>
        </p:txBody>
      </p:sp>
      <p:sp>
        <p:nvSpPr>
          <p:cNvPr id="293" name="Google Shape;293;p13"/>
          <p:cNvSpPr/>
          <p:nvPr/>
        </p:nvSpPr>
        <p:spPr>
          <a:xfrm>
            <a:off x="7076240" y="778649"/>
            <a:ext cx="1179821" cy="300039"/>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70486" y="104851"/>
                </a:moveTo>
                <a:lnTo>
                  <a:pt x="70168" y="230882"/>
                </a:lnTo>
              </a:path>
            </a:pathLst>
          </a:cu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b="1">
                <a:solidFill>
                  <a:srgbClr val="FF636C"/>
                </a:solidFill>
                <a:latin typeface="Montserrat"/>
                <a:ea typeface="Montserrat"/>
                <a:cs typeface="Montserrat"/>
                <a:sym typeface="Montserrat"/>
              </a:rPr>
              <a:t>Οδηγίες</a:t>
            </a:r>
            <a:endParaRPr/>
          </a:p>
        </p:txBody>
      </p:sp>
      <p:sp>
        <p:nvSpPr>
          <p:cNvPr id="294" name="Google Shape;294;p13"/>
          <p:cNvSpPr/>
          <p:nvPr/>
        </p:nvSpPr>
        <p:spPr>
          <a:xfrm>
            <a:off x="8291237" y="1267457"/>
            <a:ext cx="894539" cy="304623"/>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1476" y="53362"/>
                </a:moveTo>
                <a:lnTo>
                  <a:pt x="-41968" y="57149"/>
                </a:lnTo>
              </a:path>
            </a:pathLst>
          </a:cu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b="1">
                <a:solidFill>
                  <a:srgbClr val="FF636C"/>
                </a:solidFill>
                <a:latin typeface="Montserrat"/>
                <a:ea typeface="Montserrat"/>
                <a:cs typeface="Montserrat"/>
                <a:sym typeface="Montserrat"/>
              </a:rPr>
              <a:t>Έξοδος</a:t>
            </a:r>
            <a:endParaRPr/>
          </a:p>
        </p:txBody>
      </p:sp>
      <p:sp>
        <p:nvSpPr>
          <p:cNvPr id="295" name="Google Shape;295;p13"/>
          <p:cNvSpPr txBox="1"/>
          <p:nvPr/>
        </p:nvSpPr>
        <p:spPr>
          <a:xfrm>
            <a:off x="9277348" y="97175"/>
            <a:ext cx="2823000" cy="61452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100" b="1" dirty="0" err="1">
                <a:solidFill>
                  <a:schemeClr val="lt1"/>
                </a:solidFill>
                <a:latin typeface="Montserrat"/>
                <a:ea typeface="Montserrat"/>
                <a:cs typeface="Montserrat"/>
                <a:sym typeface="Montserrat"/>
              </a:rPr>
              <a:t>Περιγρ</a:t>
            </a:r>
            <a:r>
              <a:rPr lang="en-US" sz="1100" b="1" dirty="0">
                <a:solidFill>
                  <a:schemeClr val="lt1"/>
                </a:solidFill>
                <a:latin typeface="Montserrat"/>
                <a:ea typeface="Montserrat"/>
                <a:cs typeface="Montserrat"/>
                <a:sym typeface="Montserrat"/>
              </a:rPr>
              <a:t>αφή Κουμπιών</a:t>
            </a:r>
          </a:p>
          <a:p>
            <a:pPr marL="0" marR="0" lvl="0" indent="0" algn="l" rtl="0">
              <a:spcBef>
                <a:spcPts val="0"/>
              </a:spcBef>
              <a:spcAft>
                <a:spcPts val="0"/>
              </a:spcAft>
              <a:buNone/>
            </a:pPr>
            <a:endParaRPr sz="1200" dirty="0"/>
          </a:p>
          <a:p>
            <a:pPr marL="0" marR="0" lvl="0" indent="0" algn="l" rtl="0">
              <a:spcBef>
                <a:spcPts val="800"/>
              </a:spcBef>
              <a:spcAft>
                <a:spcPts val="0"/>
              </a:spcAft>
              <a:buNone/>
            </a:pPr>
            <a:r>
              <a:rPr lang="en-US" sz="900" dirty="0" err="1">
                <a:solidFill>
                  <a:schemeClr val="lt1"/>
                </a:solidFill>
                <a:latin typeface="Montserrat SemiBold"/>
                <a:ea typeface="Montserrat SemiBold"/>
                <a:cs typeface="Montserrat SemiBold"/>
                <a:sym typeface="Montserrat SemiBold"/>
              </a:rPr>
              <a:t>Συνολικοί</a:t>
            </a:r>
            <a:r>
              <a:rPr lang="en-US" sz="900" dirty="0">
                <a:solidFill>
                  <a:schemeClr val="lt1"/>
                </a:solidFill>
                <a:latin typeface="Montserrat SemiBold"/>
                <a:ea typeface="Montserrat SemiBold"/>
                <a:cs typeface="Montserrat SemiBold"/>
                <a:sym typeface="Montserrat SemiBold"/>
              </a:rPr>
              <a:t> </a:t>
            </a:r>
            <a:r>
              <a:rPr lang="en-US" sz="900" dirty="0" err="1">
                <a:solidFill>
                  <a:schemeClr val="lt1"/>
                </a:solidFill>
                <a:latin typeface="Montserrat SemiBold"/>
                <a:ea typeface="Montserrat SemiBold"/>
                <a:cs typeface="Montserrat SemiBold"/>
                <a:sym typeface="Montserrat SemiBold"/>
              </a:rPr>
              <a:t>Πόντοι</a:t>
            </a:r>
            <a:r>
              <a:rPr lang="en-US" sz="900" dirty="0">
                <a:solidFill>
                  <a:schemeClr val="lt1"/>
                </a:solidFill>
                <a:latin typeface="Montserrat SemiBold"/>
                <a:ea typeface="Montserrat SemiBold"/>
                <a:cs typeface="Montserrat SemiBold"/>
                <a:sym typeface="Montserrat SemiBold"/>
              </a:rPr>
              <a:t> (α</a:t>
            </a:r>
            <a:r>
              <a:rPr lang="en-US" sz="900" dirty="0" err="1">
                <a:solidFill>
                  <a:schemeClr val="lt1"/>
                </a:solidFill>
                <a:latin typeface="Montserrat SemiBold"/>
                <a:ea typeface="Montserrat SemiBold"/>
                <a:cs typeface="Montserrat SemiBold"/>
                <a:sym typeface="Montserrat SemiBold"/>
              </a:rPr>
              <a:t>τομικά</a:t>
            </a:r>
            <a:r>
              <a:rPr lang="en-US" sz="900" dirty="0">
                <a:solidFill>
                  <a:schemeClr val="lt1"/>
                </a:solidFill>
                <a:latin typeface="Montserrat SemiBold"/>
                <a:ea typeface="Montserrat SemiBold"/>
                <a:cs typeface="Montserrat SemiBold"/>
                <a:sym typeface="Montserrat SemiBold"/>
              </a:rPr>
              <a:t>): </a:t>
            </a:r>
            <a:r>
              <a:rPr lang="en-US" sz="900" dirty="0" err="1">
                <a:solidFill>
                  <a:schemeClr val="lt1"/>
                </a:solidFill>
                <a:latin typeface="Montserrat"/>
                <a:ea typeface="Montserrat"/>
                <a:cs typeface="Montserrat"/>
                <a:sym typeface="Montserrat"/>
              </a:rPr>
              <a:t>Δείχνει</a:t>
            </a:r>
            <a:r>
              <a:rPr lang="en-US" sz="900" dirty="0">
                <a:solidFill>
                  <a:schemeClr val="lt1"/>
                </a:solidFill>
                <a:latin typeface="Montserrat"/>
                <a:ea typeface="Montserrat"/>
                <a:cs typeface="Montserrat"/>
                <a:sym typeface="Montserrat"/>
              </a:rPr>
              <a:t> </a:t>
            </a:r>
            <a:r>
              <a:rPr lang="en-US" sz="900" dirty="0" err="1">
                <a:solidFill>
                  <a:schemeClr val="lt1"/>
                </a:solidFill>
                <a:latin typeface="Montserrat"/>
                <a:ea typeface="Montserrat"/>
                <a:cs typeface="Montserrat"/>
                <a:sym typeface="Montserrat"/>
              </a:rPr>
              <a:t>τον</a:t>
            </a:r>
            <a:r>
              <a:rPr lang="en-US" sz="900" dirty="0">
                <a:solidFill>
                  <a:schemeClr val="lt1"/>
                </a:solidFill>
                <a:latin typeface="Montserrat"/>
                <a:ea typeface="Montserrat"/>
                <a:cs typeface="Montserrat"/>
                <a:sym typeface="Montserrat"/>
              </a:rPr>
              <a:t> </a:t>
            </a:r>
            <a:r>
              <a:rPr lang="en-US" sz="900" dirty="0" err="1">
                <a:solidFill>
                  <a:schemeClr val="lt1"/>
                </a:solidFill>
                <a:latin typeface="Montserrat"/>
                <a:ea typeface="Montserrat"/>
                <a:cs typeface="Montserrat"/>
                <a:sym typeface="Montserrat"/>
              </a:rPr>
              <a:t>συνολικό</a:t>
            </a:r>
            <a:r>
              <a:rPr lang="en-US" sz="900" dirty="0">
                <a:solidFill>
                  <a:schemeClr val="lt1"/>
                </a:solidFill>
                <a:latin typeface="Montserrat"/>
                <a:ea typeface="Montserrat"/>
                <a:cs typeface="Montserrat"/>
                <a:sym typeface="Montserrat"/>
              </a:rPr>
              <a:t> α</a:t>
            </a:r>
            <a:r>
              <a:rPr lang="en-US" sz="900" dirty="0" err="1">
                <a:solidFill>
                  <a:schemeClr val="lt1"/>
                </a:solidFill>
                <a:latin typeface="Montserrat"/>
                <a:ea typeface="Montserrat"/>
                <a:cs typeface="Montserrat"/>
                <a:sym typeface="Montserrat"/>
              </a:rPr>
              <a:t>ριθμό</a:t>
            </a:r>
            <a:r>
              <a:rPr lang="en-US" sz="900" dirty="0">
                <a:solidFill>
                  <a:schemeClr val="lt1"/>
                </a:solidFill>
                <a:latin typeface="Montserrat"/>
                <a:ea typeface="Montserrat"/>
                <a:cs typeface="Montserrat"/>
                <a:sym typeface="Montserrat"/>
              </a:rPr>
              <a:t> π</a:t>
            </a:r>
            <a:r>
              <a:rPr lang="en-US" sz="900" dirty="0" err="1">
                <a:solidFill>
                  <a:schemeClr val="lt1"/>
                </a:solidFill>
                <a:latin typeface="Montserrat"/>
                <a:ea typeface="Montserrat"/>
                <a:cs typeface="Montserrat"/>
                <a:sym typeface="Montserrat"/>
              </a:rPr>
              <a:t>όντων</a:t>
            </a:r>
            <a:r>
              <a:rPr lang="en-US" sz="900" dirty="0">
                <a:solidFill>
                  <a:schemeClr val="lt1"/>
                </a:solidFill>
                <a:latin typeface="Montserrat"/>
                <a:ea typeface="Montserrat"/>
                <a:cs typeface="Montserrat"/>
                <a:sym typeface="Montserrat"/>
              </a:rPr>
              <a:t> π</a:t>
            </a:r>
            <a:r>
              <a:rPr lang="en-US" sz="900" dirty="0" err="1">
                <a:solidFill>
                  <a:schemeClr val="lt1"/>
                </a:solidFill>
                <a:latin typeface="Montserrat"/>
                <a:ea typeface="Montserrat"/>
                <a:cs typeface="Montserrat"/>
                <a:sym typeface="Montserrat"/>
              </a:rPr>
              <a:t>ου</a:t>
            </a:r>
            <a:r>
              <a:rPr lang="en-US" sz="900" dirty="0">
                <a:solidFill>
                  <a:schemeClr val="lt1"/>
                </a:solidFill>
                <a:latin typeface="Montserrat"/>
                <a:ea typeface="Montserrat"/>
                <a:cs typeface="Montserrat"/>
                <a:sym typeface="Montserrat"/>
              </a:rPr>
              <a:t> α</a:t>
            </a:r>
            <a:r>
              <a:rPr lang="en-US" sz="900" dirty="0" err="1">
                <a:solidFill>
                  <a:schemeClr val="lt1"/>
                </a:solidFill>
                <a:latin typeface="Montserrat"/>
                <a:ea typeface="Montserrat"/>
                <a:cs typeface="Montserrat"/>
                <a:sym typeface="Montserrat"/>
              </a:rPr>
              <a:t>ντικ</a:t>
            </a:r>
            <a:r>
              <a:rPr lang="en-US" sz="900" dirty="0">
                <a:solidFill>
                  <a:schemeClr val="lt1"/>
                </a:solidFill>
                <a:latin typeface="Montserrat"/>
                <a:ea typeface="Montserrat"/>
                <a:cs typeface="Montserrat"/>
                <a:sym typeface="Montserrat"/>
              </a:rPr>
              <a:t>ατοπτρίζουν τις παρεμβάσεις σας στο παιχνίδι. </a:t>
            </a:r>
            <a:endParaRPr sz="1200" dirty="0"/>
          </a:p>
          <a:p>
            <a:pPr marL="0" marR="0" lvl="0" indent="0" algn="l" rtl="0">
              <a:spcBef>
                <a:spcPts val="800"/>
              </a:spcBef>
              <a:spcAft>
                <a:spcPts val="0"/>
              </a:spcAft>
              <a:buNone/>
            </a:pPr>
            <a:r>
              <a:rPr lang="en-US" sz="900" dirty="0" err="1">
                <a:solidFill>
                  <a:schemeClr val="lt1"/>
                </a:solidFill>
                <a:latin typeface="Montserrat SemiBold"/>
                <a:ea typeface="Montserrat SemiBold"/>
                <a:cs typeface="Montserrat SemiBold"/>
                <a:sym typeface="Montserrat SemiBold"/>
              </a:rPr>
              <a:t>Δι</a:t>
            </a:r>
            <a:r>
              <a:rPr lang="en-US" sz="900" dirty="0">
                <a:solidFill>
                  <a:schemeClr val="lt1"/>
                </a:solidFill>
                <a:latin typeface="Montserrat SemiBold"/>
                <a:ea typeface="Montserrat SemiBold"/>
                <a:cs typeface="Montserrat SemiBold"/>
                <a:sym typeface="Montserrat SemiBold"/>
              </a:rPr>
              <a:t>ακριτικό (επίπεδο):</a:t>
            </a:r>
            <a:r>
              <a:rPr lang="en-US" sz="900" dirty="0">
                <a:solidFill>
                  <a:schemeClr val="lt1"/>
                </a:solidFill>
                <a:latin typeface="Montserrat"/>
                <a:ea typeface="Montserrat"/>
                <a:cs typeface="Montserrat"/>
                <a:sym typeface="Montserrat"/>
              </a:rPr>
              <a:t> Ένα διακριτικό σήμα το οποίο αλλάζει καθώς ο/ εκπαιδευόμενος/η παρουσιάζει τις ιδέες του/της. </a:t>
            </a:r>
            <a:endParaRPr sz="1200" dirty="0"/>
          </a:p>
          <a:p>
            <a:pPr marL="0" marR="0" lvl="0" indent="0" algn="l" rtl="0">
              <a:spcBef>
                <a:spcPts val="800"/>
              </a:spcBef>
              <a:spcAft>
                <a:spcPts val="0"/>
              </a:spcAft>
              <a:buNone/>
            </a:pPr>
            <a:r>
              <a:rPr lang="en-US" sz="900" dirty="0" err="1">
                <a:solidFill>
                  <a:schemeClr val="lt1"/>
                </a:solidFill>
                <a:latin typeface="Montserrat SemiBold"/>
                <a:ea typeface="Montserrat SemiBold"/>
                <a:cs typeface="Montserrat SemiBold"/>
                <a:sym typeface="Montserrat SemiBold"/>
              </a:rPr>
              <a:t>Συνολικά</a:t>
            </a:r>
            <a:r>
              <a:rPr lang="en-US" sz="900" dirty="0">
                <a:solidFill>
                  <a:schemeClr val="lt1"/>
                </a:solidFill>
                <a:latin typeface="Montserrat SemiBold"/>
                <a:ea typeface="Montserrat SemiBold"/>
                <a:cs typeface="Montserrat SemiBold"/>
                <a:sym typeface="Montserrat SemiBold"/>
              </a:rPr>
              <a:t> </a:t>
            </a:r>
            <a:r>
              <a:rPr lang="en-US" sz="900" dirty="0" err="1">
                <a:solidFill>
                  <a:schemeClr val="lt1"/>
                </a:solidFill>
                <a:latin typeface="Montserrat SemiBold"/>
                <a:ea typeface="Montserrat SemiBold"/>
                <a:cs typeface="Montserrat SemiBold"/>
                <a:sym typeface="Montserrat SemiBold"/>
              </a:rPr>
              <a:t>Αστέρι</a:t>
            </a:r>
            <a:r>
              <a:rPr lang="en-US" sz="900" dirty="0">
                <a:solidFill>
                  <a:schemeClr val="lt1"/>
                </a:solidFill>
                <a:latin typeface="Montserrat SemiBold"/>
                <a:ea typeface="Montserrat SemiBold"/>
                <a:cs typeface="Montserrat SemiBold"/>
                <a:sym typeface="Montserrat SemiBold"/>
              </a:rPr>
              <a:t>α (ατομικά): </a:t>
            </a:r>
            <a:r>
              <a:rPr lang="en-US" sz="900" dirty="0">
                <a:solidFill>
                  <a:schemeClr val="lt1"/>
                </a:solidFill>
                <a:latin typeface="Montserrat"/>
                <a:ea typeface="Montserrat"/>
                <a:cs typeface="Montserrat"/>
                <a:sym typeface="Montserrat"/>
              </a:rPr>
              <a:t>Συνολικός αριθμός αστεριών που λαμβάνει ο εκπαιδευόμενος από τις παρεμβάσεις του.</a:t>
            </a:r>
            <a:endParaRPr sz="1200" dirty="0"/>
          </a:p>
          <a:p>
            <a:pPr marL="0" marR="0" lvl="0" indent="0" algn="l" rtl="0">
              <a:spcBef>
                <a:spcPts val="800"/>
              </a:spcBef>
              <a:spcAft>
                <a:spcPts val="0"/>
              </a:spcAft>
              <a:buNone/>
            </a:pPr>
            <a:r>
              <a:rPr lang="en-US" sz="900" b="1" dirty="0" err="1">
                <a:solidFill>
                  <a:schemeClr val="lt1"/>
                </a:solidFill>
                <a:latin typeface="Montserrat SemiBold"/>
                <a:ea typeface="Montserrat SemiBold"/>
                <a:cs typeface="Montserrat SemiBold"/>
                <a:sym typeface="Montserrat SemiBold"/>
              </a:rPr>
              <a:t>Οδηγίες</a:t>
            </a:r>
            <a:r>
              <a:rPr lang="en-US" sz="900" b="1" dirty="0">
                <a:solidFill>
                  <a:schemeClr val="lt1"/>
                </a:solidFill>
                <a:latin typeface="Montserrat SemiBold"/>
                <a:ea typeface="Montserrat SemiBold"/>
                <a:cs typeface="Montserrat SemiBold"/>
                <a:sym typeface="Montserrat SemiBold"/>
              </a:rPr>
              <a:t>: </a:t>
            </a:r>
            <a:r>
              <a:rPr lang="en-US" sz="900" dirty="0">
                <a:solidFill>
                  <a:schemeClr val="lt1"/>
                </a:solidFill>
                <a:latin typeface="Montserrat"/>
                <a:ea typeface="Montserrat"/>
                <a:cs typeface="Montserrat"/>
                <a:sym typeface="Montserrat"/>
              </a:rPr>
              <a:t>Μπ</a:t>
            </a:r>
            <a:r>
              <a:rPr lang="en-US" sz="900" dirty="0" err="1">
                <a:solidFill>
                  <a:schemeClr val="lt1"/>
                </a:solidFill>
                <a:latin typeface="Montserrat"/>
                <a:ea typeface="Montserrat"/>
                <a:cs typeface="Montserrat"/>
                <a:sym typeface="Montserrat"/>
              </a:rPr>
              <a:t>ορείτε</a:t>
            </a:r>
            <a:r>
              <a:rPr lang="en-US" sz="900" dirty="0">
                <a:solidFill>
                  <a:schemeClr val="lt1"/>
                </a:solidFill>
                <a:latin typeface="Montserrat"/>
                <a:ea typeface="Montserrat"/>
                <a:cs typeface="Montserrat"/>
                <a:sym typeface="Montserrat"/>
              </a:rPr>
              <a:t> να ανα</a:t>
            </a:r>
            <a:r>
              <a:rPr lang="en-US" sz="900" dirty="0" err="1">
                <a:solidFill>
                  <a:schemeClr val="lt1"/>
                </a:solidFill>
                <a:latin typeface="Montserrat"/>
                <a:ea typeface="Montserrat"/>
                <a:cs typeface="Montserrat"/>
                <a:sym typeface="Montserrat"/>
              </a:rPr>
              <a:t>τρέξετε</a:t>
            </a:r>
            <a:r>
              <a:rPr lang="en-US" sz="900" dirty="0">
                <a:solidFill>
                  <a:schemeClr val="lt1"/>
                </a:solidFill>
                <a:latin typeface="Montserrat"/>
                <a:ea typeface="Montserrat"/>
                <a:cs typeface="Montserrat"/>
                <a:sym typeface="Montserrat"/>
              </a:rPr>
              <a:t> </a:t>
            </a:r>
            <a:r>
              <a:rPr lang="en-US" sz="900" dirty="0" err="1">
                <a:solidFill>
                  <a:schemeClr val="lt1"/>
                </a:solidFill>
                <a:latin typeface="Montserrat"/>
                <a:ea typeface="Montserrat"/>
                <a:cs typeface="Montserrat"/>
                <a:sym typeface="Montserrat"/>
              </a:rPr>
              <a:t>στις</a:t>
            </a:r>
            <a:r>
              <a:rPr lang="en-US" sz="900" dirty="0">
                <a:solidFill>
                  <a:schemeClr val="lt1"/>
                </a:solidFill>
                <a:latin typeface="Montserrat"/>
                <a:ea typeface="Montserrat"/>
                <a:cs typeface="Montserrat"/>
                <a:sym typeface="Montserrat"/>
              </a:rPr>
              <a:t> </a:t>
            </a:r>
            <a:r>
              <a:rPr lang="en-US" sz="900" dirty="0" err="1">
                <a:solidFill>
                  <a:schemeClr val="lt1"/>
                </a:solidFill>
                <a:latin typeface="Montserrat"/>
                <a:ea typeface="Montserrat"/>
                <a:cs typeface="Montserrat"/>
                <a:sym typeface="Montserrat"/>
              </a:rPr>
              <a:t>οδηγίες</a:t>
            </a:r>
            <a:r>
              <a:rPr lang="en-US" sz="900" dirty="0">
                <a:solidFill>
                  <a:schemeClr val="lt1"/>
                </a:solidFill>
                <a:latin typeface="Montserrat"/>
                <a:ea typeface="Montserrat"/>
                <a:cs typeface="Montserrat"/>
                <a:sym typeface="Montserrat"/>
              </a:rPr>
              <a:t> </a:t>
            </a:r>
            <a:r>
              <a:rPr lang="en-US" sz="900" dirty="0" err="1">
                <a:solidFill>
                  <a:schemeClr val="lt1"/>
                </a:solidFill>
                <a:latin typeface="Montserrat"/>
                <a:ea typeface="Montserrat"/>
                <a:cs typeface="Montserrat"/>
                <a:sym typeface="Montserrat"/>
              </a:rPr>
              <a:t>του</a:t>
            </a:r>
            <a:r>
              <a:rPr lang="en-US" sz="900" dirty="0">
                <a:solidFill>
                  <a:schemeClr val="lt1"/>
                </a:solidFill>
                <a:latin typeface="Montserrat"/>
                <a:ea typeface="Montserrat"/>
                <a:cs typeface="Montserrat"/>
                <a:sym typeface="Montserrat"/>
              </a:rPr>
              <a:t> πα</a:t>
            </a:r>
            <a:r>
              <a:rPr lang="en-US" sz="900" dirty="0" err="1">
                <a:solidFill>
                  <a:schemeClr val="lt1"/>
                </a:solidFill>
                <a:latin typeface="Montserrat"/>
                <a:ea typeface="Montserrat"/>
                <a:cs typeface="Montserrat"/>
                <a:sym typeface="Montserrat"/>
              </a:rPr>
              <a:t>ιχνιδιού</a:t>
            </a:r>
            <a:r>
              <a:rPr lang="en-US" sz="900" dirty="0">
                <a:solidFill>
                  <a:schemeClr val="lt1"/>
                </a:solidFill>
                <a:latin typeface="Montserrat"/>
                <a:ea typeface="Montserrat"/>
                <a:cs typeface="Montserrat"/>
                <a:sym typeface="Montserrat"/>
              </a:rPr>
              <a:t> α</a:t>
            </a:r>
            <a:r>
              <a:rPr lang="en-US" sz="900" dirty="0" err="1">
                <a:solidFill>
                  <a:schemeClr val="lt1"/>
                </a:solidFill>
                <a:latin typeface="Montserrat"/>
                <a:ea typeface="Montserrat"/>
                <a:cs typeface="Montserrat"/>
                <a:sym typeface="Montserrat"/>
              </a:rPr>
              <a:t>νά</a:t>
            </a:r>
            <a:r>
              <a:rPr lang="en-US" sz="900" dirty="0">
                <a:solidFill>
                  <a:schemeClr val="lt1"/>
                </a:solidFill>
                <a:latin typeface="Montserrat"/>
                <a:ea typeface="Montserrat"/>
                <a:cs typeface="Montserrat"/>
                <a:sym typeface="Montserrat"/>
              </a:rPr>
              <a:t> π</a:t>
            </a:r>
            <a:r>
              <a:rPr lang="en-US" sz="900" dirty="0" err="1">
                <a:solidFill>
                  <a:schemeClr val="lt1"/>
                </a:solidFill>
                <a:latin typeface="Montserrat"/>
                <a:ea typeface="Montserrat"/>
                <a:cs typeface="Montserrat"/>
                <a:sym typeface="Montserrat"/>
              </a:rPr>
              <a:t>άσ</a:t>
            </a:r>
            <a:r>
              <a:rPr lang="en-US" sz="900" dirty="0">
                <a:solidFill>
                  <a:schemeClr val="lt1"/>
                </a:solidFill>
                <a:latin typeface="Montserrat"/>
                <a:ea typeface="Montserrat"/>
                <a:cs typeface="Montserrat"/>
                <a:sym typeface="Montserrat"/>
              </a:rPr>
              <a:t>α στιγμή. </a:t>
            </a:r>
            <a:endParaRPr sz="1200" dirty="0"/>
          </a:p>
          <a:p>
            <a:pPr marL="0" marR="0" lvl="0" indent="0" algn="l" rtl="0">
              <a:spcBef>
                <a:spcPts val="800"/>
              </a:spcBef>
              <a:spcAft>
                <a:spcPts val="0"/>
              </a:spcAft>
              <a:buNone/>
            </a:pPr>
            <a:r>
              <a:rPr lang="en-US" sz="900" b="1" dirty="0" err="1">
                <a:solidFill>
                  <a:schemeClr val="lt1"/>
                </a:solidFill>
                <a:latin typeface="Montserrat SemiBold"/>
                <a:ea typeface="Montserrat SemiBold"/>
                <a:cs typeface="Montserrat SemiBold"/>
                <a:sym typeface="Montserrat SemiBold"/>
              </a:rPr>
              <a:t>Ενεργο</a:t>
            </a:r>
            <a:r>
              <a:rPr lang="en-US" sz="900" b="1" dirty="0">
                <a:solidFill>
                  <a:schemeClr val="lt1"/>
                </a:solidFill>
                <a:latin typeface="Montserrat SemiBold"/>
                <a:ea typeface="Montserrat SemiBold"/>
                <a:cs typeface="Montserrat SemiBold"/>
                <a:sym typeface="Montserrat SemiBold"/>
              </a:rPr>
              <a:t>ποίηση/Απενεργοποίηση Ήχου: </a:t>
            </a:r>
            <a:r>
              <a:rPr lang="en-US" sz="900" dirty="0">
                <a:solidFill>
                  <a:schemeClr val="lt1"/>
                </a:solidFill>
                <a:latin typeface="Montserrat"/>
                <a:ea typeface="Montserrat"/>
                <a:cs typeface="Montserrat"/>
                <a:sym typeface="Montserrat"/>
              </a:rPr>
              <a:t>Ενεργοποίηση/απενεργοποίηση της μουσικής υπόκρουσης.</a:t>
            </a:r>
            <a:endParaRPr sz="1200" dirty="0"/>
          </a:p>
          <a:p>
            <a:pPr marL="0" marR="0" lvl="0" indent="0" algn="l" rtl="0">
              <a:spcBef>
                <a:spcPts val="800"/>
              </a:spcBef>
              <a:spcAft>
                <a:spcPts val="0"/>
              </a:spcAft>
              <a:buNone/>
            </a:pPr>
            <a:r>
              <a:rPr lang="en-US" sz="900" b="1" dirty="0" err="1">
                <a:solidFill>
                  <a:schemeClr val="lt1"/>
                </a:solidFill>
                <a:latin typeface="Montserrat"/>
                <a:ea typeface="Montserrat"/>
                <a:cs typeface="Montserrat"/>
                <a:sym typeface="Montserrat"/>
              </a:rPr>
              <a:t>Έξοδος</a:t>
            </a:r>
            <a:r>
              <a:rPr lang="en-US" sz="900" b="1" dirty="0">
                <a:solidFill>
                  <a:schemeClr val="lt1"/>
                </a:solidFill>
                <a:latin typeface="Montserrat"/>
                <a:ea typeface="Montserrat"/>
                <a:cs typeface="Montserrat"/>
                <a:sym typeface="Montserrat"/>
              </a:rPr>
              <a:t>: </a:t>
            </a:r>
            <a:r>
              <a:rPr lang="en-US" sz="900" dirty="0" err="1">
                <a:solidFill>
                  <a:schemeClr val="lt1"/>
                </a:solidFill>
                <a:latin typeface="Montserrat"/>
                <a:ea typeface="Montserrat"/>
                <a:cs typeface="Montserrat"/>
                <a:sym typeface="Montserrat"/>
              </a:rPr>
              <a:t>Δι</a:t>
            </a:r>
            <a:r>
              <a:rPr lang="en-US" sz="900" dirty="0">
                <a:solidFill>
                  <a:schemeClr val="lt1"/>
                </a:solidFill>
                <a:latin typeface="Montserrat"/>
                <a:ea typeface="Montserrat"/>
                <a:cs typeface="Montserrat"/>
                <a:sym typeface="Montserrat"/>
              </a:rPr>
              <a:t>ακόψτε το μάθημα και επιστρέψτε στην πλατφόρμα.</a:t>
            </a:r>
            <a:endParaRPr sz="1200" dirty="0"/>
          </a:p>
          <a:p>
            <a:pPr marL="0" marR="0" lvl="0" indent="0" algn="l" rtl="0">
              <a:spcBef>
                <a:spcPts val="800"/>
              </a:spcBef>
              <a:spcAft>
                <a:spcPts val="0"/>
              </a:spcAft>
              <a:buNone/>
            </a:pPr>
            <a:r>
              <a:rPr lang="en-US" sz="900" b="1" dirty="0" err="1">
                <a:solidFill>
                  <a:schemeClr val="lt1"/>
                </a:solidFill>
                <a:latin typeface="Montserrat"/>
                <a:ea typeface="Montserrat"/>
                <a:cs typeface="Montserrat"/>
                <a:sym typeface="Montserrat"/>
              </a:rPr>
              <a:t>Δι</a:t>
            </a:r>
            <a:r>
              <a:rPr lang="en-US" sz="900" b="1" dirty="0">
                <a:solidFill>
                  <a:schemeClr val="lt1"/>
                </a:solidFill>
                <a:latin typeface="Montserrat"/>
                <a:ea typeface="Montserrat"/>
                <a:cs typeface="Montserrat"/>
                <a:sym typeface="Montserrat"/>
              </a:rPr>
              <a:t>αδραστική κατάσταση: </a:t>
            </a:r>
            <a:r>
              <a:rPr lang="en-US" sz="900" dirty="0">
                <a:solidFill>
                  <a:schemeClr val="lt1"/>
                </a:solidFill>
                <a:latin typeface="Montserrat"/>
                <a:ea typeface="Montserrat"/>
                <a:cs typeface="Montserrat"/>
                <a:sym typeface="Montserrat"/>
              </a:rPr>
              <a:t>Δείχνει περίπου την επικρατούσα άποψη όσον αφορά το πρόβλημα.</a:t>
            </a:r>
            <a:endParaRPr sz="1200" dirty="0"/>
          </a:p>
          <a:p>
            <a:pPr marL="0" marR="0" lvl="0" indent="0" algn="l" rtl="0">
              <a:spcBef>
                <a:spcPts val="800"/>
              </a:spcBef>
              <a:spcAft>
                <a:spcPts val="0"/>
              </a:spcAft>
              <a:buNone/>
            </a:pPr>
            <a:r>
              <a:rPr lang="en-US" sz="900" b="1" dirty="0" err="1">
                <a:solidFill>
                  <a:schemeClr val="lt1"/>
                </a:solidFill>
                <a:latin typeface="Montserrat"/>
                <a:ea typeface="Montserrat"/>
                <a:cs typeface="Montserrat"/>
                <a:sym typeface="Montserrat"/>
              </a:rPr>
              <a:t>Πόλη</a:t>
            </a:r>
            <a:r>
              <a:rPr lang="en-US" sz="900" b="1" dirty="0">
                <a:solidFill>
                  <a:schemeClr val="lt1"/>
                </a:solidFill>
                <a:latin typeface="Montserrat"/>
                <a:ea typeface="Montserrat"/>
                <a:cs typeface="Montserrat"/>
                <a:sym typeface="Montserrat"/>
              </a:rPr>
              <a:t>: </a:t>
            </a:r>
            <a:r>
              <a:rPr lang="en-US" sz="900" dirty="0" err="1">
                <a:solidFill>
                  <a:schemeClr val="lt1"/>
                </a:solidFill>
                <a:latin typeface="Montserrat"/>
                <a:ea typeface="Montserrat"/>
                <a:cs typeface="Montserrat"/>
                <a:sym typeface="Montserrat"/>
              </a:rPr>
              <a:t>Γρ</a:t>
            </a:r>
            <a:r>
              <a:rPr lang="en-US" sz="900" dirty="0">
                <a:solidFill>
                  <a:schemeClr val="lt1"/>
                </a:solidFill>
                <a:latin typeface="Montserrat"/>
                <a:ea typeface="Montserrat"/>
                <a:cs typeface="Montserrat"/>
                <a:sym typeface="Montserrat"/>
              </a:rPr>
              <a:t>αφική αναπαράσταση της πόλης, με διάφορες κινούμενες καταστάσεις που αντιπροσωπεύουν τα προβλήματα.</a:t>
            </a:r>
            <a:endParaRPr sz="1200" dirty="0"/>
          </a:p>
          <a:p>
            <a:pPr marL="0" marR="0" lvl="0" indent="0" algn="l" rtl="0">
              <a:spcBef>
                <a:spcPts val="800"/>
              </a:spcBef>
              <a:spcAft>
                <a:spcPts val="0"/>
              </a:spcAft>
              <a:buNone/>
            </a:pPr>
            <a:r>
              <a:rPr lang="en-US" sz="900" b="1" dirty="0">
                <a:solidFill>
                  <a:schemeClr val="lt1"/>
                </a:solidFill>
                <a:latin typeface="Montserrat"/>
                <a:ea typeface="Montserrat"/>
                <a:cs typeface="Montserrat"/>
                <a:sym typeface="Montserrat"/>
              </a:rPr>
              <a:t>Επίπ</a:t>
            </a:r>
            <a:r>
              <a:rPr lang="en-US" sz="900" b="1" dirty="0" err="1">
                <a:solidFill>
                  <a:schemeClr val="lt1"/>
                </a:solidFill>
                <a:latin typeface="Montserrat"/>
                <a:ea typeface="Montserrat"/>
                <a:cs typeface="Montserrat"/>
                <a:sym typeface="Montserrat"/>
              </a:rPr>
              <a:t>εδο</a:t>
            </a:r>
            <a:r>
              <a:rPr lang="en-US" sz="900" b="1" dirty="0">
                <a:solidFill>
                  <a:schemeClr val="lt1"/>
                </a:solidFill>
                <a:latin typeface="Montserrat"/>
                <a:ea typeface="Montserrat"/>
                <a:cs typeface="Montserrat"/>
                <a:sym typeface="Montserrat"/>
              </a:rPr>
              <a:t> </a:t>
            </a:r>
            <a:r>
              <a:rPr lang="en-US" sz="900" b="1" dirty="0" err="1">
                <a:solidFill>
                  <a:schemeClr val="lt1"/>
                </a:solidFill>
                <a:latin typeface="Montserrat"/>
                <a:ea typeface="Montserrat"/>
                <a:cs typeface="Montserrat"/>
                <a:sym typeface="Montserrat"/>
              </a:rPr>
              <a:t>συμμετοχής</a:t>
            </a:r>
            <a:r>
              <a:rPr lang="en-US" sz="900" b="1" dirty="0">
                <a:solidFill>
                  <a:schemeClr val="lt1"/>
                </a:solidFill>
                <a:latin typeface="Montserrat"/>
                <a:ea typeface="Montserrat"/>
                <a:cs typeface="Montserrat"/>
                <a:sym typeface="Montserrat"/>
              </a:rPr>
              <a:t> </a:t>
            </a:r>
            <a:r>
              <a:rPr lang="en-US" sz="900" b="1" dirty="0" err="1">
                <a:solidFill>
                  <a:schemeClr val="lt1"/>
                </a:solidFill>
                <a:latin typeface="Montserrat"/>
                <a:ea typeface="Montserrat"/>
                <a:cs typeface="Montserrat"/>
                <a:sym typeface="Montserrat"/>
              </a:rPr>
              <a:t>της</a:t>
            </a:r>
            <a:r>
              <a:rPr lang="en-US" sz="900" b="1" dirty="0">
                <a:solidFill>
                  <a:schemeClr val="lt1"/>
                </a:solidFill>
                <a:latin typeface="Montserrat"/>
                <a:ea typeface="Montserrat"/>
                <a:cs typeface="Montserrat"/>
                <a:sym typeface="Montserrat"/>
              </a:rPr>
              <a:t> </a:t>
            </a:r>
            <a:r>
              <a:rPr lang="en-US" sz="900" b="1" dirty="0" err="1">
                <a:solidFill>
                  <a:schemeClr val="lt1"/>
                </a:solidFill>
                <a:latin typeface="Montserrat"/>
                <a:ea typeface="Montserrat"/>
                <a:cs typeface="Montserrat"/>
                <a:sym typeface="Montserrat"/>
              </a:rPr>
              <a:t>ομάδ</a:t>
            </a:r>
            <a:r>
              <a:rPr lang="en-US" sz="900" b="1" dirty="0">
                <a:solidFill>
                  <a:schemeClr val="lt1"/>
                </a:solidFill>
                <a:latin typeface="Montserrat"/>
                <a:ea typeface="Montserrat"/>
                <a:cs typeface="Montserrat"/>
                <a:sym typeface="Montserrat"/>
              </a:rPr>
              <a:t>ας στα κοινά: </a:t>
            </a:r>
            <a:r>
              <a:rPr lang="en-US" sz="900" dirty="0">
                <a:solidFill>
                  <a:schemeClr val="lt1"/>
                </a:solidFill>
                <a:latin typeface="Montserrat"/>
                <a:ea typeface="Montserrat"/>
                <a:cs typeface="Montserrat"/>
                <a:sym typeface="Montserrat"/>
              </a:rPr>
              <a:t>Αντιπροσωπεύει το ποσοστό συμμετοχής του συνόλου των εκπαιδευομένων στις προκλήσεις.</a:t>
            </a:r>
            <a:endParaRPr sz="1200" dirty="0"/>
          </a:p>
          <a:p>
            <a:pPr marL="0" marR="0" lvl="0" indent="0" algn="l" rtl="0">
              <a:spcBef>
                <a:spcPts val="800"/>
              </a:spcBef>
              <a:spcAft>
                <a:spcPts val="0"/>
              </a:spcAft>
              <a:buNone/>
            </a:pPr>
            <a:r>
              <a:rPr lang="en-US" sz="900" b="1" dirty="0">
                <a:solidFill>
                  <a:schemeClr val="lt1"/>
                </a:solidFill>
                <a:latin typeface="Montserrat"/>
                <a:ea typeface="Montserrat"/>
                <a:cs typeface="Montserrat"/>
                <a:sym typeface="Montserrat"/>
              </a:rPr>
              <a:t>Άβαταρ: </a:t>
            </a:r>
            <a:r>
              <a:rPr lang="en-US" sz="900" dirty="0">
                <a:solidFill>
                  <a:schemeClr val="lt1"/>
                </a:solidFill>
                <a:latin typeface="Montserrat"/>
                <a:ea typeface="Montserrat"/>
                <a:cs typeface="Montserrat"/>
                <a:sym typeface="Montserrat"/>
              </a:rPr>
              <a:t>Η </a:t>
            </a:r>
            <a:r>
              <a:rPr lang="en-US" sz="900" dirty="0" err="1">
                <a:solidFill>
                  <a:schemeClr val="lt1"/>
                </a:solidFill>
                <a:latin typeface="Montserrat"/>
                <a:ea typeface="Montserrat"/>
                <a:cs typeface="Montserrat"/>
                <a:sym typeface="Montserrat"/>
              </a:rPr>
              <a:t>εικονική</a:t>
            </a:r>
            <a:r>
              <a:rPr lang="en-US" sz="900" dirty="0">
                <a:solidFill>
                  <a:schemeClr val="lt1"/>
                </a:solidFill>
                <a:latin typeface="Montserrat"/>
                <a:ea typeface="Montserrat"/>
                <a:cs typeface="Montserrat"/>
                <a:sym typeface="Montserrat"/>
              </a:rPr>
              <a:t> π</a:t>
            </a:r>
            <a:r>
              <a:rPr lang="en-US" sz="900" dirty="0" err="1">
                <a:solidFill>
                  <a:schemeClr val="lt1"/>
                </a:solidFill>
                <a:latin typeface="Montserrat"/>
                <a:ea typeface="Montserrat"/>
                <a:cs typeface="Montserrat"/>
                <a:sym typeface="Montserrat"/>
              </a:rPr>
              <a:t>ερσόν</a:t>
            </a:r>
            <a:r>
              <a:rPr lang="en-US" sz="900" dirty="0">
                <a:solidFill>
                  <a:schemeClr val="lt1"/>
                </a:solidFill>
                <a:latin typeface="Montserrat"/>
                <a:ea typeface="Montserrat"/>
                <a:cs typeface="Montserrat"/>
                <a:sym typeface="Montserrat"/>
              </a:rPr>
              <a:t>α που επιλέγεται από κάθε εκπαιδευόμενο/η κατά την έναρξη του παιχνιδιού.</a:t>
            </a:r>
            <a:endParaRPr sz="1200" dirty="0"/>
          </a:p>
          <a:p>
            <a:pPr marL="0" marR="0" lvl="0" indent="0" algn="l" rtl="0">
              <a:spcBef>
                <a:spcPts val="800"/>
              </a:spcBef>
              <a:spcAft>
                <a:spcPts val="0"/>
              </a:spcAft>
              <a:buNone/>
            </a:pPr>
            <a:r>
              <a:rPr lang="en-US" sz="900" b="1" dirty="0" err="1">
                <a:solidFill>
                  <a:schemeClr val="lt1"/>
                </a:solidFill>
                <a:latin typeface="Montserrat"/>
                <a:ea typeface="Montserrat"/>
                <a:cs typeface="Montserrat"/>
                <a:sym typeface="Montserrat"/>
              </a:rPr>
              <a:t>Θέση</a:t>
            </a:r>
            <a:r>
              <a:rPr lang="en-US" sz="900" b="1" dirty="0">
                <a:solidFill>
                  <a:schemeClr val="lt1"/>
                </a:solidFill>
                <a:latin typeface="Montserrat"/>
                <a:ea typeface="Montserrat"/>
                <a:cs typeface="Montserrat"/>
                <a:sym typeface="Montserrat"/>
              </a:rPr>
              <a:t> </a:t>
            </a:r>
            <a:r>
              <a:rPr lang="en-US" sz="900" b="1" dirty="0" err="1">
                <a:solidFill>
                  <a:schemeClr val="lt1"/>
                </a:solidFill>
                <a:latin typeface="Montserrat"/>
                <a:ea typeface="Montserrat"/>
                <a:cs typeface="Montserrat"/>
                <a:sym typeface="Montserrat"/>
              </a:rPr>
              <a:t>στην</a:t>
            </a:r>
            <a:r>
              <a:rPr lang="en-US" sz="900" b="1" dirty="0">
                <a:solidFill>
                  <a:schemeClr val="lt1"/>
                </a:solidFill>
                <a:latin typeface="Montserrat"/>
                <a:ea typeface="Montserrat"/>
                <a:cs typeface="Montserrat"/>
                <a:sym typeface="Montserrat"/>
              </a:rPr>
              <a:t> κα</a:t>
            </a:r>
            <a:r>
              <a:rPr lang="en-US" sz="900" b="1" dirty="0" err="1">
                <a:solidFill>
                  <a:schemeClr val="lt1"/>
                </a:solidFill>
                <a:latin typeface="Montserrat"/>
                <a:ea typeface="Montserrat"/>
                <a:cs typeface="Montserrat"/>
                <a:sym typeface="Montserrat"/>
              </a:rPr>
              <a:t>τάτ</a:t>
            </a:r>
            <a:r>
              <a:rPr lang="en-US" sz="900" b="1" dirty="0">
                <a:solidFill>
                  <a:schemeClr val="lt1"/>
                </a:solidFill>
                <a:latin typeface="Montserrat"/>
                <a:ea typeface="Montserrat"/>
                <a:cs typeface="Montserrat"/>
                <a:sym typeface="Montserrat"/>
              </a:rPr>
              <a:t>αξη</a:t>
            </a:r>
            <a:r>
              <a:rPr lang="en-US" sz="900" dirty="0">
                <a:solidFill>
                  <a:schemeClr val="lt1"/>
                </a:solidFill>
                <a:latin typeface="Montserrat"/>
                <a:ea typeface="Montserrat"/>
                <a:cs typeface="Montserrat"/>
                <a:sym typeface="Montserrat"/>
              </a:rPr>
              <a:t>: Δείχνει τη θέση του/της εκπαιδευόμενου/ης στην κατάταξη της ομάδας, λαμβάνοντας υπόψη την απόδοσή του/της στο παιχνίδι. </a:t>
            </a:r>
            <a:r>
              <a:rPr lang="en-US" sz="900" dirty="0" err="1">
                <a:solidFill>
                  <a:schemeClr val="lt1"/>
                </a:solidFill>
                <a:latin typeface="Montserrat"/>
                <a:ea typeface="Montserrat"/>
                <a:cs typeface="Montserrat"/>
                <a:sym typeface="Montserrat"/>
              </a:rPr>
              <a:t>Κάντε</a:t>
            </a:r>
            <a:r>
              <a:rPr lang="en-US" sz="900" dirty="0">
                <a:solidFill>
                  <a:schemeClr val="lt1"/>
                </a:solidFill>
                <a:latin typeface="Montserrat"/>
                <a:ea typeface="Montserrat"/>
                <a:cs typeface="Montserrat"/>
                <a:sym typeface="Montserrat"/>
              </a:rPr>
              <a:t> </a:t>
            </a:r>
            <a:r>
              <a:rPr lang="en-US" sz="900" dirty="0" err="1">
                <a:solidFill>
                  <a:schemeClr val="lt1"/>
                </a:solidFill>
                <a:latin typeface="Montserrat"/>
                <a:ea typeface="Montserrat"/>
                <a:cs typeface="Montserrat"/>
                <a:sym typeface="Montserrat"/>
              </a:rPr>
              <a:t>κλικ</a:t>
            </a:r>
            <a:r>
              <a:rPr lang="en-US" sz="900" dirty="0">
                <a:solidFill>
                  <a:schemeClr val="lt1"/>
                </a:solidFill>
                <a:latin typeface="Montserrat"/>
                <a:ea typeface="Montserrat"/>
                <a:cs typeface="Montserrat"/>
                <a:sym typeface="Montserrat"/>
              </a:rPr>
              <a:t> </a:t>
            </a:r>
            <a:r>
              <a:rPr lang="en-US" sz="900" dirty="0" err="1">
                <a:solidFill>
                  <a:schemeClr val="lt1"/>
                </a:solidFill>
                <a:latin typeface="Montserrat"/>
                <a:ea typeface="Montserrat"/>
                <a:cs typeface="Montserrat"/>
                <a:sym typeface="Montserrat"/>
              </a:rPr>
              <a:t>εδώ</a:t>
            </a:r>
            <a:r>
              <a:rPr lang="en-US" sz="900" dirty="0">
                <a:solidFill>
                  <a:schemeClr val="lt1"/>
                </a:solidFill>
                <a:latin typeface="Montserrat"/>
                <a:ea typeface="Montserrat"/>
                <a:cs typeface="Montserrat"/>
                <a:sym typeface="Montserrat"/>
              </a:rPr>
              <a:t> </a:t>
            </a:r>
            <a:r>
              <a:rPr lang="en-US" sz="900" dirty="0" err="1">
                <a:solidFill>
                  <a:schemeClr val="lt1"/>
                </a:solidFill>
                <a:latin typeface="Montserrat"/>
                <a:ea typeface="Montserrat"/>
                <a:cs typeface="Montserrat"/>
                <a:sym typeface="Montserrat"/>
              </a:rPr>
              <a:t>γι</a:t>
            </a:r>
            <a:r>
              <a:rPr lang="en-US" sz="900" dirty="0">
                <a:solidFill>
                  <a:schemeClr val="lt1"/>
                </a:solidFill>
                <a:latin typeface="Montserrat"/>
                <a:ea typeface="Montserrat"/>
                <a:cs typeface="Montserrat"/>
                <a:sym typeface="Montserrat"/>
              </a:rPr>
              <a:t>α να αποκτήσετε πρόσβαση στην κατάταξη, η οποία περιλαμβάνει όλους τους εκπαιδευόμενους.</a:t>
            </a:r>
            <a:endParaRPr sz="1200" dirty="0"/>
          </a:p>
        </p:txBody>
      </p:sp>
      <p:cxnSp>
        <p:nvCxnSpPr>
          <p:cNvPr id="296" name="Google Shape;296;p13"/>
          <p:cNvCxnSpPr/>
          <p:nvPr/>
        </p:nvCxnSpPr>
        <p:spPr>
          <a:xfrm>
            <a:off x="593387" y="1050382"/>
            <a:ext cx="0" cy="217075"/>
          </a:xfrm>
          <a:prstGeom prst="straightConnector1">
            <a:avLst/>
          </a:prstGeom>
          <a:noFill/>
          <a:ln w="19050" cap="flat" cmpd="sng">
            <a:solidFill>
              <a:srgbClr val="FF636C"/>
            </a:solidFill>
            <a:prstDash val="solid"/>
            <a:miter lim="800000"/>
            <a:headEnd type="none" w="sm" len="sm"/>
            <a:tailEnd type="triangle" w="med" len="med"/>
          </a:ln>
        </p:spPr>
      </p:cxnSp>
      <p:cxnSp>
        <p:nvCxnSpPr>
          <p:cNvPr id="297" name="Google Shape;297;p13"/>
          <p:cNvCxnSpPr/>
          <p:nvPr/>
        </p:nvCxnSpPr>
        <p:spPr>
          <a:xfrm>
            <a:off x="2438400" y="1078688"/>
            <a:ext cx="0" cy="217075"/>
          </a:xfrm>
          <a:prstGeom prst="straightConnector1">
            <a:avLst/>
          </a:prstGeom>
          <a:noFill/>
          <a:ln w="19050" cap="flat" cmpd="sng">
            <a:solidFill>
              <a:srgbClr val="FF636C"/>
            </a:solidFill>
            <a:prstDash val="solid"/>
            <a:miter lim="800000"/>
            <a:headEnd type="none" w="sm" len="sm"/>
            <a:tailEnd type="triangle" w="med" len="med"/>
          </a:ln>
        </p:spPr>
      </p:cxnSp>
      <p:cxnSp>
        <p:nvCxnSpPr>
          <p:cNvPr id="298" name="Google Shape;298;p13"/>
          <p:cNvCxnSpPr/>
          <p:nvPr/>
        </p:nvCxnSpPr>
        <p:spPr>
          <a:xfrm rot="10800000">
            <a:off x="1895528" y="5456354"/>
            <a:ext cx="0" cy="277777"/>
          </a:xfrm>
          <a:prstGeom prst="straightConnector1">
            <a:avLst/>
          </a:prstGeom>
          <a:noFill/>
          <a:ln w="19050" cap="flat" cmpd="sng">
            <a:solidFill>
              <a:srgbClr val="FF636C"/>
            </a:solidFill>
            <a:prstDash val="solid"/>
            <a:miter lim="800000"/>
            <a:headEnd type="none" w="sm" len="sm"/>
            <a:tailEnd type="triangle" w="med" len="med"/>
          </a:ln>
        </p:spPr>
      </p:cxnSp>
      <p:cxnSp>
        <p:nvCxnSpPr>
          <p:cNvPr id="299" name="Google Shape;299;p13"/>
          <p:cNvCxnSpPr/>
          <p:nvPr/>
        </p:nvCxnSpPr>
        <p:spPr>
          <a:xfrm rot="10800000">
            <a:off x="731471" y="5482295"/>
            <a:ext cx="0" cy="277777"/>
          </a:xfrm>
          <a:prstGeom prst="straightConnector1">
            <a:avLst/>
          </a:prstGeom>
          <a:noFill/>
          <a:ln w="19050" cap="flat" cmpd="sng">
            <a:solidFill>
              <a:srgbClr val="FF636C"/>
            </a:solidFill>
            <a:prstDash val="solid"/>
            <a:miter lim="800000"/>
            <a:headEnd type="none" w="sm" len="sm"/>
            <a:tailEnd type="triangle" w="med" len="med"/>
          </a:ln>
        </p:spPr>
      </p:cxnSp>
      <p:cxnSp>
        <p:nvCxnSpPr>
          <p:cNvPr id="300" name="Google Shape;300;p13"/>
          <p:cNvCxnSpPr/>
          <p:nvPr/>
        </p:nvCxnSpPr>
        <p:spPr>
          <a:xfrm>
            <a:off x="7421428" y="1056441"/>
            <a:ext cx="0" cy="217075"/>
          </a:xfrm>
          <a:prstGeom prst="straightConnector1">
            <a:avLst/>
          </a:prstGeom>
          <a:noFill/>
          <a:ln w="19050" cap="flat" cmpd="sng">
            <a:solidFill>
              <a:srgbClr val="FF636C"/>
            </a:solidFill>
            <a:prstDash val="solid"/>
            <a:miter lim="800000"/>
            <a:headEnd type="none" w="sm" len="sm"/>
            <a:tailEnd type="triangle" w="med" len="med"/>
          </a:ln>
        </p:spPr>
      </p:cxnSp>
      <p:cxnSp>
        <p:nvCxnSpPr>
          <p:cNvPr id="301" name="Google Shape;301;p13"/>
          <p:cNvCxnSpPr/>
          <p:nvPr/>
        </p:nvCxnSpPr>
        <p:spPr>
          <a:xfrm rot="10800000">
            <a:off x="8126971" y="1419768"/>
            <a:ext cx="278860" cy="0"/>
          </a:xfrm>
          <a:prstGeom prst="straightConnector1">
            <a:avLst/>
          </a:prstGeom>
          <a:noFill/>
          <a:ln w="19050" cap="flat" cmpd="sng">
            <a:solidFill>
              <a:srgbClr val="FF636C"/>
            </a:solidFill>
            <a:prstDash val="solid"/>
            <a:miter lim="800000"/>
            <a:headEnd type="none" w="sm" len="sm"/>
            <a:tailEnd type="triangle" w="med" len="med"/>
          </a:ln>
        </p:spPr>
      </p:cxnSp>
      <p:cxnSp>
        <p:nvCxnSpPr>
          <p:cNvPr id="302" name="Google Shape;302;p13"/>
          <p:cNvCxnSpPr/>
          <p:nvPr/>
        </p:nvCxnSpPr>
        <p:spPr>
          <a:xfrm>
            <a:off x="7666150" y="1572080"/>
            <a:ext cx="589800" cy="255600"/>
          </a:xfrm>
          <a:prstGeom prst="bentConnector3">
            <a:avLst>
              <a:gd name="adj1" fmla="val 50000"/>
            </a:avLst>
          </a:prstGeom>
          <a:noFill/>
          <a:ln w="19050" cap="flat" cmpd="sng">
            <a:solidFill>
              <a:srgbClr val="FF636C"/>
            </a:solidFill>
            <a:prstDash val="solid"/>
            <a:miter lim="800000"/>
            <a:headEnd type="none" w="sm" len="sm"/>
            <a:tailEnd type="triangle" w="med" len="med"/>
          </a:ln>
        </p:spPr>
      </p:cxnSp>
      <p:sp>
        <p:nvSpPr>
          <p:cNvPr id="303" name="Google Shape;303;p13"/>
          <p:cNvSpPr/>
          <p:nvPr/>
        </p:nvSpPr>
        <p:spPr>
          <a:xfrm>
            <a:off x="8291237" y="2266602"/>
            <a:ext cx="894539" cy="304623"/>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1476" y="53362"/>
                </a:moveTo>
                <a:lnTo>
                  <a:pt x="-41968" y="57149"/>
                </a:lnTo>
              </a:path>
            </a:pathLst>
          </a:cu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b="1">
                <a:solidFill>
                  <a:srgbClr val="FF636C"/>
                </a:solidFill>
                <a:latin typeface="Montserrat"/>
                <a:ea typeface="Montserrat"/>
                <a:cs typeface="Montserrat"/>
                <a:sym typeface="Montserrat"/>
              </a:rPr>
              <a:t>Διαδραστική κατάσταση</a:t>
            </a:r>
            <a:endParaRPr/>
          </a:p>
        </p:txBody>
      </p:sp>
      <p:cxnSp>
        <p:nvCxnSpPr>
          <p:cNvPr id="304" name="Google Shape;304;p13"/>
          <p:cNvCxnSpPr>
            <a:stCxn id="303" idx="2"/>
          </p:cNvCxnSpPr>
          <p:nvPr/>
        </p:nvCxnSpPr>
        <p:spPr>
          <a:xfrm rot="10800000">
            <a:off x="6800837" y="2418914"/>
            <a:ext cx="1490400" cy="0"/>
          </a:xfrm>
          <a:prstGeom prst="straightConnector1">
            <a:avLst/>
          </a:prstGeom>
          <a:noFill/>
          <a:ln w="19050" cap="flat" cmpd="sng">
            <a:solidFill>
              <a:srgbClr val="FF636C"/>
            </a:solidFill>
            <a:prstDash val="solid"/>
            <a:miter lim="800000"/>
            <a:headEnd type="none" w="sm" len="sm"/>
            <a:tailEnd type="triangle" w="med" len="med"/>
          </a:ln>
        </p:spPr>
      </p:cxnSp>
      <p:sp>
        <p:nvSpPr>
          <p:cNvPr id="305" name="Google Shape;305;p13"/>
          <p:cNvSpPr/>
          <p:nvPr/>
        </p:nvSpPr>
        <p:spPr>
          <a:xfrm>
            <a:off x="3228596" y="754670"/>
            <a:ext cx="1252016" cy="304046"/>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15172" y="113226"/>
                </a:moveTo>
                <a:lnTo>
                  <a:pt x="14971" y="251304"/>
                </a:lnTo>
              </a:path>
            </a:pathLst>
          </a:cu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b="1">
                <a:solidFill>
                  <a:srgbClr val="FF636C"/>
                </a:solidFill>
                <a:latin typeface="Montserrat"/>
                <a:ea typeface="Montserrat"/>
                <a:cs typeface="Montserrat"/>
                <a:sym typeface="Montserrat"/>
              </a:rPr>
              <a:t>Συνολικά Αστέρια (ατομικά)</a:t>
            </a:r>
            <a:endParaRPr/>
          </a:p>
        </p:txBody>
      </p:sp>
      <p:cxnSp>
        <p:nvCxnSpPr>
          <p:cNvPr id="306" name="Google Shape;306;p13"/>
          <p:cNvCxnSpPr/>
          <p:nvPr/>
        </p:nvCxnSpPr>
        <p:spPr>
          <a:xfrm>
            <a:off x="3335557" y="1078688"/>
            <a:ext cx="0" cy="217075"/>
          </a:xfrm>
          <a:prstGeom prst="straightConnector1">
            <a:avLst/>
          </a:prstGeom>
          <a:noFill/>
          <a:ln w="19050" cap="flat" cmpd="sng">
            <a:solidFill>
              <a:srgbClr val="FF636C"/>
            </a:solidFill>
            <a:prstDash val="solid"/>
            <a:miter lim="800000"/>
            <a:headEnd type="none" w="sm" len="sm"/>
            <a:tailEnd type="triangle" w="med" len="med"/>
          </a:ln>
        </p:spPr>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11"/>
        <p:cNvGrpSpPr/>
        <p:nvPr/>
      </p:nvGrpSpPr>
      <p:grpSpPr>
        <a:xfrm>
          <a:off x="0" y="0"/>
          <a:ext cx="0" cy="0"/>
          <a:chOff x="0" y="0"/>
          <a:chExt cx="0" cy="0"/>
        </a:xfrm>
      </p:grpSpPr>
      <p:sp>
        <p:nvSpPr>
          <p:cNvPr id="312" name="Google Shape;312;p14"/>
          <p:cNvSpPr/>
          <p:nvPr/>
        </p:nvSpPr>
        <p:spPr>
          <a:xfrm>
            <a:off x="0" y="0"/>
            <a:ext cx="12192000" cy="6858000"/>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313" name="Google Shape;313;p14"/>
          <p:cNvPicPr preferRelativeResize="0"/>
          <p:nvPr/>
        </p:nvPicPr>
        <p:blipFill rotWithShape="1">
          <a:blip r:embed="rId3">
            <a:alphaModFix/>
          </a:blip>
          <a:srcRect/>
          <a:stretch/>
        </p:blipFill>
        <p:spPr>
          <a:xfrm>
            <a:off x="247650" y="1132542"/>
            <a:ext cx="8060771" cy="4522824"/>
          </a:xfrm>
          <a:prstGeom prst="rect">
            <a:avLst/>
          </a:prstGeom>
          <a:noFill/>
          <a:ln>
            <a:noFill/>
          </a:ln>
        </p:spPr>
      </p:pic>
      <p:sp>
        <p:nvSpPr>
          <p:cNvPr id="314" name="Google Shape;314;p14"/>
          <p:cNvSpPr/>
          <p:nvPr/>
        </p:nvSpPr>
        <p:spPr>
          <a:xfrm flipH="1">
            <a:off x="9173817" y="152400"/>
            <a:ext cx="2872409" cy="6553200"/>
          </a:xfrm>
          <a:prstGeom prst="roundRect">
            <a:avLst>
              <a:gd name="adj" fmla="val 5860"/>
            </a:avLst>
          </a:prstGeom>
          <a:noFill/>
          <a:ln>
            <a:noFill/>
          </a:ln>
        </p:spPr>
        <p:txBody>
          <a:bodyPr spcFirstLastPara="1" wrap="square" lIns="216000" tIns="45700" rIns="216000" bIns="45700" anchor="ctr" anchorCtr="0">
            <a:noAutofit/>
          </a:bodyPr>
          <a:lstStyle/>
          <a:p>
            <a:pPr marL="0" marR="0" lvl="0" indent="0" algn="l" rtl="0">
              <a:spcBef>
                <a:spcPts val="0"/>
              </a:spcBef>
              <a:spcAft>
                <a:spcPts val="0"/>
              </a:spcAft>
              <a:buNone/>
            </a:pPr>
            <a:r>
              <a:rPr lang="en-US" sz="1400" b="1" dirty="0" err="1">
                <a:solidFill>
                  <a:schemeClr val="lt1"/>
                </a:solidFill>
                <a:latin typeface="Montserrat SemiBold"/>
                <a:ea typeface="Montserrat SemiBold"/>
                <a:cs typeface="Montserrat SemiBold"/>
                <a:sym typeface="Montserrat SemiBold"/>
              </a:rPr>
              <a:t>Περιγρ</a:t>
            </a:r>
            <a:r>
              <a:rPr lang="en-US" sz="1400" b="1" dirty="0">
                <a:solidFill>
                  <a:schemeClr val="lt1"/>
                </a:solidFill>
                <a:latin typeface="Montserrat SemiBold"/>
                <a:ea typeface="Montserrat SemiBold"/>
                <a:cs typeface="Montserrat SemiBold"/>
                <a:sym typeface="Montserrat SemiBold"/>
              </a:rPr>
              <a:t>αφή </a:t>
            </a:r>
            <a:r>
              <a:rPr lang="en-US" b="1" dirty="0">
                <a:solidFill>
                  <a:schemeClr val="lt1"/>
                </a:solidFill>
                <a:latin typeface="Montserrat SemiBold"/>
                <a:ea typeface="Montserrat SemiBold"/>
                <a:cs typeface="Montserrat SemiBold"/>
                <a:sym typeface="Montserrat SemiBold"/>
              </a:rPr>
              <a:t>Κουμπιών</a:t>
            </a:r>
            <a:endParaRPr dirty="0"/>
          </a:p>
          <a:p>
            <a:pPr marL="0" marR="0" lvl="0" indent="0" algn="l" rtl="0">
              <a:spcBef>
                <a:spcPts val="800"/>
              </a:spcBef>
              <a:spcAft>
                <a:spcPts val="0"/>
              </a:spcAft>
              <a:buNone/>
            </a:pPr>
            <a:r>
              <a:rPr lang="en-US" sz="1000" b="1" dirty="0" err="1">
                <a:solidFill>
                  <a:schemeClr val="lt1"/>
                </a:solidFill>
                <a:latin typeface="Montserrat SemiBold"/>
                <a:ea typeface="Montserrat SemiBold"/>
                <a:cs typeface="Montserrat SemiBold"/>
                <a:sym typeface="Montserrat SemiBold"/>
              </a:rPr>
              <a:t>Έξοδος</a:t>
            </a:r>
            <a:r>
              <a:rPr lang="en-US" sz="1000" b="1" dirty="0">
                <a:solidFill>
                  <a:schemeClr val="lt1"/>
                </a:solidFill>
                <a:latin typeface="Montserrat SemiBold"/>
                <a:ea typeface="Montserrat SemiBold"/>
                <a:cs typeface="Montserrat SemiBold"/>
                <a:sym typeface="Montserrat SemiBold"/>
              </a:rPr>
              <a:t>: </a:t>
            </a:r>
            <a:r>
              <a:rPr lang="en-US" sz="1000" dirty="0" err="1">
                <a:solidFill>
                  <a:schemeClr val="lt1"/>
                </a:solidFill>
                <a:latin typeface="Montserrat Light"/>
                <a:ea typeface="Montserrat Light"/>
                <a:cs typeface="Montserrat Light"/>
                <a:sym typeface="Montserrat Light"/>
              </a:rPr>
              <a:t>Κλείστε</a:t>
            </a:r>
            <a:r>
              <a:rPr lang="en-US" sz="1000" dirty="0">
                <a:solidFill>
                  <a:schemeClr val="lt1"/>
                </a:solidFill>
                <a:latin typeface="Montserrat Light"/>
                <a:ea typeface="Montserrat Light"/>
                <a:cs typeface="Montserrat Light"/>
                <a:sym typeface="Montserrat Light"/>
              </a:rPr>
              <a:t> </a:t>
            </a:r>
            <a:r>
              <a:rPr lang="en-US" sz="1000" dirty="0" err="1">
                <a:solidFill>
                  <a:schemeClr val="lt1"/>
                </a:solidFill>
                <a:latin typeface="Montserrat Light"/>
                <a:ea typeface="Montserrat Light"/>
                <a:cs typeface="Montserrat Light"/>
                <a:sym typeface="Montserrat Light"/>
              </a:rPr>
              <a:t>την</a:t>
            </a:r>
            <a:r>
              <a:rPr lang="en-US" sz="1000" dirty="0">
                <a:solidFill>
                  <a:schemeClr val="lt1"/>
                </a:solidFill>
                <a:latin typeface="Montserrat Light"/>
                <a:ea typeface="Montserrat Light"/>
                <a:cs typeface="Montserrat Light"/>
                <a:sym typeface="Montserrat Light"/>
              </a:rPr>
              <a:t> π</a:t>
            </a:r>
            <a:r>
              <a:rPr lang="en-US" sz="1000" dirty="0" err="1">
                <a:solidFill>
                  <a:schemeClr val="lt1"/>
                </a:solidFill>
                <a:latin typeface="Montserrat Light"/>
                <a:ea typeface="Montserrat Light"/>
                <a:cs typeface="Montserrat Light"/>
                <a:sym typeface="Montserrat Light"/>
              </a:rPr>
              <a:t>ρο</a:t>
            </a:r>
            <a:r>
              <a:rPr lang="en-US" sz="1000" dirty="0">
                <a:solidFill>
                  <a:schemeClr val="lt1"/>
                </a:solidFill>
                <a:latin typeface="Montserrat Light"/>
                <a:ea typeface="Montserrat Light"/>
                <a:cs typeface="Montserrat Light"/>
                <a:sym typeface="Montserrat Light"/>
              </a:rPr>
              <a:t>βολή της πόλης και επιστρέψτε στην επισκόπηση (βλ. π</a:t>
            </a:r>
            <a:r>
              <a:rPr lang="en-US" sz="1000" dirty="0" err="1">
                <a:solidFill>
                  <a:schemeClr val="lt1"/>
                </a:solidFill>
                <a:latin typeface="Montserrat Light"/>
                <a:ea typeface="Montserrat Light"/>
                <a:cs typeface="Montserrat Light"/>
                <a:sym typeface="Montserrat Light"/>
              </a:rPr>
              <a:t>ροηγούμενη</a:t>
            </a:r>
            <a:r>
              <a:rPr lang="en-US" sz="1000" dirty="0">
                <a:solidFill>
                  <a:schemeClr val="lt1"/>
                </a:solidFill>
                <a:latin typeface="Montserrat Light"/>
                <a:ea typeface="Montserrat Light"/>
                <a:cs typeface="Montserrat Light"/>
                <a:sym typeface="Montserrat Light"/>
              </a:rPr>
              <a:t> </a:t>
            </a:r>
            <a:r>
              <a:rPr lang="en-US" sz="1000" dirty="0" err="1">
                <a:solidFill>
                  <a:schemeClr val="lt1"/>
                </a:solidFill>
                <a:latin typeface="Montserrat Light"/>
                <a:ea typeface="Montserrat Light"/>
                <a:cs typeface="Montserrat Light"/>
                <a:sym typeface="Montserrat Light"/>
              </a:rPr>
              <a:t>δι</a:t>
            </a:r>
            <a:r>
              <a:rPr lang="en-US" sz="1000" dirty="0">
                <a:solidFill>
                  <a:schemeClr val="lt1"/>
                </a:solidFill>
                <a:latin typeface="Montserrat Light"/>
                <a:ea typeface="Montserrat Light"/>
                <a:cs typeface="Montserrat Light"/>
                <a:sym typeface="Montserrat Light"/>
              </a:rPr>
              <a:t>αφάνεια).</a:t>
            </a:r>
            <a:endParaRPr dirty="0"/>
          </a:p>
          <a:p>
            <a:pPr marL="0" marR="0" lvl="0" indent="0" algn="l" rtl="0">
              <a:spcBef>
                <a:spcPts val="800"/>
              </a:spcBef>
              <a:spcAft>
                <a:spcPts val="0"/>
              </a:spcAft>
              <a:buNone/>
            </a:pPr>
            <a:r>
              <a:rPr lang="en-US" sz="1000" b="1" dirty="0" err="1">
                <a:solidFill>
                  <a:schemeClr val="lt1"/>
                </a:solidFill>
                <a:latin typeface="Montserrat SemiBold"/>
                <a:ea typeface="Montserrat SemiBold"/>
                <a:cs typeface="Montserrat SemiBold"/>
                <a:sym typeface="Montserrat SemiBold"/>
              </a:rPr>
              <a:t>Πρό</a:t>
            </a:r>
            <a:r>
              <a:rPr lang="en-US" sz="1000" b="1" dirty="0">
                <a:solidFill>
                  <a:schemeClr val="lt1"/>
                </a:solidFill>
                <a:latin typeface="Montserrat SemiBold"/>
                <a:ea typeface="Montserrat SemiBold"/>
                <a:cs typeface="Montserrat SemiBold"/>
                <a:sym typeface="Montserrat SemiBold"/>
              </a:rPr>
              <a:t>βλημα: </a:t>
            </a:r>
            <a:r>
              <a:rPr lang="en-US" sz="1000" dirty="0">
                <a:solidFill>
                  <a:schemeClr val="lt1"/>
                </a:solidFill>
                <a:latin typeface="Montserrat Light"/>
                <a:ea typeface="Montserrat Light"/>
                <a:cs typeface="Montserrat Light"/>
                <a:sym typeface="Montserrat Light"/>
              </a:rPr>
              <a:t>Προσδιορίζει το εν λόγω πρόβλημα στη συγκεκριμένη περιοχή της πόλης (κλικ). </a:t>
            </a:r>
            <a:endParaRPr dirty="0"/>
          </a:p>
          <a:p>
            <a:pPr marL="0" marR="0" lvl="0" indent="0" algn="l" rtl="0">
              <a:spcBef>
                <a:spcPts val="800"/>
              </a:spcBef>
              <a:spcAft>
                <a:spcPts val="0"/>
              </a:spcAft>
              <a:buNone/>
            </a:pPr>
            <a:r>
              <a:rPr lang="en-US" sz="1000" b="1" dirty="0" err="1">
                <a:solidFill>
                  <a:schemeClr val="lt1"/>
                </a:solidFill>
                <a:latin typeface="Montserrat SemiBold"/>
                <a:ea typeface="Montserrat SemiBold"/>
                <a:cs typeface="Montserrat SemiBold"/>
                <a:sym typeface="Montserrat SemiBold"/>
              </a:rPr>
              <a:t>Περιγρ</a:t>
            </a:r>
            <a:r>
              <a:rPr lang="en-US" sz="1000" b="1" dirty="0">
                <a:solidFill>
                  <a:schemeClr val="lt1"/>
                </a:solidFill>
                <a:latin typeface="Montserrat SemiBold"/>
                <a:ea typeface="Montserrat SemiBold"/>
                <a:cs typeface="Montserrat SemiBold"/>
                <a:sym typeface="Montserrat SemiBold"/>
              </a:rPr>
              <a:t>αφή του προβλήματος: </a:t>
            </a:r>
            <a:r>
              <a:rPr lang="en-US" sz="1000" dirty="0">
                <a:solidFill>
                  <a:schemeClr val="lt1"/>
                </a:solidFill>
                <a:latin typeface="Montserrat Light"/>
                <a:ea typeface="Montserrat Light"/>
                <a:cs typeface="Montserrat Light"/>
                <a:sym typeface="Montserrat Light"/>
              </a:rPr>
              <a:t>Παρουσιάζει μια σύντομη περιγραφή του προβλήματος - «περί τίνος πρόκειται» και ποιες «επιπτώσεις» έχει. </a:t>
            </a:r>
            <a:r>
              <a:rPr lang="en-US" sz="1000" dirty="0" err="1">
                <a:solidFill>
                  <a:schemeClr val="lt1"/>
                </a:solidFill>
                <a:latin typeface="Montserrat Light"/>
                <a:ea typeface="Montserrat Light"/>
                <a:cs typeface="Montserrat Light"/>
                <a:sym typeface="Montserrat Light"/>
              </a:rPr>
              <a:t>Μέγιστος</a:t>
            </a:r>
            <a:r>
              <a:rPr lang="en-US" sz="1000" dirty="0">
                <a:solidFill>
                  <a:schemeClr val="lt1"/>
                </a:solidFill>
                <a:latin typeface="Montserrat Light"/>
                <a:ea typeface="Montserrat Light"/>
                <a:cs typeface="Montserrat Light"/>
                <a:sym typeface="Montserrat Light"/>
              </a:rPr>
              <a:t> α</a:t>
            </a:r>
            <a:r>
              <a:rPr lang="en-US" sz="1000" dirty="0" err="1">
                <a:solidFill>
                  <a:schemeClr val="lt1"/>
                </a:solidFill>
                <a:latin typeface="Montserrat Light"/>
                <a:ea typeface="Montserrat Light"/>
                <a:cs typeface="Montserrat Light"/>
                <a:sym typeface="Montserrat Light"/>
              </a:rPr>
              <a:t>ριθμός</a:t>
            </a:r>
            <a:r>
              <a:rPr lang="en-US" sz="1000" dirty="0">
                <a:solidFill>
                  <a:schemeClr val="lt1"/>
                </a:solidFill>
                <a:latin typeface="Montserrat Light"/>
                <a:ea typeface="Montserrat Light"/>
                <a:cs typeface="Montserrat Light"/>
                <a:sym typeface="Montserrat Light"/>
              </a:rPr>
              <a:t> </a:t>
            </a:r>
            <a:r>
              <a:rPr lang="en-US" sz="1000" dirty="0" err="1">
                <a:solidFill>
                  <a:schemeClr val="lt1"/>
                </a:solidFill>
                <a:latin typeface="Montserrat Light"/>
                <a:ea typeface="Montserrat Light"/>
                <a:cs typeface="Montserrat Light"/>
                <a:sym typeface="Montserrat Light"/>
              </a:rPr>
              <a:t>λέξεων</a:t>
            </a:r>
            <a:r>
              <a:rPr lang="en-US" sz="1000" dirty="0">
                <a:solidFill>
                  <a:schemeClr val="lt1"/>
                </a:solidFill>
                <a:latin typeface="Montserrat Light"/>
                <a:ea typeface="Montserrat Light"/>
                <a:cs typeface="Montserrat Light"/>
                <a:sym typeface="Montserrat Light"/>
              </a:rPr>
              <a:t>: 60-65.</a:t>
            </a:r>
            <a:endParaRPr dirty="0"/>
          </a:p>
          <a:p>
            <a:pPr marL="0" marR="0" lvl="0" indent="0" algn="l" rtl="0">
              <a:spcBef>
                <a:spcPts val="800"/>
              </a:spcBef>
              <a:spcAft>
                <a:spcPts val="0"/>
              </a:spcAft>
              <a:buNone/>
            </a:pPr>
            <a:r>
              <a:rPr lang="en-US" sz="1000" b="1" dirty="0" err="1">
                <a:solidFill>
                  <a:schemeClr val="lt1"/>
                </a:solidFill>
                <a:latin typeface="Montserrat SemiBold"/>
                <a:ea typeface="Montserrat SemiBold"/>
                <a:cs typeface="Montserrat SemiBold"/>
                <a:sym typeface="Montserrat SemiBold"/>
              </a:rPr>
              <a:t>Πόροι</a:t>
            </a:r>
            <a:r>
              <a:rPr lang="en-US" sz="1000" b="1" dirty="0">
                <a:solidFill>
                  <a:schemeClr val="lt1"/>
                </a:solidFill>
                <a:latin typeface="Montserrat SemiBold"/>
                <a:ea typeface="Montserrat SemiBold"/>
                <a:cs typeface="Montserrat SemiBold"/>
                <a:sym typeface="Montserrat SemiBold"/>
              </a:rPr>
              <a:t>: </a:t>
            </a:r>
            <a:r>
              <a:rPr lang="en-US" sz="1000" dirty="0">
                <a:solidFill>
                  <a:schemeClr val="lt1"/>
                </a:solidFill>
                <a:latin typeface="Montserrat Light"/>
                <a:ea typeface="Montserrat Light"/>
                <a:cs typeface="Montserrat Light"/>
                <a:sym typeface="Montserrat Light"/>
              </a:rPr>
              <a:t>Πα</a:t>
            </a:r>
            <a:r>
              <a:rPr lang="en-US" sz="1000" dirty="0" err="1">
                <a:solidFill>
                  <a:schemeClr val="lt1"/>
                </a:solidFill>
                <a:latin typeface="Montserrat Light"/>
                <a:ea typeface="Montserrat Light"/>
                <a:cs typeface="Montserrat Light"/>
                <a:sym typeface="Montserrat Light"/>
              </a:rPr>
              <a:t>ρουσί</a:t>
            </a:r>
            <a:r>
              <a:rPr lang="en-US" sz="1000" dirty="0">
                <a:solidFill>
                  <a:schemeClr val="lt1"/>
                </a:solidFill>
                <a:latin typeface="Montserrat Light"/>
                <a:ea typeface="Montserrat Light"/>
                <a:cs typeface="Montserrat Light"/>
                <a:sym typeface="Montserrat Light"/>
              </a:rPr>
              <a:t>αση περισσότερων πληροφοριών σχετικά με το πρόβλημα (και χώρος για ατομικό προβληματισμό σχετικά με το εν λόγω πρόβλημα).</a:t>
            </a:r>
            <a:endParaRPr sz="1000" dirty="0">
              <a:solidFill>
                <a:schemeClr val="lt1"/>
              </a:solidFill>
              <a:latin typeface="Montserrat SemiBold"/>
              <a:ea typeface="Montserrat SemiBold"/>
              <a:cs typeface="Montserrat SemiBold"/>
              <a:sym typeface="Montserrat SemiBold"/>
            </a:endParaRPr>
          </a:p>
          <a:p>
            <a:pPr marL="0" marR="0" lvl="0" indent="0" algn="l" rtl="0">
              <a:spcBef>
                <a:spcPts val="800"/>
              </a:spcBef>
              <a:spcAft>
                <a:spcPts val="0"/>
              </a:spcAft>
              <a:buNone/>
            </a:pPr>
            <a:r>
              <a:rPr lang="en-US" sz="1000" b="1" dirty="0">
                <a:solidFill>
                  <a:schemeClr val="lt1"/>
                </a:solidFill>
                <a:latin typeface="Montserrat SemiBold"/>
                <a:ea typeface="Montserrat SemiBold"/>
                <a:cs typeface="Montserrat SemiBold"/>
                <a:sym typeface="Montserrat SemiBold"/>
              </a:rPr>
              <a:t>Πα</a:t>
            </a:r>
            <a:r>
              <a:rPr lang="en-US" sz="1000" b="1" dirty="0" err="1">
                <a:solidFill>
                  <a:schemeClr val="lt1"/>
                </a:solidFill>
                <a:latin typeface="Montserrat SemiBold"/>
                <a:ea typeface="Montserrat SemiBold"/>
                <a:cs typeface="Montserrat SemiBold"/>
                <a:sym typeface="Montserrat SemiBold"/>
              </a:rPr>
              <a:t>ρουσί</a:t>
            </a:r>
            <a:r>
              <a:rPr lang="en-US" sz="1000" b="1" dirty="0">
                <a:solidFill>
                  <a:schemeClr val="lt1"/>
                </a:solidFill>
                <a:latin typeface="Montserrat SemiBold"/>
                <a:ea typeface="Montserrat SemiBold"/>
                <a:cs typeface="Montserrat SemiBold"/>
                <a:sym typeface="Montserrat SemiBold"/>
              </a:rPr>
              <a:t>αση των ιδεών: </a:t>
            </a:r>
            <a:r>
              <a:rPr lang="en-US" sz="1000" b="1" dirty="0">
                <a:solidFill>
                  <a:schemeClr val="lt1"/>
                </a:solidFill>
                <a:latin typeface="Montserrat Light"/>
                <a:ea typeface="Montserrat Light"/>
                <a:cs typeface="Montserrat Light"/>
                <a:sym typeface="Montserrat Light"/>
              </a:rPr>
              <a:t>Χώρος </a:t>
            </a:r>
            <a:r>
              <a:rPr lang="en-US" sz="1000" dirty="0">
                <a:solidFill>
                  <a:schemeClr val="lt1"/>
                </a:solidFill>
                <a:latin typeface="Montserrat Light"/>
                <a:ea typeface="Montserrat Light"/>
                <a:cs typeface="Montserrat Light"/>
                <a:sym typeface="Montserrat Light"/>
              </a:rPr>
              <a:t>παρουσίασης, συζήτησης και ψηφοφορίας των ιδεών που προκύπτουν για την επίλυση του κάθε προβλήματος (επιλεγμένο).</a:t>
            </a:r>
            <a:endParaRPr dirty="0"/>
          </a:p>
          <a:p>
            <a:pPr marL="0" marR="0" lvl="0" indent="0" algn="l" rtl="0">
              <a:spcBef>
                <a:spcPts val="800"/>
              </a:spcBef>
              <a:spcAft>
                <a:spcPts val="0"/>
              </a:spcAft>
              <a:buNone/>
            </a:pPr>
            <a:r>
              <a:rPr lang="en-US" sz="1000" b="1" dirty="0">
                <a:solidFill>
                  <a:schemeClr val="lt1"/>
                </a:solidFill>
                <a:latin typeface="Montserrat SemiBold"/>
                <a:ea typeface="Montserrat SemiBold"/>
                <a:cs typeface="Montserrat SemiBold"/>
                <a:sym typeface="Montserrat SemiBold"/>
              </a:rPr>
              <a:t>Flipbook: </a:t>
            </a:r>
            <a:r>
              <a:rPr lang="en-US" sz="1000" dirty="0" err="1">
                <a:solidFill>
                  <a:schemeClr val="lt1"/>
                </a:solidFill>
                <a:latin typeface="Montserrat SemiBold"/>
                <a:ea typeface="Montserrat SemiBold"/>
                <a:cs typeface="Montserrat SemiBold"/>
                <a:sym typeface="Montserrat SemiBold"/>
              </a:rPr>
              <a:t>Δι</a:t>
            </a:r>
            <a:r>
              <a:rPr lang="en-US" sz="1000" dirty="0">
                <a:solidFill>
                  <a:schemeClr val="lt1"/>
                </a:solidFill>
                <a:latin typeface="Montserrat SemiBold"/>
                <a:ea typeface="Montserrat SemiBold"/>
                <a:cs typeface="Montserrat SemiBold"/>
                <a:sym typeface="Montserrat SemiBold"/>
              </a:rPr>
              <a:t>αδραστικό Εγχειρίδιο το οποίοι αναλύει κάθε συγκεκριμένο πρόβλημα.</a:t>
            </a:r>
            <a:endParaRPr sz="1000" dirty="0">
              <a:solidFill>
                <a:schemeClr val="lt1"/>
              </a:solidFill>
              <a:latin typeface="Montserrat Light"/>
              <a:ea typeface="Montserrat Light"/>
              <a:cs typeface="Montserrat Light"/>
              <a:sym typeface="Montserrat Light"/>
            </a:endParaRPr>
          </a:p>
        </p:txBody>
      </p:sp>
      <p:sp>
        <p:nvSpPr>
          <p:cNvPr id="315" name="Google Shape;315;p14"/>
          <p:cNvSpPr/>
          <p:nvPr/>
        </p:nvSpPr>
        <p:spPr>
          <a:xfrm>
            <a:off x="8431140" y="2260777"/>
            <a:ext cx="918406" cy="304623"/>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1476" y="53362"/>
                </a:moveTo>
                <a:lnTo>
                  <a:pt x="-54964" y="57192"/>
                </a:lnTo>
              </a:path>
            </a:pathLst>
          </a:custGeom>
          <a:solidFill>
            <a:schemeClr val="lt1"/>
          </a:solidFill>
          <a:ln w="19050" cap="flat" cmpd="sng">
            <a:solidFill>
              <a:srgbClr val="FFFF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b="1">
                <a:solidFill>
                  <a:srgbClr val="FF636C"/>
                </a:solidFill>
                <a:latin typeface="Montserrat"/>
                <a:ea typeface="Montserrat"/>
                <a:cs typeface="Montserrat"/>
                <a:sym typeface="Montserrat"/>
              </a:rPr>
              <a:t>Έξοδος</a:t>
            </a:r>
            <a:endParaRPr/>
          </a:p>
        </p:txBody>
      </p:sp>
      <p:sp>
        <p:nvSpPr>
          <p:cNvPr id="316" name="Google Shape;316;p14"/>
          <p:cNvSpPr/>
          <p:nvPr/>
        </p:nvSpPr>
        <p:spPr>
          <a:xfrm>
            <a:off x="8431139" y="2749170"/>
            <a:ext cx="918406" cy="304623"/>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1476" y="53362"/>
                </a:moveTo>
                <a:lnTo>
                  <a:pt x="-223792" y="-74581"/>
                </a:lnTo>
              </a:path>
            </a:pathLst>
          </a:custGeom>
          <a:solidFill>
            <a:schemeClr val="lt1"/>
          </a:solidFill>
          <a:ln w="19050" cap="flat" cmpd="sng">
            <a:solidFill>
              <a:srgbClr val="FFFF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b="1">
                <a:solidFill>
                  <a:srgbClr val="FF636C"/>
                </a:solidFill>
                <a:latin typeface="Montserrat"/>
                <a:ea typeface="Montserrat"/>
                <a:cs typeface="Montserrat"/>
                <a:sym typeface="Montserrat"/>
              </a:rPr>
              <a:t>Πρόβλημα</a:t>
            </a:r>
            <a:endParaRPr/>
          </a:p>
        </p:txBody>
      </p:sp>
      <p:sp>
        <p:nvSpPr>
          <p:cNvPr id="317" name="Google Shape;317;p14"/>
          <p:cNvSpPr/>
          <p:nvPr/>
        </p:nvSpPr>
        <p:spPr>
          <a:xfrm>
            <a:off x="8434417" y="3109967"/>
            <a:ext cx="918406" cy="304623"/>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1476" y="53362"/>
                </a:moveTo>
                <a:lnTo>
                  <a:pt x="-32886" y="53276"/>
                </a:lnTo>
              </a:path>
            </a:pathLst>
          </a:custGeom>
          <a:solidFill>
            <a:schemeClr val="lt1"/>
          </a:solidFill>
          <a:ln w="19050" cap="flat" cmpd="sng">
            <a:solidFill>
              <a:srgbClr val="FFFF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b="1">
                <a:solidFill>
                  <a:srgbClr val="FF636C"/>
                </a:solidFill>
                <a:latin typeface="Montserrat"/>
                <a:ea typeface="Montserrat"/>
                <a:cs typeface="Montserrat"/>
                <a:sym typeface="Montserrat"/>
              </a:rPr>
              <a:t>Περιγραφή του προβλήματος</a:t>
            </a:r>
            <a:endParaRPr sz="1300"/>
          </a:p>
        </p:txBody>
      </p:sp>
      <p:sp>
        <p:nvSpPr>
          <p:cNvPr id="318" name="Google Shape;318;p14"/>
          <p:cNvSpPr/>
          <p:nvPr/>
        </p:nvSpPr>
        <p:spPr>
          <a:xfrm>
            <a:off x="4538080" y="5705467"/>
            <a:ext cx="1540715" cy="367478"/>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104399" y="6028"/>
                </a:moveTo>
                <a:lnTo>
                  <a:pt x="104878" y="-169013"/>
                </a:lnTo>
              </a:path>
            </a:pathLst>
          </a:custGeom>
          <a:solidFill>
            <a:schemeClr val="lt1"/>
          </a:solidFill>
          <a:ln w="19050" cap="flat" cmpd="sng">
            <a:solidFill>
              <a:srgbClr val="FF636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b="1">
                <a:solidFill>
                  <a:srgbClr val="FF636C"/>
                </a:solidFill>
                <a:latin typeface="Montserrat"/>
                <a:ea typeface="Montserrat"/>
                <a:cs typeface="Montserrat"/>
                <a:sym typeface="Montserrat"/>
              </a:rPr>
              <a:t>Πόροι</a:t>
            </a:r>
            <a:endParaRPr sz="900" b="1">
              <a:solidFill>
                <a:srgbClr val="FF636C"/>
              </a:solidFill>
              <a:latin typeface="Montserrat"/>
              <a:ea typeface="Montserrat"/>
              <a:cs typeface="Montserrat"/>
              <a:sym typeface="Montserrat"/>
            </a:endParaRPr>
          </a:p>
        </p:txBody>
      </p:sp>
      <p:sp>
        <p:nvSpPr>
          <p:cNvPr id="319" name="Google Shape;319;p14"/>
          <p:cNvSpPr/>
          <p:nvPr/>
        </p:nvSpPr>
        <p:spPr>
          <a:xfrm>
            <a:off x="2804350" y="5705475"/>
            <a:ext cx="1336800" cy="467100"/>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60133" y="832"/>
                </a:moveTo>
                <a:lnTo>
                  <a:pt x="61556" y="-532063"/>
                </a:lnTo>
              </a:path>
            </a:pathLst>
          </a:custGeom>
          <a:solidFill>
            <a:schemeClr val="lt1"/>
          </a:solidFill>
          <a:ln w="19050" cap="flat" cmpd="sng">
            <a:solidFill>
              <a:srgbClr val="FF636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b="1">
                <a:solidFill>
                  <a:srgbClr val="FF636C"/>
                </a:solidFill>
                <a:latin typeface="Montserrat"/>
                <a:ea typeface="Montserrat"/>
                <a:cs typeface="Montserrat"/>
                <a:sym typeface="Montserrat"/>
              </a:rPr>
              <a:t>Προβολή του προβλήματος από κοντά</a:t>
            </a:r>
            <a:endParaRPr sz="900" b="1">
              <a:solidFill>
                <a:srgbClr val="FF636C"/>
              </a:solidFill>
              <a:latin typeface="Montserrat"/>
              <a:ea typeface="Montserrat"/>
              <a:cs typeface="Montserrat"/>
              <a:sym typeface="Montserrat"/>
            </a:endParaRPr>
          </a:p>
        </p:txBody>
      </p:sp>
      <p:sp>
        <p:nvSpPr>
          <p:cNvPr id="320" name="Google Shape;320;p14"/>
          <p:cNvSpPr/>
          <p:nvPr/>
        </p:nvSpPr>
        <p:spPr>
          <a:xfrm>
            <a:off x="6233416" y="5711563"/>
            <a:ext cx="873042" cy="361381"/>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45006" y="10284"/>
                </a:moveTo>
                <a:lnTo>
                  <a:pt x="45485" y="-194549"/>
                </a:lnTo>
              </a:path>
            </a:pathLst>
          </a:custGeom>
          <a:solidFill>
            <a:schemeClr val="lt1"/>
          </a:solidFill>
          <a:ln w="19050" cap="flat" cmpd="sng">
            <a:solidFill>
              <a:srgbClr val="FFFF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b="1">
                <a:solidFill>
                  <a:srgbClr val="FF636C"/>
                </a:solidFill>
                <a:latin typeface="Montserrat"/>
                <a:ea typeface="Montserrat"/>
                <a:cs typeface="Montserrat"/>
                <a:sym typeface="Montserrat"/>
              </a:rPr>
              <a:t>Παρουσίαση των ιδεών</a:t>
            </a:r>
            <a:endParaRPr sz="900" b="1">
              <a:solidFill>
                <a:srgbClr val="FF636C"/>
              </a:solidFill>
              <a:latin typeface="Montserrat"/>
              <a:ea typeface="Montserrat"/>
              <a:cs typeface="Montserrat"/>
              <a:sym typeface="Montserrat"/>
            </a:endParaRPr>
          </a:p>
        </p:txBody>
      </p:sp>
      <p:sp>
        <p:nvSpPr>
          <p:cNvPr id="321" name="Google Shape;321;p14"/>
          <p:cNvSpPr/>
          <p:nvPr/>
        </p:nvSpPr>
        <p:spPr>
          <a:xfrm>
            <a:off x="7151391" y="5711563"/>
            <a:ext cx="873042" cy="361381"/>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9658" y="-2484"/>
                </a:moveTo>
                <a:lnTo>
                  <a:pt x="10136" y="-173268"/>
                </a:lnTo>
              </a:path>
            </a:pathLst>
          </a:custGeom>
          <a:solidFill>
            <a:schemeClr val="lt1"/>
          </a:solidFill>
          <a:ln w="19050" cap="flat" cmpd="sng">
            <a:solidFill>
              <a:srgbClr val="FFFF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b="1">
                <a:solidFill>
                  <a:srgbClr val="FF636C"/>
                </a:solidFill>
                <a:latin typeface="Montserrat"/>
                <a:ea typeface="Montserrat"/>
                <a:cs typeface="Montserrat"/>
                <a:sym typeface="Montserrat"/>
              </a:rPr>
              <a:t>Εγχειρίδιο</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sp>
        <p:nvSpPr>
          <p:cNvPr id="327" name="Google Shape;327;p15"/>
          <p:cNvSpPr/>
          <p:nvPr/>
        </p:nvSpPr>
        <p:spPr>
          <a:xfrm>
            <a:off x="0" y="0"/>
            <a:ext cx="12192000" cy="6858000"/>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a:solidFill>
                <a:schemeClr val="lt1"/>
              </a:solidFill>
              <a:latin typeface="Arial"/>
              <a:ea typeface="Arial"/>
              <a:cs typeface="Arial"/>
              <a:sym typeface="Arial"/>
            </a:endParaRPr>
          </a:p>
        </p:txBody>
      </p:sp>
      <p:pic>
        <p:nvPicPr>
          <p:cNvPr id="328" name="Google Shape;328;p15"/>
          <p:cNvPicPr preferRelativeResize="0"/>
          <p:nvPr/>
        </p:nvPicPr>
        <p:blipFill rotWithShape="1">
          <a:blip r:embed="rId3">
            <a:alphaModFix/>
          </a:blip>
          <a:srcRect/>
          <a:stretch/>
        </p:blipFill>
        <p:spPr>
          <a:xfrm>
            <a:off x="491218" y="1390582"/>
            <a:ext cx="7247164" cy="4076836"/>
          </a:xfrm>
          <a:prstGeom prst="rect">
            <a:avLst/>
          </a:prstGeom>
          <a:noFill/>
          <a:ln>
            <a:noFill/>
          </a:ln>
        </p:spPr>
      </p:pic>
      <p:sp>
        <p:nvSpPr>
          <p:cNvPr id="329" name="Google Shape;329;p15"/>
          <p:cNvSpPr/>
          <p:nvPr/>
        </p:nvSpPr>
        <p:spPr>
          <a:xfrm>
            <a:off x="5757826" y="890932"/>
            <a:ext cx="945777" cy="316817"/>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59982" y="87913"/>
                </a:moveTo>
                <a:lnTo>
                  <a:pt x="59964" y="272990"/>
                </a:lnTo>
              </a:path>
            </a:pathLst>
          </a:custGeom>
          <a:solidFill>
            <a:schemeClr val="lt1"/>
          </a:solidFill>
          <a:ln w="190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rgbClr val="FF636C"/>
                </a:solidFill>
                <a:latin typeface="Montserrat SemiBold"/>
                <a:ea typeface="Montserrat SemiBold"/>
                <a:cs typeface="Montserrat SemiBold"/>
                <a:sym typeface="Montserrat SemiBold"/>
              </a:rPr>
              <a:t>Πρόβλημα</a:t>
            </a:r>
            <a:endParaRPr sz="900">
              <a:solidFill>
                <a:srgbClr val="FF636C"/>
              </a:solidFill>
              <a:latin typeface="Montserrat SemiBold"/>
              <a:ea typeface="Montserrat SemiBold"/>
              <a:cs typeface="Montserrat SemiBold"/>
              <a:sym typeface="Montserrat SemiBold"/>
            </a:endParaRPr>
          </a:p>
        </p:txBody>
      </p:sp>
      <p:sp>
        <p:nvSpPr>
          <p:cNvPr id="330" name="Google Shape;330;p15"/>
          <p:cNvSpPr/>
          <p:nvPr/>
        </p:nvSpPr>
        <p:spPr>
          <a:xfrm>
            <a:off x="1986850" y="714100"/>
            <a:ext cx="1009200" cy="505800"/>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61243" y="126083"/>
                </a:moveTo>
                <a:lnTo>
                  <a:pt x="59840" y="379478"/>
                </a:lnTo>
              </a:path>
            </a:pathLst>
          </a:custGeom>
          <a:solidFill>
            <a:schemeClr val="lt1"/>
          </a:solidFill>
          <a:ln w="190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rgbClr val="FF636C"/>
                </a:solidFill>
                <a:latin typeface="Montserrat SemiBold"/>
                <a:ea typeface="Montserrat SemiBold"/>
                <a:cs typeface="Montserrat SemiBold"/>
                <a:sym typeface="Montserrat SemiBold"/>
              </a:rPr>
              <a:t>Αστέρια (βαθμολογία) -  μπλοκαρισμένο</a:t>
            </a:r>
            <a:endParaRPr sz="900">
              <a:solidFill>
                <a:srgbClr val="FF636C"/>
              </a:solidFill>
              <a:latin typeface="Montserrat SemiBold"/>
              <a:ea typeface="Montserrat SemiBold"/>
              <a:cs typeface="Montserrat SemiBold"/>
              <a:sym typeface="Montserrat SemiBold"/>
            </a:endParaRPr>
          </a:p>
        </p:txBody>
      </p:sp>
      <p:sp>
        <p:nvSpPr>
          <p:cNvPr id="331" name="Google Shape;331;p15"/>
          <p:cNvSpPr/>
          <p:nvPr/>
        </p:nvSpPr>
        <p:spPr>
          <a:xfrm>
            <a:off x="3559105" y="732524"/>
            <a:ext cx="945777" cy="316817"/>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59982" y="87913"/>
                </a:moveTo>
                <a:lnTo>
                  <a:pt x="59964" y="541238"/>
                </a:lnTo>
              </a:path>
            </a:pathLst>
          </a:custGeom>
          <a:solidFill>
            <a:schemeClr val="lt1"/>
          </a:solidFill>
          <a:ln w="190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rgbClr val="FF636C"/>
                </a:solidFill>
                <a:latin typeface="Montserrat SemiBold"/>
                <a:ea typeface="Montserrat SemiBold"/>
                <a:cs typeface="Montserrat SemiBold"/>
                <a:sym typeface="Montserrat SemiBold"/>
              </a:rPr>
              <a:t>Η ιδέα μου</a:t>
            </a:r>
            <a:endParaRPr sz="900">
              <a:solidFill>
                <a:srgbClr val="FF636C"/>
              </a:solidFill>
              <a:latin typeface="Montserrat SemiBold"/>
              <a:ea typeface="Montserrat SemiBold"/>
              <a:cs typeface="Montserrat SemiBold"/>
              <a:sym typeface="Montserrat SemiBold"/>
            </a:endParaRPr>
          </a:p>
        </p:txBody>
      </p:sp>
      <p:sp>
        <p:nvSpPr>
          <p:cNvPr id="332" name="Google Shape;332;p15"/>
          <p:cNvSpPr/>
          <p:nvPr/>
        </p:nvSpPr>
        <p:spPr>
          <a:xfrm>
            <a:off x="3520950" y="5700900"/>
            <a:ext cx="945900" cy="505800"/>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61243" y="-130286"/>
                </a:moveTo>
                <a:lnTo>
                  <a:pt x="61102" y="4742"/>
                </a:lnTo>
              </a:path>
            </a:pathLst>
          </a:custGeom>
          <a:solidFill>
            <a:schemeClr val="lt1"/>
          </a:solidFill>
          <a:ln w="190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rgbClr val="FF636C"/>
                </a:solidFill>
                <a:latin typeface="Montserrat SemiBold"/>
                <a:ea typeface="Montserrat SemiBold"/>
                <a:cs typeface="Montserrat SemiBold"/>
                <a:sym typeface="Montserrat SemiBold"/>
              </a:rPr>
              <a:t>Κουμπί επεξεργασία της ιδέας</a:t>
            </a:r>
            <a:endParaRPr sz="900">
              <a:solidFill>
                <a:srgbClr val="FF636C"/>
              </a:solidFill>
              <a:latin typeface="Montserrat SemiBold"/>
              <a:ea typeface="Montserrat SemiBold"/>
              <a:cs typeface="Montserrat SemiBold"/>
              <a:sym typeface="Montserrat SemiBold"/>
            </a:endParaRPr>
          </a:p>
        </p:txBody>
      </p:sp>
      <p:sp>
        <p:nvSpPr>
          <p:cNvPr id="333" name="Google Shape;333;p15"/>
          <p:cNvSpPr/>
          <p:nvPr/>
        </p:nvSpPr>
        <p:spPr>
          <a:xfrm>
            <a:off x="5315093" y="5606402"/>
            <a:ext cx="945777" cy="505820"/>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5384" y="-357334"/>
                </a:moveTo>
                <a:lnTo>
                  <a:pt x="6504" y="21720"/>
                </a:lnTo>
              </a:path>
            </a:pathLst>
          </a:custGeom>
          <a:solidFill>
            <a:schemeClr val="lt1"/>
          </a:solidFill>
          <a:ln w="190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rgbClr val="FF636C"/>
                </a:solidFill>
                <a:latin typeface="Montserrat SemiBold"/>
                <a:ea typeface="Montserrat SemiBold"/>
                <a:cs typeface="Montserrat SemiBold"/>
                <a:sym typeface="Montserrat SemiBold"/>
              </a:rPr>
              <a:t>Κουμπί για προσθήκη μιας νέας ιδέας</a:t>
            </a:r>
            <a:endParaRPr sz="900">
              <a:solidFill>
                <a:srgbClr val="FF636C"/>
              </a:solidFill>
              <a:latin typeface="Montserrat SemiBold"/>
              <a:ea typeface="Montserrat SemiBold"/>
              <a:cs typeface="Montserrat SemiBold"/>
              <a:sym typeface="Montserrat SemiBold"/>
            </a:endParaRPr>
          </a:p>
        </p:txBody>
      </p:sp>
      <p:sp>
        <p:nvSpPr>
          <p:cNvPr id="334" name="Google Shape;334;p15"/>
          <p:cNvSpPr txBox="1"/>
          <p:nvPr/>
        </p:nvSpPr>
        <p:spPr>
          <a:xfrm>
            <a:off x="7810834" y="469215"/>
            <a:ext cx="4018200" cy="584771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b="1" dirty="0">
                <a:solidFill>
                  <a:schemeClr val="lt1"/>
                </a:solidFill>
                <a:latin typeface="Montserrat SemiBold"/>
                <a:ea typeface="Montserrat SemiBold"/>
                <a:cs typeface="Montserrat SemiBold"/>
                <a:sym typeface="Montserrat SemiBold"/>
              </a:rPr>
              <a:t>Πα</a:t>
            </a:r>
            <a:r>
              <a:rPr lang="en-US" b="1" dirty="0" err="1">
                <a:solidFill>
                  <a:schemeClr val="lt1"/>
                </a:solidFill>
                <a:latin typeface="Montserrat SemiBold"/>
                <a:ea typeface="Montserrat SemiBold"/>
                <a:cs typeface="Montserrat SemiBold"/>
                <a:sym typeface="Montserrat SemiBold"/>
              </a:rPr>
              <a:t>ρουσί</a:t>
            </a:r>
            <a:r>
              <a:rPr lang="en-US" b="1" dirty="0">
                <a:solidFill>
                  <a:schemeClr val="lt1"/>
                </a:solidFill>
                <a:latin typeface="Montserrat SemiBold"/>
                <a:ea typeface="Montserrat SemiBold"/>
                <a:cs typeface="Montserrat SemiBold"/>
                <a:sym typeface="Montserrat SemiBold"/>
              </a:rPr>
              <a:t>αση των ιδεών</a:t>
            </a:r>
            <a:endParaRPr sz="1200" dirty="0"/>
          </a:p>
          <a:p>
            <a:pPr marL="0" marR="0" lvl="0" indent="0" algn="l" rtl="0">
              <a:spcBef>
                <a:spcPts val="800"/>
              </a:spcBef>
              <a:spcAft>
                <a:spcPts val="0"/>
              </a:spcAft>
              <a:buNone/>
            </a:pPr>
            <a:r>
              <a:rPr lang="en-US" sz="1100" b="1" dirty="0">
                <a:solidFill>
                  <a:schemeClr val="lt1"/>
                </a:solidFill>
                <a:latin typeface="Montserrat SemiBold"/>
                <a:ea typeface="Montserrat SemiBold"/>
                <a:cs typeface="Montserrat SemiBold"/>
                <a:sym typeface="Montserrat SemiBold"/>
              </a:rPr>
              <a:t>Ο </a:t>
            </a:r>
            <a:r>
              <a:rPr lang="en-US" sz="1100" b="1" dirty="0" err="1">
                <a:solidFill>
                  <a:schemeClr val="lt1"/>
                </a:solidFill>
                <a:latin typeface="Montserrat SemiBold"/>
                <a:ea typeface="Montserrat SemiBold"/>
                <a:cs typeface="Montserrat SemiBold"/>
                <a:sym typeface="Montserrat SemiBold"/>
              </a:rPr>
              <a:t>χώρος</a:t>
            </a:r>
            <a:r>
              <a:rPr lang="en-US" sz="1100" b="1" dirty="0">
                <a:solidFill>
                  <a:schemeClr val="lt1"/>
                </a:solidFill>
                <a:latin typeface="Montserrat SemiBold"/>
                <a:ea typeface="Montserrat SemiBold"/>
                <a:cs typeface="Montserrat SemiBold"/>
                <a:sym typeface="Montserrat SemiBold"/>
              </a:rPr>
              <a:t> πα</a:t>
            </a:r>
            <a:r>
              <a:rPr lang="en-US" sz="1100" b="1" dirty="0" err="1">
                <a:solidFill>
                  <a:schemeClr val="lt1"/>
                </a:solidFill>
                <a:latin typeface="Montserrat SemiBold"/>
                <a:ea typeface="Montserrat SemiBold"/>
                <a:cs typeface="Montserrat SemiBold"/>
                <a:sym typeface="Montserrat SemiBold"/>
              </a:rPr>
              <a:t>ρουσί</a:t>
            </a:r>
            <a:r>
              <a:rPr lang="en-US" sz="1100" b="1" dirty="0">
                <a:solidFill>
                  <a:schemeClr val="lt1"/>
                </a:solidFill>
                <a:latin typeface="Montserrat SemiBold"/>
                <a:ea typeface="Montserrat SemiBold"/>
                <a:cs typeface="Montserrat SemiBold"/>
                <a:sym typeface="Montserrat SemiBold"/>
              </a:rPr>
              <a:t>ασης των ιδεών λειτουργεί ως αποθετήριο ιδεών, χωρίς την ύπαρξη διαμεσολαβητή. </a:t>
            </a:r>
            <a:endParaRPr sz="1100" b="1" dirty="0">
              <a:solidFill>
                <a:schemeClr val="lt1"/>
              </a:solidFill>
              <a:latin typeface="Montserrat SemiBold"/>
              <a:ea typeface="Montserrat SemiBold"/>
              <a:cs typeface="Montserrat SemiBold"/>
              <a:sym typeface="Montserrat SemiBold"/>
            </a:endParaRPr>
          </a:p>
          <a:p>
            <a:pPr marL="0" marR="0" lvl="0" indent="0" algn="l" rtl="0">
              <a:spcBef>
                <a:spcPts val="800"/>
              </a:spcBef>
              <a:spcAft>
                <a:spcPts val="0"/>
              </a:spcAft>
              <a:buNone/>
            </a:pPr>
            <a:r>
              <a:rPr lang="en-US" sz="1100" b="1" dirty="0">
                <a:solidFill>
                  <a:schemeClr val="lt1"/>
                </a:solidFill>
                <a:latin typeface="Montserrat SemiBold"/>
                <a:ea typeface="Montserrat SemiBold"/>
                <a:cs typeface="Montserrat SemiBold"/>
                <a:sym typeface="Montserrat SemiBold"/>
              </a:rPr>
              <a:t>Ο/Η </a:t>
            </a:r>
            <a:r>
              <a:rPr lang="en-US" sz="1100" b="1" dirty="0" err="1">
                <a:solidFill>
                  <a:schemeClr val="lt1"/>
                </a:solidFill>
                <a:latin typeface="Montserrat SemiBold"/>
                <a:ea typeface="Montserrat SemiBold"/>
                <a:cs typeface="Montserrat SemiBold"/>
                <a:sym typeface="Montserrat SemiBold"/>
              </a:rPr>
              <a:t>εκ</a:t>
            </a:r>
            <a:r>
              <a:rPr lang="en-US" sz="1100" b="1" dirty="0">
                <a:solidFill>
                  <a:schemeClr val="lt1"/>
                </a:solidFill>
                <a:latin typeface="Montserrat SemiBold"/>
                <a:ea typeface="Montserrat SemiBold"/>
                <a:cs typeface="Montserrat SemiBold"/>
                <a:sym typeface="Montserrat SemiBold"/>
              </a:rPr>
              <a:t>παιδευόμενος/η θα έχει την ευκαιρία να παρουσιάσει πρακτικές λύσεις που θα μπορούσαν να υιοθετηθούν από τις εθνικές τους κυβερνήσεις για την επίλυση του συγκεκριμένου προβλήματος. </a:t>
            </a:r>
            <a:r>
              <a:rPr lang="en-US" sz="1100" b="1" dirty="0" err="1">
                <a:solidFill>
                  <a:schemeClr val="lt1"/>
                </a:solidFill>
                <a:latin typeface="Montserrat SemiBold"/>
                <a:ea typeface="Montserrat SemiBold"/>
                <a:cs typeface="Montserrat SemiBold"/>
                <a:sym typeface="Montserrat SemiBold"/>
              </a:rPr>
              <a:t>Γι</a:t>
            </a:r>
            <a:r>
              <a:rPr lang="en-US" sz="1100" b="1" dirty="0">
                <a:solidFill>
                  <a:schemeClr val="lt1"/>
                </a:solidFill>
                <a:latin typeface="Montserrat SemiBold"/>
                <a:ea typeface="Montserrat SemiBold"/>
                <a:cs typeface="Montserrat SemiBold"/>
                <a:sym typeface="Montserrat SemiBold"/>
              </a:rPr>
              <a:t>α να γίνει αυτό, η πρόταση θα πρέπει να σχολιαστεί.</a:t>
            </a:r>
            <a:endParaRPr sz="1100" b="1" dirty="0">
              <a:solidFill>
                <a:schemeClr val="lt1"/>
              </a:solidFill>
              <a:latin typeface="Montserrat SemiBold"/>
              <a:ea typeface="Montserrat SemiBold"/>
              <a:cs typeface="Montserrat SemiBold"/>
              <a:sym typeface="Montserrat SemiBold"/>
            </a:endParaRPr>
          </a:p>
          <a:p>
            <a:pPr marL="0" marR="0" lvl="0" indent="0" algn="l" rtl="0">
              <a:spcBef>
                <a:spcPts val="800"/>
              </a:spcBef>
              <a:spcAft>
                <a:spcPts val="0"/>
              </a:spcAft>
              <a:buNone/>
            </a:pPr>
            <a:r>
              <a:rPr lang="en-US" sz="1100" b="1" dirty="0" err="1">
                <a:solidFill>
                  <a:schemeClr val="lt1"/>
                </a:solidFill>
                <a:latin typeface="Montserrat SemiBold"/>
                <a:ea typeface="Montserrat SemiBold"/>
                <a:cs typeface="Montserrat SemiBold"/>
                <a:sym typeface="Montserrat SemiBold"/>
              </a:rPr>
              <a:t>Ορισμένες</a:t>
            </a:r>
            <a:r>
              <a:rPr lang="en-US" sz="1100" b="1" dirty="0">
                <a:solidFill>
                  <a:schemeClr val="lt1"/>
                </a:solidFill>
                <a:latin typeface="Montserrat SemiBold"/>
                <a:ea typeface="Montserrat SemiBold"/>
                <a:cs typeface="Montserrat SemiBold"/>
                <a:sym typeface="Montserrat SemiBold"/>
              </a:rPr>
              <a:t> απα</a:t>
            </a:r>
            <a:r>
              <a:rPr lang="en-US" sz="1100" b="1" dirty="0" err="1">
                <a:solidFill>
                  <a:schemeClr val="lt1"/>
                </a:solidFill>
                <a:latin typeface="Montserrat SemiBold"/>
                <a:ea typeface="Montserrat SemiBold"/>
                <a:cs typeface="Montserrat SemiBold"/>
                <a:sym typeface="Montserrat SemiBold"/>
              </a:rPr>
              <a:t>ιτήσεις</a:t>
            </a:r>
            <a:r>
              <a:rPr lang="en-US" sz="1100" b="1" dirty="0">
                <a:solidFill>
                  <a:schemeClr val="lt1"/>
                </a:solidFill>
                <a:latin typeface="Montserrat SemiBold"/>
                <a:ea typeface="Montserrat SemiBold"/>
                <a:cs typeface="Montserrat SemiBold"/>
                <a:sym typeface="Montserrat SemiBold"/>
              </a:rPr>
              <a:t>:</a:t>
            </a:r>
            <a:endParaRPr sz="1200" dirty="0"/>
          </a:p>
          <a:p>
            <a:pPr marL="171450" marR="0" lvl="0" indent="-171450" algn="l" rtl="0">
              <a:spcBef>
                <a:spcPts val="800"/>
              </a:spcBef>
              <a:spcAft>
                <a:spcPts val="0"/>
              </a:spcAft>
              <a:buClr>
                <a:schemeClr val="lt1"/>
              </a:buClr>
              <a:buSzPts val="1200"/>
              <a:buFont typeface="Arial"/>
              <a:buChar char="•"/>
            </a:pPr>
            <a:r>
              <a:rPr lang="en-US" sz="1100" b="0" dirty="0" err="1">
                <a:solidFill>
                  <a:schemeClr val="lt1"/>
                </a:solidFill>
                <a:latin typeface="Montserrat"/>
                <a:ea typeface="Montserrat"/>
                <a:cs typeface="Montserrat"/>
                <a:sym typeface="Montserrat"/>
              </a:rPr>
              <a:t>Οι</a:t>
            </a:r>
            <a:r>
              <a:rPr lang="en-US" sz="1100" b="0" dirty="0">
                <a:solidFill>
                  <a:schemeClr val="lt1"/>
                </a:solidFill>
                <a:latin typeface="Montserrat"/>
                <a:ea typeface="Montserrat"/>
                <a:cs typeface="Montserrat"/>
                <a:sym typeface="Montserrat"/>
              </a:rPr>
              <a:t> </a:t>
            </a:r>
            <a:r>
              <a:rPr lang="en-US" sz="1100" b="0" dirty="0" err="1">
                <a:solidFill>
                  <a:schemeClr val="lt1"/>
                </a:solidFill>
                <a:latin typeface="Montserrat"/>
                <a:ea typeface="Montserrat"/>
                <a:cs typeface="Montserrat"/>
                <a:sym typeface="Montserrat"/>
              </a:rPr>
              <a:t>ιδέες</a:t>
            </a:r>
            <a:r>
              <a:rPr lang="en-US" sz="1100" b="0" dirty="0">
                <a:solidFill>
                  <a:schemeClr val="lt1"/>
                </a:solidFill>
                <a:latin typeface="Montserrat"/>
                <a:ea typeface="Montserrat"/>
                <a:cs typeface="Montserrat"/>
                <a:sym typeface="Montserrat"/>
              </a:rPr>
              <a:t> θα </a:t>
            </a:r>
            <a:r>
              <a:rPr lang="en-US" sz="1100" b="0" dirty="0" err="1">
                <a:solidFill>
                  <a:schemeClr val="lt1"/>
                </a:solidFill>
                <a:latin typeface="Montserrat"/>
                <a:ea typeface="Montserrat"/>
                <a:cs typeface="Montserrat"/>
                <a:sym typeface="Montserrat"/>
              </a:rPr>
              <a:t>δημοσιο</a:t>
            </a:r>
            <a:r>
              <a:rPr lang="en-US" sz="1100" b="0" dirty="0">
                <a:solidFill>
                  <a:schemeClr val="lt1"/>
                </a:solidFill>
                <a:latin typeface="Montserrat"/>
                <a:ea typeface="Montserrat"/>
                <a:cs typeface="Montserrat"/>
                <a:sym typeface="Montserrat"/>
              </a:rPr>
              <a:t>ποιηθούν ώστε όλοι/ες οι εκπαιδευόμενοι/ες να μπορούν να ψηφίσουν (μεταξύ της 14</a:t>
            </a:r>
            <a:r>
              <a:rPr lang="en-US" sz="1100" dirty="0">
                <a:solidFill>
                  <a:schemeClr val="lt1"/>
                </a:solidFill>
                <a:latin typeface="Montserrat"/>
                <a:ea typeface="Montserrat"/>
                <a:cs typeface="Montserrat"/>
                <a:sym typeface="Montserrat"/>
              </a:rPr>
              <a:t>ης</a:t>
            </a:r>
            <a:r>
              <a:rPr lang="en-US" sz="1100" b="0" dirty="0">
                <a:solidFill>
                  <a:schemeClr val="lt1"/>
                </a:solidFill>
                <a:latin typeface="Montserrat"/>
                <a:ea typeface="Montserrat"/>
                <a:cs typeface="Montserrat"/>
                <a:sym typeface="Montserrat"/>
              </a:rPr>
              <a:t> και της 15ης </a:t>
            </a:r>
            <a:r>
              <a:rPr lang="en-US" sz="1100" dirty="0">
                <a:solidFill>
                  <a:schemeClr val="lt1"/>
                </a:solidFill>
                <a:latin typeface="Montserrat"/>
                <a:ea typeface="Montserrat"/>
                <a:cs typeface="Montserrat"/>
                <a:sym typeface="Montserrat"/>
              </a:rPr>
              <a:t>ημέρας</a:t>
            </a:r>
            <a:r>
              <a:rPr lang="en-US" sz="1100" b="0" dirty="0">
                <a:solidFill>
                  <a:schemeClr val="lt1"/>
                </a:solidFill>
                <a:latin typeface="Montserrat"/>
                <a:ea typeface="Montserrat"/>
                <a:cs typeface="Montserrat"/>
                <a:sym typeface="Montserrat"/>
              </a:rPr>
              <a:t>) τις ιδέες που πιστεύουν ότι μπορούν να λύσουν το πρόβλημα, </a:t>
            </a:r>
            <a:endParaRPr sz="1200" dirty="0"/>
          </a:p>
          <a:p>
            <a:pPr marL="171450" marR="0" lvl="0" indent="-171450" algn="l" rtl="0">
              <a:spcBef>
                <a:spcPts val="800"/>
              </a:spcBef>
              <a:spcAft>
                <a:spcPts val="0"/>
              </a:spcAft>
              <a:buClr>
                <a:schemeClr val="lt1"/>
              </a:buClr>
              <a:buSzPts val="1200"/>
              <a:buFont typeface="Arial"/>
              <a:buChar char="•"/>
            </a:pPr>
            <a:r>
              <a:rPr lang="en-US" sz="1100" b="0" dirty="0" err="1">
                <a:solidFill>
                  <a:schemeClr val="lt1"/>
                </a:solidFill>
                <a:latin typeface="Montserrat"/>
                <a:ea typeface="Montserrat"/>
                <a:cs typeface="Montserrat"/>
                <a:sym typeface="Montserrat"/>
              </a:rPr>
              <a:t>Οι</a:t>
            </a:r>
            <a:r>
              <a:rPr lang="en-US" sz="1100" b="0" dirty="0">
                <a:solidFill>
                  <a:schemeClr val="lt1"/>
                </a:solidFill>
                <a:latin typeface="Montserrat"/>
                <a:ea typeface="Montserrat"/>
                <a:cs typeface="Montserrat"/>
                <a:sym typeface="Montserrat"/>
              </a:rPr>
              <a:t> π</a:t>
            </a:r>
            <a:r>
              <a:rPr lang="en-US" sz="1100" dirty="0">
                <a:solidFill>
                  <a:schemeClr val="lt1"/>
                </a:solidFill>
                <a:latin typeface="Montserrat"/>
                <a:ea typeface="Montserrat"/>
                <a:cs typeface="Montserrat"/>
                <a:sym typeface="Montserrat"/>
              </a:rPr>
              <a:t>α</a:t>
            </a:r>
            <a:r>
              <a:rPr lang="en-US" sz="1100" dirty="0" err="1">
                <a:solidFill>
                  <a:schemeClr val="lt1"/>
                </a:solidFill>
                <a:latin typeface="Montserrat"/>
                <a:ea typeface="Montserrat"/>
                <a:cs typeface="Montserrat"/>
                <a:sym typeface="Montserrat"/>
              </a:rPr>
              <a:t>ίκτες</a:t>
            </a:r>
            <a:r>
              <a:rPr lang="en-US" sz="1100" dirty="0">
                <a:solidFill>
                  <a:schemeClr val="lt1"/>
                </a:solidFill>
                <a:latin typeface="Montserrat"/>
                <a:ea typeface="Montserrat"/>
                <a:cs typeface="Montserrat"/>
                <a:sym typeface="Montserrat"/>
              </a:rPr>
              <a:t> </a:t>
            </a:r>
            <a:r>
              <a:rPr lang="en-US" sz="1100" dirty="0" err="1">
                <a:solidFill>
                  <a:schemeClr val="lt1"/>
                </a:solidFill>
                <a:latin typeface="Montserrat"/>
                <a:ea typeface="Montserrat"/>
                <a:cs typeface="Montserrat"/>
                <a:sym typeface="Montserrat"/>
              </a:rPr>
              <a:t>δεν</a:t>
            </a:r>
            <a:r>
              <a:rPr lang="en-US" sz="1100" dirty="0">
                <a:solidFill>
                  <a:schemeClr val="lt1"/>
                </a:solidFill>
                <a:latin typeface="Montserrat"/>
                <a:ea typeface="Montserrat"/>
                <a:cs typeface="Montserrat"/>
                <a:sym typeface="Montserrat"/>
              </a:rPr>
              <a:t> μπ</a:t>
            </a:r>
            <a:r>
              <a:rPr lang="en-US" sz="1100" dirty="0" err="1">
                <a:solidFill>
                  <a:schemeClr val="lt1"/>
                </a:solidFill>
                <a:latin typeface="Montserrat"/>
                <a:ea typeface="Montserrat"/>
                <a:cs typeface="Montserrat"/>
                <a:sym typeface="Montserrat"/>
              </a:rPr>
              <a:t>ορούν</a:t>
            </a:r>
            <a:r>
              <a:rPr lang="en-US" sz="1100" dirty="0">
                <a:solidFill>
                  <a:schemeClr val="lt1"/>
                </a:solidFill>
                <a:latin typeface="Montserrat"/>
                <a:ea typeface="Montserrat"/>
                <a:cs typeface="Montserrat"/>
                <a:sym typeface="Montserrat"/>
              </a:rPr>
              <a:t> να απα</a:t>
            </a:r>
            <a:r>
              <a:rPr lang="en-US" sz="1100" dirty="0" err="1">
                <a:solidFill>
                  <a:schemeClr val="lt1"/>
                </a:solidFill>
                <a:latin typeface="Montserrat"/>
                <a:ea typeface="Montserrat"/>
                <a:cs typeface="Montserrat"/>
                <a:sym typeface="Montserrat"/>
              </a:rPr>
              <a:t>ντήσουν</a:t>
            </a:r>
            <a:r>
              <a:rPr lang="en-US" sz="1100" b="0" dirty="0">
                <a:solidFill>
                  <a:schemeClr val="lt1"/>
                </a:solidFill>
                <a:latin typeface="Montserrat"/>
                <a:ea typeface="Montserrat"/>
                <a:cs typeface="Montserrat"/>
                <a:sym typeface="Montserrat"/>
              </a:rPr>
              <a:t> </a:t>
            </a:r>
            <a:r>
              <a:rPr lang="en-US" sz="1100" dirty="0" err="1">
                <a:solidFill>
                  <a:schemeClr val="lt1"/>
                </a:solidFill>
                <a:latin typeface="Montserrat"/>
                <a:ea typeface="Montserrat"/>
                <a:cs typeface="Montserrat"/>
                <a:sym typeface="Montserrat"/>
              </a:rPr>
              <a:t>στις</a:t>
            </a:r>
            <a:r>
              <a:rPr lang="en-US" sz="1100" dirty="0">
                <a:solidFill>
                  <a:schemeClr val="lt1"/>
                </a:solidFill>
                <a:latin typeface="Montserrat"/>
                <a:ea typeface="Montserrat"/>
                <a:cs typeface="Montserrat"/>
                <a:sym typeface="Montserrat"/>
              </a:rPr>
              <a:t> </a:t>
            </a:r>
            <a:r>
              <a:rPr lang="en-US" sz="1100" dirty="0" err="1">
                <a:solidFill>
                  <a:schemeClr val="lt1"/>
                </a:solidFill>
                <a:latin typeface="Montserrat"/>
                <a:ea typeface="Montserrat"/>
                <a:cs typeface="Montserrat"/>
                <a:sym typeface="Montserrat"/>
              </a:rPr>
              <a:t>ιδέες</a:t>
            </a:r>
            <a:r>
              <a:rPr lang="en-US" sz="1100" b="0" dirty="0">
                <a:solidFill>
                  <a:schemeClr val="lt1"/>
                </a:solidFill>
                <a:latin typeface="Montserrat"/>
                <a:ea typeface="Montserrat"/>
                <a:cs typeface="Montserrat"/>
                <a:sym typeface="Montserrat"/>
              </a:rPr>
              <a:t>,</a:t>
            </a:r>
            <a:endParaRPr sz="1200" dirty="0"/>
          </a:p>
          <a:p>
            <a:pPr marL="171450" marR="0" lvl="0" indent="-171450" algn="l" rtl="0">
              <a:spcBef>
                <a:spcPts val="800"/>
              </a:spcBef>
              <a:spcAft>
                <a:spcPts val="0"/>
              </a:spcAft>
              <a:buClr>
                <a:schemeClr val="lt1"/>
              </a:buClr>
              <a:buSzPts val="1200"/>
              <a:buFont typeface="Arial"/>
              <a:buChar char="•"/>
            </a:pPr>
            <a:r>
              <a:rPr lang="en-US" sz="1100" b="0" dirty="0">
                <a:solidFill>
                  <a:schemeClr val="lt1"/>
                </a:solidFill>
                <a:latin typeface="Montserrat"/>
                <a:ea typeface="Montserrat"/>
                <a:cs typeface="Montserrat"/>
                <a:sym typeface="Montserrat"/>
              </a:rPr>
              <a:t>Οπ</a:t>
            </a:r>
            <a:r>
              <a:rPr lang="en-US" sz="1100" b="0" dirty="0" err="1">
                <a:solidFill>
                  <a:schemeClr val="lt1"/>
                </a:solidFill>
                <a:latin typeface="Montserrat"/>
                <a:ea typeface="Montserrat"/>
                <a:cs typeface="Montserrat"/>
                <a:sym typeface="Montserrat"/>
              </a:rPr>
              <a:t>οι</a:t>
            </a:r>
            <a:r>
              <a:rPr lang="en-US" sz="1100" b="0" dirty="0">
                <a:solidFill>
                  <a:schemeClr val="lt1"/>
                </a:solidFill>
                <a:latin typeface="Montserrat"/>
                <a:ea typeface="Montserrat"/>
                <a:cs typeface="Montserrat"/>
                <a:sym typeface="Montserrat"/>
              </a:rPr>
              <a:t>αδήποτε ιδέα, πριν από τη δημοσίευση ή κατά τη διάρκεια της περιόδου που επιτρέπεται η δημοσίευση και η επιμέλεια των ιδεών, μπορεί να συζητηθεί σε φόρουμ εκτός του </a:t>
            </a:r>
            <a:r>
              <a:rPr lang="en-US" sz="1100" dirty="0">
                <a:solidFill>
                  <a:schemeClr val="lt1"/>
                </a:solidFill>
                <a:latin typeface="Montserrat"/>
                <a:ea typeface="Montserrat"/>
                <a:cs typeface="Montserrat"/>
                <a:sym typeface="Montserrat"/>
              </a:rPr>
              <a:t>εκπαιδευτικού προγράμματος</a:t>
            </a:r>
            <a:r>
              <a:rPr lang="en-US" sz="1100" b="0" dirty="0">
                <a:solidFill>
                  <a:schemeClr val="lt1"/>
                </a:solidFill>
                <a:latin typeface="Montserrat"/>
                <a:ea typeface="Montserrat"/>
                <a:cs typeface="Montserrat"/>
                <a:sym typeface="Montserrat"/>
              </a:rPr>
              <a:t>,</a:t>
            </a:r>
            <a:endParaRPr sz="1200" dirty="0"/>
          </a:p>
          <a:p>
            <a:pPr marL="171450" marR="0" lvl="0" indent="-171450" algn="l" rtl="0">
              <a:spcBef>
                <a:spcPts val="800"/>
              </a:spcBef>
              <a:spcAft>
                <a:spcPts val="0"/>
              </a:spcAft>
              <a:buClr>
                <a:schemeClr val="lt1"/>
              </a:buClr>
              <a:buSzPts val="1200"/>
              <a:buFont typeface="Arial"/>
              <a:buChar char="•"/>
            </a:pPr>
            <a:r>
              <a:rPr lang="en-US" sz="1100" b="0" dirty="0">
                <a:solidFill>
                  <a:schemeClr val="lt1"/>
                </a:solidFill>
                <a:latin typeface="Montserrat"/>
                <a:ea typeface="Montserrat"/>
                <a:cs typeface="Montserrat"/>
                <a:sym typeface="Montserrat"/>
              </a:rPr>
              <a:t>Όπ</a:t>
            </a:r>
            <a:r>
              <a:rPr lang="en-US" sz="1100" b="0" dirty="0" err="1">
                <a:solidFill>
                  <a:schemeClr val="lt1"/>
                </a:solidFill>
                <a:latin typeface="Montserrat"/>
                <a:ea typeface="Montserrat"/>
                <a:cs typeface="Montserrat"/>
                <a:sym typeface="Montserrat"/>
              </a:rPr>
              <a:t>ως</a:t>
            </a:r>
            <a:r>
              <a:rPr lang="en-US" sz="1100" b="0" dirty="0">
                <a:solidFill>
                  <a:schemeClr val="lt1"/>
                </a:solidFill>
                <a:latin typeface="Montserrat"/>
                <a:ea typeface="Montserrat"/>
                <a:cs typeface="Montserrat"/>
                <a:sym typeface="Montserrat"/>
              </a:rPr>
              <a:t> π</a:t>
            </a:r>
            <a:r>
              <a:rPr lang="en-US" sz="1100" b="0" dirty="0" err="1">
                <a:solidFill>
                  <a:schemeClr val="lt1"/>
                </a:solidFill>
                <a:latin typeface="Montserrat"/>
                <a:ea typeface="Montserrat"/>
                <a:cs typeface="Montserrat"/>
                <a:sym typeface="Montserrat"/>
              </a:rPr>
              <a:t>ρο</a:t>
            </a:r>
            <a:r>
              <a:rPr lang="en-US" sz="1100" b="0" dirty="0">
                <a:solidFill>
                  <a:schemeClr val="lt1"/>
                </a:solidFill>
                <a:latin typeface="Montserrat"/>
                <a:ea typeface="Montserrat"/>
                <a:cs typeface="Montserrat"/>
                <a:sym typeface="Montserrat"/>
              </a:rPr>
              <a:t>βλέπεται στο ημερολόγιο </a:t>
            </a:r>
            <a:r>
              <a:rPr lang="en-US" sz="1100" dirty="0">
                <a:solidFill>
                  <a:schemeClr val="lt1"/>
                </a:solidFill>
                <a:latin typeface="Montserrat"/>
                <a:ea typeface="Montserrat"/>
                <a:cs typeface="Montserrat"/>
                <a:sym typeface="Montserrat"/>
              </a:rPr>
              <a:t>του εκπαιδευτικού προγράμματος</a:t>
            </a:r>
            <a:r>
              <a:rPr lang="en-US" sz="1100" b="0" dirty="0">
                <a:solidFill>
                  <a:schemeClr val="lt1"/>
                </a:solidFill>
                <a:latin typeface="Montserrat"/>
                <a:ea typeface="Montserrat"/>
                <a:cs typeface="Montserrat"/>
                <a:sym typeface="Montserrat"/>
              </a:rPr>
              <a:t>, οι ιδέες μπορούν να επεξεργαστούν από τον συγγραφέα τους μέχρι την 13η ημέρα του παιχνιδιού</a:t>
            </a:r>
            <a:endParaRPr sz="1200" dirty="0"/>
          </a:p>
          <a:p>
            <a:pPr marL="171450" marR="0" lvl="0" indent="-171450" algn="l" rtl="0">
              <a:spcBef>
                <a:spcPts val="800"/>
              </a:spcBef>
              <a:spcAft>
                <a:spcPts val="0"/>
              </a:spcAft>
              <a:buClr>
                <a:schemeClr val="lt1"/>
              </a:buClr>
              <a:buSzPts val="1200"/>
              <a:buFont typeface="Arial"/>
              <a:buChar char="•"/>
            </a:pPr>
            <a:r>
              <a:rPr lang="en-US" sz="1100" b="0" dirty="0" err="1">
                <a:solidFill>
                  <a:schemeClr val="lt1"/>
                </a:solidFill>
                <a:latin typeface="Montserrat"/>
                <a:ea typeface="Montserrat"/>
                <a:cs typeface="Montserrat"/>
                <a:sym typeface="Montserrat"/>
              </a:rPr>
              <a:t>Την</a:t>
            </a:r>
            <a:r>
              <a:rPr lang="en-US" sz="1100" b="0" dirty="0">
                <a:solidFill>
                  <a:schemeClr val="lt1"/>
                </a:solidFill>
                <a:latin typeface="Montserrat"/>
                <a:ea typeface="Montserrat"/>
                <a:cs typeface="Montserrat"/>
                <a:sym typeface="Montserrat"/>
              </a:rPr>
              <a:t> 14η και 15η </a:t>
            </a:r>
            <a:r>
              <a:rPr lang="en-US" sz="1100" b="0" dirty="0" err="1">
                <a:solidFill>
                  <a:schemeClr val="lt1"/>
                </a:solidFill>
                <a:latin typeface="Montserrat"/>
                <a:ea typeface="Montserrat"/>
                <a:cs typeface="Montserrat"/>
                <a:sym typeface="Montserrat"/>
              </a:rPr>
              <a:t>ημέρ</a:t>
            </a:r>
            <a:r>
              <a:rPr lang="en-US" sz="1100" b="0" dirty="0">
                <a:solidFill>
                  <a:schemeClr val="lt1"/>
                </a:solidFill>
                <a:latin typeface="Montserrat"/>
                <a:ea typeface="Montserrat"/>
                <a:cs typeface="Montserrat"/>
                <a:sym typeface="Montserrat"/>
              </a:rPr>
              <a:t>α του παιχνιδιού αρχίζει η περίοδος ψηφοφορίας για τις ιδέες. </a:t>
            </a:r>
            <a:r>
              <a:rPr lang="en-US" sz="1100" b="0" dirty="0" err="1">
                <a:solidFill>
                  <a:schemeClr val="lt1"/>
                </a:solidFill>
                <a:latin typeface="Montserrat"/>
                <a:ea typeface="Montserrat"/>
                <a:cs typeface="Montserrat"/>
                <a:sym typeface="Montserrat"/>
              </a:rPr>
              <a:t>Σε</a:t>
            </a:r>
            <a:r>
              <a:rPr lang="en-US" sz="1100" b="0" dirty="0">
                <a:solidFill>
                  <a:schemeClr val="lt1"/>
                </a:solidFill>
                <a:latin typeface="Montserrat"/>
                <a:ea typeface="Montserrat"/>
                <a:cs typeface="Montserrat"/>
                <a:sym typeface="Montserrat"/>
              </a:rPr>
              <a:t> α</a:t>
            </a:r>
            <a:r>
              <a:rPr lang="en-US" sz="1100" b="0" dirty="0" err="1">
                <a:solidFill>
                  <a:schemeClr val="lt1"/>
                </a:solidFill>
                <a:latin typeface="Montserrat"/>
                <a:ea typeface="Montserrat"/>
                <a:cs typeface="Montserrat"/>
                <a:sym typeface="Montserrat"/>
              </a:rPr>
              <a:t>υτό</a:t>
            </a:r>
            <a:r>
              <a:rPr lang="en-US" sz="1100" b="0" dirty="0">
                <a:solidFill>
                  <a:schemeClr val="lt1"/>
                </a:solidFill>
                <a:latin typeface="Montserrat"/>
                <a:ea typeface="Montserrat"/>
                <a:cs typeface="Montserrat"/>
                <a:sym typeface="Montserrat"/>
              </a:rPr>
              <a:t> </a:t>
            </a:r>
            <a:r>
              <a:rPr lang="en-US" sz="1100" b="0" dirty="0" err="1">
                <a:solidFill>
                  <a:schemeClr val="lt1"/>
                </a:solidFill>
                <a:latin typeface="Montserrat"/>
                <a:ea typeface="Montserrat"/>
                <a:cs typeface="Montserrat"/>
                <a:sym typeface="Montserrat"/>
              </a:rPr>
              <a:t>το</a:t>
            </a:r>
            <a:r>
              <a:rPr lang="en-US" sz="1100" b="0" dirty="0">
                <a:solidFill>
                  <a:schemeClr val="lt1"/>
                </a:solidFill>
                <a:latin typeface="Montserrat"/>
                <a:ea typeface="Montserrat"/>
                <a:cs typeface="Montserrat"/>
                <a:sym typeface="Montserrat"/>
              </a:rPr>
              <a:t> </a:t>
            </a:r>
            <a:r>
              <a:rPr lang="en-US" sz="1100" b="0" dirty="0" err="1">
                <a:solidFill>
                  <a:schemeClr val="lt1"/>
                </a:solidFill>
                <a:latin typeface="Montserrat"/>
                <a:ea typeface="Montserrat"/>
                <a:cs typeface="Montserrat"/>
                <a:sym typeface="Montserrat"/>
              </a:rPr>
              <a:t>σημείο</a:t>
            </a:r>
            <a:r>
              <a:rPr lang="en-US" sz="1100" b="0" dirty="0">
                <a:solidFill>
                  <a:schemeClr val="lt1"/>
                </a:solidFill>
                <a:latin typeface="Montserrat"/>
                <a:ea typeface="Montserrat"/>
                <a:cs typeface="Montserrat"/>
                <a:sym typeface="Montserrat"/>
              </a:rPr>
              <a:t>, </a:t>
            </a:r>
            <a:r>
              <a:rPr lang="en-US" sz="1100" b="0" dirty="0" err="1">
                <a:solidFill>
                  <a:schemeClr val="lt1"/>
                </a:solidFill>
                <a:latin typeface="Montserrat"/>
                <a:ea typeface="Montserrat"/>
                <a:cs typeface="Montserrat"/>
                <a:sym typeface="Montserrat"/>
              </a:rPr>
              <a:t>οι</a:t>
            </a:r>
            <a:r>
              <a:rPr lang="en-US" sz="1100" b="0" dirty="0">
                <a:solidFill>
                  <a:schemeClr val="lt1"/>
                </a:solidFill>
                <a:latin typeface="Montserrat"/>
                <a:ea typeface="Montserrat"/>
                <a:cs typeface="Montserrat"/>
                <a:sym typeface="Montserrat"/>
              </a:rPr>
              <a:t> </a:t>
            </a:r>
            <a:r>
              <a:rPr lang="en-US" sz="1100" b="0" dirty="0" err="1">
                <a:solidFill>
                  <a:schemeClr val="lt1"/>
                </a:solidFill>
                <a:latin typeface="Montserrat"/>
                <a:ea typeface="Montserrat"/>
                <a:cs typeface="Montserrat"/>
                <a:sym typeface="Montserrat"/>
              </a:rPr>
              <a:t>συγγρ</a:t>
            </a:r>
            <a:r>
              <a:rPr lang="en-US" sz="1100" b="0" dirty="0">
                <a:solidFill>
                  <a:schemeClr val="lt1"/>
                </a:solidFill>
                <a:latin typeface="Montserrat"/>
                <a:ea typeface="Montserrat"/>
                <a:cs typeface="Montserrat"/>
                <a:sym typeface="Montserrat"/>
              </a:rPr>
              <a:t>αφείς δεν μπορούν πλέον να επεξεργάζονται τις ιδέες τους και να δημοσιεύουν νέες</a:t>
            </a:r>
            <a:r>
              <a:rPr lang="en-US" sz="1100" dirty="0">
                <a:solidFill>
                  <a:schemeClr val="lt1"/>
                </a:solidFill>
                <a:latin typeface="Montserrat"/>
                <a:ea typeface="Montserrat"/>
                <a:cs typeface="Montserrat"/>
                <a:sym typeface="Montserrat"/>
              </a:rPr>
              <a:t>.</a:t>
            </a:r>
            <a:endParaRPr sz="1200" dirty="0"/>
          </a:p>
          <a:p>
            <a:pPr marL="171450" marR="0" lvl="0" indent="-171450" algn="l" rtl="0">
              <a:spcBef>
                <a:spcPts val="800"/>
              </a:spcBef>
              <a:spcAft>
                <a:spcPts val="0"/>
              </a:spcAft>
              <a:buClr>
                <a:schemeClr val="lt1"/>
              </a:buClr>
              <a:buSzPts val="1200"/>
              <a:buFont typeface="Arial"/>
              <a:buChar char="•"/>
            </a:pPr>
            <a:r>
              <a:rPr lang="en-US" sz="1100" b="0" dirty="0">
                <a:solidFill>
                  <a:schemeClr val="lt1"/>
                </a:solidFill>
                <a:latin typeface="Montserrat"/>
                <a:ea typeface="Montserrat"/>
                <a:cs typeface="Montserrat"/>
                <a:sym typeface="Montserrat"/>
              </a:rPr>
              <a:t>Η </a:t>
            </a:r>
            <a:r>
              <a:rPr lang="en-US" sz="1100" b="0" dirty="0" err="1">
                <a:solidFill>
                  <a:schemeClr val="lt1"/>
                </a:solidFill>
                <a:latin typeface="Montserrat"/>
                <a:ea typeface="Montserrat"/>
                <a:cs typeface="Montserrat"/>
                <a:sym typeface="Montserrat"/>
              </a:rPr>
              <a:t>μόνη</a:t>
            </a:r>
            <a:r>
              <a:rPr lang="en-US" sz="1100" b="0" dirty="0">
                <a:solidFill>
                  <a:schemeClr val="lt1"/>
                </a:solidFill>
                <a:latin typeface="Montserrat"/>
                <a:ea typeface="Montserrat"/>
                <a:cs typeface="Montserrat"/>
                <a:sym typeface="Montserrat"/>
              </a:rPr>
              <a:t> </a:t>
            </a:r>
            <a:r>
              <a:rPr lang="en-US" sz="1100" dirty="0">
                <a:solidFill>
                  <a:schemeClr val="lt1"/>
                </a:solidFill>
                <a:latin typeface="Montserrat"/>
                <a:ea typeface="Montserrat"/>
                <a:cs typeface="Montserrat"/>
                <a:sym typeface="Montserrat"/>
              </a:rPr>
              <a:t>επ</a:t>
            </a:r>
            <a:r>
              <a:rPr lang="en-US" sz="1100" dirty="0" err="1">
                <a:solidFill>
                  <a:schemeClr val="lt1"/>
                </a:solidFill>
                <a:latin typeface="Montserrat"/>
                <a:ea typeface="Montserrat"/>
                <a:cs typeface="Montserrat"/>
                <a:sym typeface="Montserrat"/>
              </a:rPr>
              <a:t>ιτρε</a:t>
            </a:r>
            <a:r>
              <a:rPr lang="en-US" sz="1100" dirty="0">
                <a:solidFill>
                  <a:schemeClr val="lt1"/>
                </a:solidFill>
                <a:latin typeface="Montserrat"/>
                <a:ea typeface="Montserrat"/>
                <a:cs typeface="Montserrat"/>
                <a:sym typeface="Montserrat"/>
              </a:rPr>
              <a:t>πόμενη </a:t>
            </a:r>
            <a:r>
              <a:rPr lang="en-US" sz="1100" b="0" dirty="0">
                <a:solidFill>
                  <a:schemeClr val="lt1"/>
                </a:solidFill>
                <a:latin typeface="Montserrat"/>
                <a:ea typeface="Montserrat"/>
                <a:cs typeface="Montserrat"/>
                <a:sym typeface="Montserrat"/>
              </a:rPr>
              <a:t>αλληλεπίδραση είναι η </a:t>
            </a:r>
            <a:r>
              <a:rPr lang="en-US" sz="1100" dirty="0">
                <a:solidFill>
                  <a:schemeClr val="lt1"/>
                </a:solidFill>
                <a:latin typeface="Montserrat"/>
                <a:ea typeface="Montserrat"/>
                <a:cs typeface="Montserrat"/>
                <a:sym typeface="Montserrat"/>
              </a:rPr>
              <a:t>βαθμολόγηση </a:t>
            </a:r>
            <a:r>
              <a:rPr lang="en-US" sz="1100" b="0" dirty="0">
                <a:solidFill>
                  <a:schemeClr val="lt1"/>
                </a:solidFill>
                <a:latin typeface="Montserrat"/>
                <a:ea typeface="Montserrat"/>
                <a:cs typeface="Montserrat"/>
                <a:sym typeface="Montserrat"/>
              </a:rPr>
              <a:t>(με αστέρια). </a:t>
            </a:r>
            <a:r>
              <a:rPr lang="en-US" sz="1100" b="0" dirty="0" err="1">
                <a:solidFill>
                  <a:schemeClr val="lt1"/>
                </a:solidFill>
                <a:latin typeface="Montserrat"/>
                <a:ea typeface="Montserrat"/>
                <a:cs typeface="Montserrat"/>
                <a:sym typeface="Montserrat"/>
              </a:rPr>
              <a:t>Κάθε</a:t>
            </a:r>
            <a:r>
              <a:rPr lang="en-US" sz="1100" b="0" dirty="0">
                <a:solidFill>
                  <a:schemeClr val="lt1"/>
                </a:solidFill>
                <a:latin typeface="Montserrat"/>
                <a:ea typeface="Montserrat"/>
                <a:cs typeface="Montserrat"/>
                <a:sym typeface="Montserrat"/>
              </a:rPr>
              <a:t> πα</a:t>
            </a:r>
            <a:r>
              <a:rPr lang="en-US" sz="1100" b="0" dirty="0" err="1">
                <a:solidFill>
                  <a:schemeClr val="lt1"/>
                </a:solidFill>
                <a:latin typeface="Montserrat"/>
                <a:ea typeface="Montserrat"/>
                <a:cs typeface="Montserrat"/>
                <a:sym typeface="Montserrat"/>
              </a:rPr>
              <a:t>ίκτης</a:t>
            </a:r>
            <a:r>
              <a:rPr lang="en-US" sz="1100" b="0" dirty="0">
                <a:solidFill>
                  <a:schemeClr val="lt1"/>
                </a:solidFill>
                <a:latin typeface="Montserrat"/>
                <a:ea typeface="Montserrat"/>
                <a:cs typeface="Montserrat"/>
                <a:sym typeface="Montserrat"/>
              </a:rPr>
              <a:t> μπ</a:t>
            </a:r>
            <a:r>
              <a:rPr lang="en-US" sz="1100" b="0" dirty="0" err="1">
                <a:solidFill>
                  <a:schemeClr val="lt1"/>
                </a:solidFill>
                <a:latin typeface="Montserrat"/>
                <a:ea typeface="Montserrat"/>
                <a:cs typeface="Montserrat"/>
                <a:sym typeface="Montserrat"/>
              </a:rPr>
              <a:t>ορεί</a:t>
            </a:r>
            <a:r>
              <a:rPr lang="en-US" sz="1100" b="0" dirty="0">
                <a:solidFill>
                  <a:schemeClr val="lt1"/>
                </a:solidFill>
                <a:latin typeface="Montserrat"/>
                <a:ea typeface="Montserrat"/>
                <a:cs typeface="Montserrat"/>
                <a:sym typeface="Montserrat"/>
              </a:rPr>
              <a:t> να </a:t>
            </a:r>
            <a:r>
              <a:rPr lang="en-US" sz="1100" b="0" dirty="0" err="1">
                <a:solidFill>
                  <a:schemeClr val="lt1"/>
                </a:solidFill>
                <a:latin typeface="Montserrat"/>
                <a:ea typeface="Montserrat"/>
                <a:cs typeface="Montserrat"/>
                <a:sym typeface="Montserrat"/>
              </a:rPr>
              <a:t>δώσει</a:t>
            </a:r>
            <a:r>
              <a:rPr lang="en-US" sz="1100" b="0" dirty="0">
                <a:solidFill>
                  <a:schemeClr val="lt1"/>
                </a:solidFill>
                <a:latin typeface="Montserrat"/>
                <a:ea typeface="Montserrat"/>
                <a:cs typeface="Montserrat"/>
                <a:sym typeface="Montserrat"/>
              </a:rPr>
              <a:t> </a:t>
            </a:r>
            <a:r>
              <a:rPr lang="en-US" sz="1100" b="0" dirty="0" err="1">
                <a:solidFill>
                  <a:schemeClr val="lt1"/>
                </a:solidFill>
                <a:latin typeface="Montserrat"/>
                <a:ea typeface="Montserrat"/>
                <a:cs typeface="Montserrat"/>
                <a:sym typeface="Montserrat"/>
              </a:rPr>
              <a:t>έως</a:t>
            </a:r>
            <a:r>
              <a:rPr lang="en-US" sz="1100" b="0" dirty="0">
                <a:solidFill>
                  <a:schemeClr val="lt1"/>
                </a:solidFill>
                <a:latin typeface="Montserrat"/>
                <a:ea typeface="Montserrat"/>
                <a:cs typeface="Montserrat"/>
                <a:sym typeface="Montserrat"/>
              </a:rPr>
              <a:t> και 5 α</a:t>
            </a:r>
            <a:r>
              <a:rPr lang="en-US" sz="1100" b="0" dirty="0" err="1">
                <a:solidFill>
                  <a:schemeClr val="lt1"/>
                </a:solidFill>
                <a:latin typeface="Montserrat"/>
                <a:ea typeface="Montserrat"/>
                <a:cs typeface="Montserrat"/>
                <a:sym typeface="Montserrat"/>
              </a:rPr>
              <a:t>στέρι</a:t>
            </a:r>
            <a:r>
              <a:rPr lang="en-US" sz="1100" b="0" dirty="0">
                <a:solidFill>
                  <a:schemeClr val="lt1"/>
                </a:solidFill>
                <a:latin typeface="Montserrat"/>
                <a:ea typeface="Montserrat"/>
                <a:cs typeface="Montserrat"/>
                <a:sym typeface="Montserrat"/>
              </a:rPr>
              <a:t>α σε κάθε λύση.</a:t>
            </a:r>
            <a:endParaRPr sz="12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0" name="Google Shape;340;p16"/>
          <p:cNvSpPr/>
          <p:nvPr/>
        </p:nvSpPr>
        <p:spPr>
          <a:xfrm>
            <a:off x="0" y="0"/>
            <a:ext cx="12192000" cy="6858000"/>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341" name="Google Shape;341;p16"/>
          <p:cNvPicPr preferRelativeResize="0"/>
          <p:nvPr/>
        </p:nvPicPr>
        <p:blipFill rotWithShape="1">
          <a:blip r:embed="rId3">
            <a:alphaModFix/>
          </a:blip>
          <a:srcRect/>
          <a:stretch/>
        </p:blipFill>
        <p:spPr>
          <a:xfrm>
            <a:off x="200026" y="828676"/>
            <a:ext cx="7677150" cy="4318396"/>
          </a:xfrm>
          <a:prstGeom prst="rect">
            <a:avLst/>
          </a:prstGeom>
          <a:noFill/>
          <a:ln>
            <a:noFill/>
          </a:ln>
        </p:spPr>
      </p:pic>
      <p:sp>
        <p:nvSpPr>
          <p:cNvPr id="342" name="Google Shape;342;p16"/>
          <p:cNvSpPr txBox="1"/>
          <p:nvPr/>
        </p:nvSpPr>
        <p:spPr>
          <a:xfrm>
            <a:off x="8534850" y="756500"/>
            <a:ext cx="3304500" cy="46485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b="1">
                <a:solidFill>
                  <a:schemeClr val="lt1"/>
                </a:solidFill>
                <a:latin typeface="Montserrat SemiBold"/>
                <a:ea typeface="Montserrat SemiBold"/>
                <a:cs typeface="Montserrat SemiBold"/>
                <a:sym typeface="Montserrat SemiBold"/>
              </a:rPr>
              <a:t>Επίπεδο Συμμετοχής στα Κοινά</a:t>
            </a:r>
            <a:endParaRPr sz="1200">
              <a:solidFill>
                <a:schemeClr val="lt1"/>
              </a:solidFill>
              <a:latin typeface="Montserrat Light"/>
              <a:ea typeface="Montserrat Light"/>
              <a:cs typeface="Montserrat Light"/>
              <a:sym typeface="Montserrat Light"/>
            </a:endParaRPr>
          </a:p>
          <a:p>
            <a:pPr marL="0" marR="0" lvl="0" indent="0" algn="l" rtl="0">
              <a:spcBef>
                <a:spcPts val="800"/>
              </a:spcBef>
              <a:spcAft>
                <a:spcPts val="0"/>
              </a:spcAft>
              <a:buNone/>
            </a:pPr>
            <a:r>
              <a:rPr lang="en-US" sz="1200">
                <a:solidFill>
                  <a:schemeClr val="lt1"/>
                </a:solidFill>
                <a:latin typeface="Montserrat"/>
                <a:ea typeface="Montserrat"/>
                <a:cs typeface="Montserrat"/>
                <a:sym typeface="Montserrat"/>
              </a:rPr>
              <a:t>Στο παιχνίδι, θα υπάρχει μια μπάρα που θα αντιστοιχεί στο «Επίπεδο συμμετοχής των παικτών στα κοινά».</a:t>
            </a:r>
            <a:endParaRPr/>
          </a:p>
          <a:p>
            <a:pPr marL="0" marR="0" lvl="0" indent="0" algn="l" rtl="0">
              <a:spcBef>
                <a:spcPts val="800"/>
              </a:spcBef>
              <a:spcAft>
                <a:spcPts val="0"/>
              </a:spcAft>
              <a:buNone/>
            </a:pPr>
            <a:r>
              <a:rPr lang="en-US" sz="1200">
                <a:solidFill>
                  <a:schemeClr val="lt1"/>
                </a:solidFill>
                <a:latin typeface="Montserrat"/>
                <a:ea typeface="Montserrat"/>
                <a:cs typeface="Montserrat"/>
                <a:sym typeface="Montserrat"/>
              </a:rPr>
              <a:t>Όσο αυξάνεται η συμμετοχή των πολιτών στα κοινά, τόσο μειώνονται τα προβλήματα της πόλης. Οι καταστάσεις αυτές φαίνονται στις διαρκώς μεταβαλλόμενες κινούμενες εικόνες, την εικονογραφία και τον ήχο.</a:t>
            </a:r>
            <a:endParaRPr/>
          </a:p>
          <a:p>
            <a:pPr marL="0" marR="0" lvl="0" indent="0" algn="l" rtl="0">
              <a:spcBef>
                <a:spcPts val="800"/>
              </a:spcBef>
              <a:spcAft>
                <a:spcPts val="0"/>
              </a:spcAft>
              <a:buNone/>
            </a:pPr>
            <a:endParaRPr sz="1200">
              <a:solidFill>
                <a:schemeClr val="lt1"/>
              </a:solidFill>
              <a:latin typeface="Montserrat"/>
              <a:ea typeface="Montserrat"/>
              <a:cs typeface="Montserrat"/>
              <a:sym typeface="Montserrat"/>
            </a:endParaRPr>
          </a:p>
          <a:p>
            <a:pPr marL="0" marR="0" lvl="0" indent="0" algn="l" rtl="0">
              <a:spcBef>
                <a:spcPts val="800"/>
              </a:spcBef>
              <a:spcAft>
                <a:spcPts val="0"/>
              </a:spcAft>
              <a:buNone/>
            </a:pPr>
            <a:r>
              <a:rPr lang="en-US" sz="1200">
                <a:solidFill>
                  <a:schemeClr val="lt1"/>
                </a:solidFill>
                <a:latin typeface="Montserrat"/>
                <a:ea typeface="Montserrat"/>
                <a:cs typeface="Montserrat"/>
                <a:sym typeface="Montserrat"/>
              </a:rPr>
              <a:t>Το «μήκος» αυτής της μπάρας εξαρτάται αθροιστικά από: </a:t>
            </a:r>
            <a:endParaRPr/>
          </a:p>
          <a:p>
            <a:pPr marL="171450" marR="0" lvl="0" indent="-171450" algn="l" rtl="0">
              <a:spcBef>
                <a:spcPts val="800"/>
              </a:spcBef>
              <a:spcAft>
                <a:spcPts val="0"/>
              </a:spcAft>
              <a:buClr>
                <a:schemeClr val="lt1"/>
              </a:buClr>
              <a:buSzPts val="1200"/>
              <a:buFont typeface="Arial"/>
              <a:buChar char="•"/>
            </a:pPr>
            <a:r>
              <a:rPr lang="en-US" sz="1200">
                <a:solidFill>
                  <a:schemeClr val="lt1"/>
                </a:solidFill>
                <a:latin typeface="Montserrat"/>
                <a:ea typeface="Montserrat"/>
                <a:cs typeface="Montserrat"/>
                <a:sym typeface="Montserrat"/>
              </a:rPr>
              <a:t>Τις ιδέες που δημοσιεύονται στο παιχνίδι, μεταξύ της 1ης και της 13ης ημέρας: κάθε ιδέα που δημοσιεύεται στο παιχνίδι από κάθε παίκτη/τρια προσθέτει +1 βαθμό στη μπάρα</a:t>
            </a:r>
            <a:endParaRPr/>
          </a:p>
          <a:p>
            <a:pPr marL="171450" marR="0" lvl="0" indent="-171450" algn="l" rtl="0">
              <a:spcBef>
                <a:spcPts val="800"/>
              </a:spcBef>
              <a:spcAft>
                <a:spcPts val="0"/>
              </a:spcAft>
              <a:buClr>
                <a:schemeClr val="lt1"/>
              </a:buClr>
              <a:buSzPts val="1200"/>
              <a:buFont typeface="Arial"/>
              <a:buChar char="•"/>
            </a:pPr>
            <a:r>
              <a:rPr lang="en-US" sz="1200">
                <a:solidFill>
                  <a:schemeClr val="lt1"/>
                </a:solidFill>
                <a:latin typeface="Montserrat"/>
                <a:ea typeface="Montserrat"/>
                <a:cs typeface="Montserrat"/>
                <a:sym typeface="Montserrat"/>
              </a:rPr>
              <a:t>Τη ψηφοφορία για τις ιδέες των άλλων παικτών, κατά τη 14η και τη 15η ημέρα: κάθε παίκτης/ρια μπορεί να ψηφίσει για τις ιδέες όλων των άλλων παικτών/τριών και κάθε ψήφος προσθέτει +1 βαθμό στη μπάρα</a:t>
            </a:r>
            <a:endParaRPr/>
          </a:p>
        </p:txBody>
      </p:sp>
      <p:sp>
        <p:nvSpPr>
          <p:cNvPr id="343" name="Google Shape;343;p16"/>
          <p:cNvSpPr/>
          <p:nvPr/>
        </p:nvSpPr>
        <p:spPr>
          <a:xfrm>
            <a:off x="266701" y="4276725"/>
            <a:ext cx="2724150" cy="816770"/>
          </a:xfrm>
          <a:prstGeom prst="rect">
            <a:avLst/>
          </a:prstGeom>
          <a:noFill/>
          <a:ln w="57150" cap="flat" cmpd="sng">
            <a:solidFill>
              <a:srgbClr val="75278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752783"/>
              </a:solidFill>
              <a:latin typeface="Arial"/>
              <a:ea typeface="Arial"/>
              <a:cs typeface="Arial"/>
              <a:sym typeface="Arial"/>
            </a:endParaRPr>
          </a:p>
        </p:txBody>
      </p:sp>
      <p:sp>
        <p:nvSpPr>
          <p:cNvPr id="344" name="Google Shape;344;p16"/>
          <p:cNvSpPr/>
          <p:nvPr/>
        </p:nvSpPr>
        <p:spPr>
          <a:xfrm flipH="1">
            <a:off x="561674" y="5274962"/>
            <a:ext cx="6667800" cy="1401600"/>
          </a:xfrm>
          <a:prstGeom prst="roundRect">
            <a:avLst>
              <a:gd name="adj" fmla="val 9388"/>
            </a:avLst>
          </a:prstGeom>
          <a:solidFill>
            <a:schemeClr val="lt1"/>
          </a:solidFill>
          <a:ln>
            <a:noFill/>
          </a:ln>
        </p:spPr>
        <p:txBody>
          <a:bodyPr spcFirstLastPara="1" wrap="square" lIns="216000" tIns="45700" rIns="216000" bIns="45700" anchor="ctr" anchorCtr="0">
            <a:noAutofit/>
          </a:bodyPr>
          <a:lstStyle/>
          <a:p>
            <a:pPr marL="0" marR="0" lvl="0" indent="0" algn="ctr" rtl="0">
              <a:spcBef>
                <a:spcPts val="0"/>
              </a:spcBef>
              <a:spcAft>
                <a:spcPts val="0"/>
              </a:spcAft>
              <a:buNone/>
            </a:pPr>
            <a:r>
              <a:rPr lang="en-US" sz="1100" b="1">
                <a:solidFill>
                  <a:srgbClr val="FF636C"/>
                </a:solidFill>
                <a:latin typeface="Montserrat"/>
                <a:ea typeface="Montserrat"/>
                <a:cs typeface="Montserrat"/>
                <a:sym typeface="Montserrat"/>
              </a:rPr>
              <a:t>Για να υπολογίσουμε το μήκος της μπάρας, χρησιμοποιούμε τον ακόλουθο τύπο:</a:t>
            </a:r>
            <a:endParaRPr sz="1050">
              <a:solidFill>
                <a:srgbClr val="FF636C"/>
              </a:solidFill>
              <a:latin typeface="Montserrat SemiBold"/>
              <a:ea typeface="Montserrat SemiBold"/>
              <a:cs typeface="Montserrat SemiBold"/>
              <a:sym typeface="Montserrat SemiBold"/>
            </a:endParaRPr>
          </a:p>
          <a:p>
            <a:pPr marL="914400" marR="0" lvl="0" indent="457200" algn="l" rtl="0">
              <a:spcBef>
                <a:spcPts val="800"/>
              </a:spcBef>
              <a:spcAft>
                <a:spcPts val="0"/>
              </a:spcAft>
              <a:buNone/>
            </a:pPr>
            <a:r>
              <a:rPr lang="en-US" sz="1050" b="1">
                <a:solidFill>
                  <a:srgbClr val="FF636C"/>
                </a:solidFill>
                <a:latin typeface="Montserrat Black"/>
                <a:ea typeface="Montserrat Black"/>
                <a:cs typeface="Montserrat Black"/>
                <a:sym typeface="Montserrat Black"/>
              </a:rPr>
              <a:t>Συμμετοχή των πολιτών στην </a:t>
            </a:r>
            <a:r>
              <a:rPr lang="en-US" sz="1050">
                <a:solidFill>
                  <a:srgbClr val="FF636C"/>
                </a:solidFill>
                <a:latin typeface="Montserrat SemiBold"/>
                <a:ea typeface="Montserrat SemiBold"/>
                <a:cs typeface="Montserrat SemiBold"/>
                <a:sym typeface="Montserrat SemiBold"/>
              </a:rPr>
              <a:t>πόλη= </a:t>
            </a:r>
            <a:endParaRPr/>
          </a:p>
          <a:p>
            <a:pPr marL="0" marR="0" lvl="0" indent="0" algn="l" rtl="0">
              <a:spcBef>
                <a:spcPts val="800"/>
              </a:spcBef>
              <a:spcAft>
                <a:spcPts val="0"/>
              </a:spcAft>
              <a:buNone/>
            </a:pPr>
            <a:r>
              <a:rPr lang="en-US" sz="1050">
                <a:solidFill>
                  <a:srgbClr val="FF636C"/>
                </a:solidFill>
                <a:latin typeface="Montserrat SemiBold"/>
                <a:ea typeface="Montserrat SemiBold"/>
                <a:cs typeface="Montserrat SemiBold"/>
                <a:sym typeface="Montserrat SemiBold"/>
              </a:rPr>
              <a:t>                 Αρ. αξιολογήσεων που πραγματοποιήθηκαν</a:t>
            </a:r>
            <a:endParaRPr/>
          </a:p>
          <a:p>
            <a:pPr marL="0" marR="0" lvl="0" indent="0" algn="l" rtl="0">
              <a:spcBef>
                <a:spcPts val="800"/>
              </a:spcBef>
              <a:spcAft>
                <a:spcPts val="0"/>
              </a:spcAft>
              <a:buNone/>
            </a:pPr>
            <a:r>
              <a:rPr lang="en-US" sz="1050">
                <a:solidFill>
                  <a:srgbClr val="FF636C"/>
                </a:solidFill>
                <a:latin typeface="Montserrat SemiBold"/>
                <a:ea typeface="Montserrat SemiBold"/>
                <a:cs typeface="Montserrat SemiBold"/>
                <a:sym typeface="Montserrat SemiBold"/>
              </a:rPr>
              <a:t>     (Αρ. παικτών) x ((Αρ. παικτών)x (Αρ. ιδεών) - (Αρ. ιδεών) </a:t>
            </a:r>
            <a:endParaRPr sz="1050">
              <a:solidFill>
                <a:srgbClr val="FF636C"/>
              </a:solidFill>
              <a:latin typeface="Montserrat SemiBold"/>
              <a:ea typeface="Montserrat SemiBold"/>
              <a:cs typeface="Montserrat SemiBold"/>
              <a:sym typeface="Montserrat SemiBold"/>
            </a:endParaRPr>
          </a:p>
        </p:txBody>
      </p:sp>
      <p:sp>
        <p:nvSpPr>
          <p:cNvPr id="345" name="Google Shape;345;p16"/>
          <p:cNvSpPr/>
          <p:nvPr/>
        </p:nvSpPr>
        <p:spPr>
          <a:xfrm flipH="1">
            <a:off x="4925021" y="5836797"/>
            <a:ext cx="1623280" cy="747150"/>
          </a:xfrm>
          <a:prstGeom prst="roundRect">
            <a:avLst>
              <a:gd name="adj" fmla="val 9388"/>
            </a:avLst>
          </a:prstGeom>
          <a:solidFill>
            <a:schemeClr val="lt1"/>
          </a:solidFill>
          <a:ln>
            <a:noFill/>
          </a:ln>
        </p:spPr>
        <p:txBody>
          <a:bodyPr spcFirstLastPara="1" wrap="square" lIns="216000" tIns="45700" rIns="216000" bIns="45700" anchor="ctr" anchorCtr="0">
            <a:noAutofit/>
          </a:bodyPr>
          <a:lstStyle/>
          <a:p>
            <a:pPr marL="0" marR="0" lvl="0" indent="0" algn="ctr" rtl="0">
              <a:spcBef>
                <a:spcPts val="0"/>
              </a:spcBef>
              <a:spcAft>
                <a:spcPts val="0"/>
              </a:spcAft>
              <a:buNone/>
            </a:pPr>
            <a:r>
              <a:rPr lang="en-US" sz="1050">
                <a:solidFill>
                  <a:srgbClr val="FF636C"/>
                </a:solidFill>
                <a:latin typeface="Montserrat SemiBold"/>
                <a:ea typeface="Montserrat SemiBold"/>
                <a:cs typeface="Montserrat SemiBold"/>
                <a:sym typeface="Montserrat SemiBold"/>
              </a:rPr>
              <a:t>(Αριθμός ιδεών)</a:t>
            </a:r>
            <a:endParaRPr/>
          </a:p>
          <a:p>
            <a:pPr marL="0" marR="0" lvl="0" indent="0" algn="ctr" rtl="0">
              <a:spcBef>
                <a:spcPts val="800"/>
              </a:spcBef>
              <a:spcAft>
                <a:spcPts val="0"/>
              </a:spcAft>
              <a:buNone/>
            </a:pPr>
            <a:r>
              <a:rPr lang="en-US" sz="1050">
                <a:solidFill>
                  <a:srgbClr val="FF636C"/>
                </a:solidFill>
                <a:latin typeface="Montserrat SemiBold"/>
                <a:ea typeface="Montserrat SemiBold"/>
                <a:cs typeface="Montserrat SemiBold"/>
                <a:sym typeface="Montserrat SemiBold"/>
              </a:rPr>
              <a:t>Ιδέα-Στόχος</a:t>
            </a:r>
            <a:endParaRPr sz="1050">
              <a:solidFill>
                <a:srgbClr val="FF636C"/>
              </a:solidFill>
              <a:latin typeface="Montserrat SemiBold"/>
              <a:ea typeface="Montserrat SemiBold"/>
              <a:cs typeface="Montserrat SemiBold"/>
              <a:sym typeface="Montserrat SemiBold"/>
            </a:endParaRPr>
          </a:p>
        </p:txBody>
      </p:sp>
      <p:cxnSp>
        <p:nvCxnSpPr>
          <p:cNvPr id="346" name="Google Shape;346;p16"/>
          <p:cNvCxnSpPr/>
          <p:nvPr/>
        </p:nvCxnSpPr>
        <p:spPr>
          <a:xfrm>
            <a:off x="764999" y="6250885"/>
            <a:ext cx="3960000" cy="0"/>
          </a:xfrm>
          <a:prstGeom prst="straightConnector1">
            <a:avLst/>
          </a:prstGeom>
          <a:noFill/>
          <a:ln w="19050" cap="flat" cmpd="sng">
            <a:solidFill>
              <a:srgbClr val="752783"/>
            </a:solidFill>
            <a:prstDash val="solid"/>
            <a:miter lim="800000"/>
            <a:headEnd type="none" w="sm" len="sm"/>
            <a:tailEnd type="none" w="sm" len="sm"/>
          </a:ln>
        </p:spPr>
      </p:cxnSp>
      <p:cxnSp>
        <p:nvCxnSpPr>
          <p:cNvPr id="347" name="Google Shape;347;p16"/>
          <p:cNvCxnSpPr/>
          <p:nvPr/>
        </p:nvCxnSpPr>
        <p:spPr>
          <a:xfrm rot="10800000">
            <a:off x="5210772" y="6241360"/>
            <a:ext cx="1066201" cy="0"/>
          </a:xfrm>
          <a:prstGeom prst="straightConnector1">
            <a:avLst/>
          </a:prstGeom>
          <a:noFill/>
          <a:ln w="19050" cap="flat" cmpd="sng">
            <a:solidFill>
              <a:srgbClr val="752783"/>
            </a:solidFill>
            <a:prstDash val="solid"/>
            <a:miter lim="800000"/>
            <a:headEnd type="none" w="sm" len="sm"/>
            <a:tailEnd type="none" w="sm" len="sm"/>
          </a:ln>
        </p:spPr>
      </p:cxnSp>
      <p:sp>
        <p:nvSpPr>
          <p:cNvPr id="348" name="Google Shape;348;p16"/>
          <p:cNvSpPr txBox="1"/>
          <p:nvPr/>
        </p:nvSpPr>
        <p:spPr>
          <a:xfrm>
            <a:off x="4830208" y="6057193"/>
            <a:ext cx="243474"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rgbClr val="752783"/>
                </a:solidFill>
                <a:latin typeface="Arial"/>
                <a:ea typeface="Arial"/>
                <a:cs typeface="Arial"/>
                <a:sym typeface="Arial"/>
              </a:rPr>
              <a:t>X</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52"/>
        <p:cNvGrpSpPr/>
        <p:nvPr/>
      </p:nvGrpSpPr>
      <p:grpSpPr>
        <a:xfrm>
          <a:off x="0" y="0"/>
          <a:ext cx="0" cy="0"/>
          <a:chOff x="0" y="0"/>
          <a:chExt cx="0" cy="0"/>
        </a:xfrm>
      </p:grpSpPr>
      <p:sp>
        <p:nvSpPr>
          <p:cNvPr id="353" name="Google Shape;353;p17"/>
          <p:cNvSpPr/>
          <p:nvPr/>
        </p:nvSpPr>
        <p:spPr>
          <a:xfrm>
            <a:off x="0" y="0"/>
            <a:ext cx="12192000" cy="6858000"/>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354" name="Google Shape;354;p17"/>
          <p:cNvPicPr preferRelativeResize="0"/>
          <p:nvPr/>
        </p:nvPicPr>
        <p:blipFill rotWithShape="1">
          <a:blip r:embed="rId3">
            <a:alphaModFix/>
          </a:blip>
          <a:srcRect/>
          <a:stretch/>
        </p:blipFill>
        <p:spPr>
          <a:xfrm>
            <a:off x="425173" y="889000"/>
            <a:ext cx="8166654" cy="4572000"/>
          </a:xfrm>
          <a:prstGeom prst="rect">
            <a:avLst/>
          </a:prstGeom>
          <a:noFill/>
          <a:ln>
            <a:noFill/>
          </a:ln>
        </p:spPr>
      </p:pic>
      <p:sp>
        <p:nvSpPr>
          <p:cNvPr id="355" name="Google Shape;355;p17"/>
          <p:cNvSpPr txBox="1"/>
          <p:nvPr/>
        </p:nvSpPr>
        <p:spPr>
          <a:xfrm>
            <a:off x="9061727" y="889000"/>
            <a:ext cx="2705100" cy="31707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b="1">
                <a:solidFill>
                  <a:schemeClr val="lt1"/>
                </a:solidFill>
                <a:latin typeface="Montserrat"/>
                <a:ea typeface="Montserrat"/>
                <a:cs typeface="Montserrat"/>
                <a:sym typeface="Montserrat"/>
              </a:rPr>
              <a:t>Πόροι</a:t>
            </a:r>
            <a:endParaRPr/>
          </a:p>
          <a:p>
            <a:pPr marL="0" marR="0" lvl="0" indent="0" algn="l" rtl="0">
              <a:spcBef>
                <a:spcPts val="800"/>
              </a:spcBef>
              <a:spcAft>
                <a:spcPts val="0"/>
              </a:spcAft>
              <a:buNone/>
            </a:pPr>
            <a:r>
              <a:rPr lang="en-US" sz="1200">
                <a:solidFill>
                  <a:schemeClr val="lt1"/>
                </a:solidFill>
                <a:latin typeface="Montserrat"/>
                <a:ea typeface="Montserrat"/>
                <a:cs typeface="Montserrat"/>
                <a:sym typeface="Montserrat"/>
              </a:rPr>
              <a:t>Ο/Η εκπαιδευόμενος/η θα έχει πρόσβαση σε στατιστική και θεωρητική υποστήριξη για καθένα από τα προβλήματα - «ποιο είναι το πρόβλημα, πραγματικά στατιστικά δεδομένα που αφορούν το πρόβλημα, κοινωνικές επιπτώσεις».</a:t>
            </a:r>
            <a:endParaRPr/>
          </a:p>
          <a:p>
            <a:pPr marL="0" marR="0" lvl="0" indent="0" algn="l" rtl="0">
              <a:spcBef>
                <a:spcPts val="800"/>
              </a:spcBef>
              <a:spcAft>
                <a:spcPts val="0"/>
              </a:spcAft>
              <a:buNone/>
            </a:pPr>
            <a:endParaRPr sz="1200">
              <a:solidFill>
                <a:schemeClr val="lt1"/>
              </a:solidFill>
              <a:latin typeface="Montserrat"/>
              <a:ea typeface="Montserrat"/>
              <a:cs typeface="Montserrat"/>
              <a:sym typeface="Montserrat"/>
            </a:endParaRPr>
          </a:p>
          <a:p>
            <a:pPr marL="0" marR="0" lvl="0" indent="0" algn="l" rtl="0">
              <a:spcBef>
                <a:spcPts val="800"/>
              </a:spcBef>
              <a:spcAft>
                <a:spcPts val="0"/>
              </a:spcAft>
              <a:buNone/>
            </a:pPr>
            <a:r>
              <a:rPr lang="en-US" sz="1200">
                <a:solidFill>
                  <a:schemeClr val="lt1"/>
                </a:solidFill>
                <a:latin typeface="Montserrat"/>
                <a:ea typeface="Montserrat"/>
                <a:cs typeface="Montserrat"/>
                <a:sym typeface="Montserrat"/>
              </a:rPr>
              <a:t>Τύποι υλικού που περιλαμβάνεται: </a:t>
            </a:r>
            <a:endParaRPr/>
          </a:p>
          <a:p>
            <a:pPr marL="171450" marR="0" lvl="0" indent="-171450" algn="l" rtl="0">
              <a:spcBef>
                <a:spcPts val="800"/>
              </a:spcBef>
              <a:spcAft>
                <a:spcPts val="0"/>
              </a:spcAft>
              <a:buClr>
                <a:schemeClr val="lt1"/>
              </a:buClr>
              <a:buSzPts val="1200"/>
              <a:buFont typeface="Arial"/>
              <a:buChar char="•"/>
            </a:pPr>
            <a:r>
              <a:rPr lang="en-US" sz="1200">
                <a:solidFill>
                  <a:schemeClr val="lt1"/>
                </a:solidFill>
                <a:latin typeface="Montserrat"/>
                <a:ea typeface="Montserrat"/>
                <a:cs typeface="Montserrat"/>
                <a:sym typeface="Montserrat"/>
              </a:rPr>
              <a:t>Βίντεο</a:t>
            </a:r>
            <a:endParaRPr/>
          </a:p>
          <a:p>
            <a:pPr marL="171450" marR="0" lvl="0" indent="-171450" algn="l" rtl="0">
              <a:spcBef>
                <a:spcPts val="800"/>
              </a:spcBef>
              <a:spcAft>
                <a:spcPts val="0"/>
              </a:spcAft>
              <a:buClr>
                <a:schemeClr val="lt1"/>
              </a:buClr>
              <a:buSzPts val="1200"/>
              <a:buFont typeface="Arial"/>
              <a:buChar char="•"/>
            </a:pPr>
            <a:r>
              <a:rPr lang="en-US" sz="1200">
                <a:solidFill>
                  <a:schemeClr val="lt1"/>
                </a:solidFill>
                <a:latin typeface="Montserrat"/>
                <a:ea typeface="Montserrat"/>
                <a:cs typeface="Montserrat"/>
                <a:sym typeface="Montserrat"/>
              </a:rPr>
              <a:t>PDF (Άρθρα)</a:t>
            </a:r>
            <a:endParaRPr/>
          </a:p>
          <a:p>
            <a:pPr marL="171450" marR="0" lvl="0" indent="-171450" algn="l" rtl="0">
              <a:spcBef>
                <a:spcPts val="800"/>
              </a:spcBef>
              <a:spcAft>
                <a:spcPts val="0"/>
              </a:spcAft>
              <a:buClr>
                <a:schemeClr val="lt1"/>
              </a:buClr>
              <a:buSzPts val="1200"/>
              <a:buFont typeface="Arial"/>
              <a:buChar char="•"/>
            </a:pPr>
            <a:r>
              <a:rPr lang="en-US" sz="1200">
                <a:solidFill>
                  <a:schemeClr val="lt1"/>
                </a:solidFill>
                <a:latin typeface="Montserrat"/>
                <a:ea typeface="Montserrat"/>
                <a:cs typeface="Montserrat"/>
                <a:sym typeface="Montserrat"/>
              </a:rPr>
              <a:t>Ιστοσελίδες</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sp>
        <p:nvSpPr>
          <p:cNvPr id="361" name="Google Shape;361;p18"/>
          <p:cNvSpPr/>
          <p:nvPr/>
        </p:nvSpPr>
        <p:spPr>
          <a:xfrm>
            <a:off x="0" y="0"/>
            <a:ext cx="12192000" cy="6858000"/>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62" name="Google Shape;362;p18"/>
          <p:cNvSpPr/>
          <p:nvPr/>
        </p:nvSpPr>
        <p:spPr>
          <a:xfrm>
            <a:off x="6096000" y="0"/>
            <a:ext cx="6096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63" name="Google Shape;363;p18"/>
          <p:cNvSpPr txBox="1"/>
          <p:nvPr/>
        </p:nvSpPr>
        <p:spPr>
          <a:xfrm>
            <a:off x="641919" y="636198"/>
            <a:ext cx="8706900" cy="307800"/>
          </a:xfrm>
          <a:prstGeom prst="rect">
            <a:avLst/>
          </a:prstGeom>
          <a:noFill/>
          <a:ln>
            <a:noFill/>
          </a:ln>
        </p:spPr>
        <p:txBody>
          <a:bodyPr spcFirstLastPara="1" wrap="square" lIns="0" tIns="0" rIns="0" bIns="0" anchor="t" anchorCtr="0">
            <a:spAutoFit/>
          </a:bodyPr>
          <a:lstStyle/>
          <a:p>
            <a:pPr marL="0" marR="0" lvl="0" indent="0" algn="l" rtl="0">
              <a:lnSpc>
                <a:spcPct val="224000"/>
              </a:lnSpc>
              <a:spcBef>
                <a:spcPts val="0"/>
              </a:spcBef>
              <a:spcAft>
                <a:spcPts val="0"/>
              </a:spcAft>
              <a:buNone/>
            </a:pPr>
            <a:r>
              <a:rPr lang="en-US" sz="2000">
                <a:solidFill>
                  <a:schemeClr val="lt1"/>
                </a:solidFill>
                <a:latin typeface="Montserrat SemiBold"/>
                <a:ea typeface="Montserrat SemiBold"/>
                <a:cs typeface="Montserrat SemiBold"/>
                <a:sym typeface="Montserrat SemiBold"/>
              </a:rPr>
              <a:t>Πόντοι, Ανταμοιβές και Ποινές</a:t>
            </a:r>
            <a:endParaRPr sz="2000">
              <a:solidFill>
                <a:schemeClr val="lt1"/>
              </a:solidFill>
              <a:latin typeface="Montserrat SemiBold"/>
              <a:ea typeface="Montserrat SemiBold"/>
              <a:cs typeface="Montserrat SemiBold"/>
              <a:sym typeface="Montserrat SemiBold"/>
            </a:endParaRPr>
          </a:p>
        </p:txBody>
      </p:sp>
      <p:sp>
        <p:nvSpPr>
          <p:cNvPr id="364" name="Google Shape;364;p18"/>
          <p:cNvSpPr txBox="1"/>
          <p:nvPr/>
        </p:nvSpPr>
        <p:spPr>
          <a:xfrm>
            <a:off x="599889" y="1375785"/>
            <a:ext cx="5271000" cy="40329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1">
                <a:solidFill>
                  <a:schemeClr val="lt1"/>
                </a:solidFill>
                <a:latin typeface="Montserrat"/>
                <a:ea typeface="Montserrat"/>
                <a:cs typeface="Montserrat"/>
                <a:sym typeface="Montserrat"/>
              </a:rPr>
              <a:t>Κερδίστε Πόντους</a:t>
            </a:r>
            <a:endParaRPr/>
          </a:p>
          <a:p>
            <a:pPr marL="0" marR="0" lvl="0" indent="0" algn="l" rtl="0">
              <a:spcBef>
                <a:spcPts val="800"/>
              </a:spcBef>
              <a:spcAft>
                <a:spcPts val="0"/>
              </a:spcAft>
              <a:buNone/>
            </a:pPr>
            <a:r>
              <a:rPr lang="en-US" sz="1200">
                <a:solidFill>
                  <a:schemeClr val="lt1"/>
                </a:solidFill>
                <a:latin typeface="Montserrat"/>
                <a:ea typeface="Montserrat"/>
                <a:cs typeface="Montserrat"/>
                <a:sym typeface="Montserrat"/>
              </a:rPr>
              <a:t>Εκτός από τον αντίκτυπο που έχουν οι ατομικές και ομαδικές αποφάσεις σε οπτικό επίπεδο στην πόλη και στις μπάρες που παρουσιάζουν τις ανάγκες, οι εκπαιδευόμενοι/ες θα λάβουν ατομικούς πόντους κατά την εκτέλεση των προκλήσεων. Συγκεκριμένα, οι πόντοι θα δοθούν στις ακόλουθες φάσεις:</a:t>
            </a:r>
            <a:endParaRPr/>
          </a:p>
          <a:p>
            <a:pPr marL="628650" marR="0" lvl="1" indent="-171450" algn="l" rtl="0">
              <a:spcBef>
                <a:spcPts val="800"/>
              </a:spcBef>
              <a:spcAft>
                <a:spcPts val="0"/>
              </a:spcAft>
              <a:buClr>
                <a:schemeClr val="lt1"/>
              </a:buClr>
              <a:buSzPts val="1200"/>
              <a:buFont typeface="Arial"/>
              <a:buChar char="•"/>
            </a:pPr>
            <a:r>
              <a:rPr lang="en-US" sz="1200">
                <a:solidFill>
                  <a:schemeClr val="lt1"/>
                </a:solidFill>
                <a:latin typeface="Montserrat"/>
                <a:ea typeface="Montserrat"/>
                <a:cs typeface="Montserrat"/>
                <a:sym typeface="Montserrat"/>
              </a:rPr>
              <a:t>Κ</a:t>
            </a:r>
            <a:r>
              <a:rPr lang="en-US" sz="1200" b="0" i="0" u="none" strike="noStrike" cap="none">
                <a:solidFill>
                  <a:schemeClr val="lt1"/>
                </a:solidFill>
                <a:latin typeface="Montserrat"/>
                <a:ea typeface="Montserrat"/>
                <a:cs typeface="Montserrat"/>
                <a:sym typeface="Montserrat"/>
              </a:rPr>
              <a:t>άθε φορά που συμμετέχουν στην «</a:t>
            </a:r>
            <a:r>
              <a:rPr lang="en-US" sz="1200">
                <a:solidFill>
                  <a:schemeClr val="lt1"/>
                </a:solidFill>
                <a:latin typeface="Montserrat"/>
                <a:ea typeface="Montserrat"/>
                <a:cs typeface="Montserrat"/>
                <a:sym typeface="Montserrat"/>
              </a:rPr>
              <a:t>Παρουσίαση </a:t>
            </a:r>
            <a:r>
              <a:rPr lang="en-US" sz="1200" b="0" i="0" u="none" strike="noStrike" cap="none">
                <a:solidFill>
                  <a:schemeClr val="lt1"/>
                </a:solidFill>
                <a:latin typeface="Montserrat"/>
                <a:ea typeface="Montserrat"/>
                <a:cs typeface="Montserrat"/>
                <a:sym typeface="Montserrat"/>
              </a:rPr>
              <a:t>Ιδεών</a:t>
            </a:r>
            <a:r>
              <a:rPr lang="en-US" sz="1200">
                <a:solidFill>
                  <a:schemeClr val="lt1"/>
                </a:solidFill>
                <a:latin typeface="Montserrat"/>
                <a:ea typeface="Montserrat"/>
                <a:cs typeface="Montserrat"/>
                <a:sym typeface="Montserrat"/>
              </a:rPr>
              <a:t>»: γ</a:t>
            </a:r>
            <a:r>
              <a:rPr lang="en-US" sz="1200" b="0" i="0" u="none" strike="noStrike" cap="none">
                <a:solidFill>
                  <a:schemeClr val="lt1"/>
                </a:solidFill>
                <a:latin typeface="Montserrat"/>
                <a:ea typeface="Montserrat"/>
                <a:cs typeface="Montserrat"/>
                <a:sym typeface="Montserrat"/>
              </a:rPr>
              <a:t>ια κάθε σχόλιο που κάν</a:t>
            </a:r>
            <a:r>
              <a:rPr lang="en-US" sz="1200">
                <a:solidFill>
                  <a:schemeClr val="lt1"/>
                </a:solidFill>
                <a:latin typeface="Montserrat"/>
                <a:ea typeface="Montserrat"/>
                <a:cs typeface="Montserrat"/>
                <a:sym typeface="Montserrat"/>
              </a:rPr>
              <a:t>ει</a:t>
            </a:r>
            <a:r>
              <a:rPr lang="en-US" sz="1200" b="0" i="0" u="none" strike="noStrike" cap="none">
                <a:solidFill>
                  <a:schemeClr val="lt1"/>
                </a:solidFill>
                <a:latin typeface="Montserrat"/>
                <a:ea typeface="Montserrat"/>
                <a:cs typeface="Montserrat"/>
                <a:sym typeface="Montserrat"/>
              </a:rPr>
              <a:t> στον χώρο αυτό, ο/η εκπαιδευόμενος/η λαμβάνει +100 πόντους.</a:t>
            </a:r>
            <a:endParaRPr/>
          </a:p>
          <a:p>
            <a:pPr marL="628650" marR="0" lvl="1" indent="-171450" algn="l" rtl="0">
              <a:spcBef>
                <a:spcPts val="800"/>
              </a:spcBef>
              <a:spcAft>
                <a:spcPts val="0"/>
              </a:spcAft>
              <a:buClr>
                <a:schemeClr val="lt1"/>
              </a:buClr>
              <a:buSzPts val="1200"/>
              <a:buFont typeface="Arial"/>
              <a:buChar char="•"/>
            </a:pPr>
            <a:r>
              <a:rPr lang="en-US" sz="1200">
                <a:solidFill>
                  <a:schemeClr val="lt1"/>
                </a:solidFill>
                <a:latin typeface="Montserrat"/>
                <a:ea typeface="Montserrat"/>
                <a:cs typeface="Montserrat"/>
                <a:sym typeface="Montserrat"/>
              </a:rPr>
              <a:t>Κ</a:t>
            </a:r>
            <a:r>
              <a:rPr lang="en-US" sz="1200" b="0" i="0" u="none" strike="noStrike" cap="none">
                <a:solidFill>
                  <a:schemeClr val="lt1"/>
                </a:solidFill>
                <a:latin typeface="Montserrat"/>
                <a:ea typeface="Montserrat"/>
                <a:cs typeface="Montserrat"/>
                <a:sym typeface="Montserrat"/>
              </a:rPr>
              <a:t>άθε φορά που ένας/μία </a:t>
            </a:r>
            <a:r>
              <a:rPr lang="en-US" sz="1200">
                <a:solidFill>
                  <a:schemeClr val="lt1"/>
                </a:solidFill>
                <a:latin typeface="Montserrat"/>
                <a:ea typeface="Montserrat"/>
                <a:cs typeface="Montserrat"/>
                <a:sym typeface="Montserrat"/>
              </a:rPr>
              <a:t>εκπαιδευόμενος/η </a:t>
            </a:r>
            <a:r>
              <a:rPr lang="en-US" sz="1200" b="0" i="0" u="none" strike="noStrike" cap="none">
                <a:solidFill>
                  <a:schemeClr val="lt1"/>
                </a:solidFill>
                <a:latin typeface="Montserrat"/>
                <a:ea typeface="Montserrat"/>
                <a:cs typeface="Montserrat"/>
                <a:sym typeface="Montserrat"/>
              </a:rPr>
              <a:t>λαμβάνει μια αντίδραση (αστέρια) </a:t>
            </a:r>
            <a:r>
              <a:rPr lang="en-US" sz="1200">
                <a:solidFill>
                  <a:schemeClr val="lt1"/>
                </a:solidFill>
                <a:latin typeface="Montserrat"/>
                <a:ea typeface="Montserrat"/>
                <a:cs typeface="Montserrat"/>
                <a:sym typeface="Montserrat"/>
              </a:rPr>
              <a:t>στο σχόλιό του </a:t>
            </a:r>
            <a:r>
              <a:rPr lang="en-US" sz="1200" b="0" i="0" u="none" strike="noStrike" cap="none">
                <a:solidFill>
                  <a:schemeClr val="lt1"/>
                </a:solidFill>
                <a:latin typeface="Montserrat"/>
                <a:ea typeface="Montserrat"/>
                <a:cs typeface="Montserrat"/>
                <a:sym typeface="Montserrat"/>
              </a:rPr>
              <a:t>στ</a:t>
            </a:r>
            <a:r>
              <a:rPr lang="en-US" sz="1200">
                <a:solidFill>
                  <a:schemeClr val="lt1"/>
                </a:solidFill>
                <a:latin typeface="Montserrat"/>
                <a:ea typeface="Montserrat"/>
                <a:cs typeface="Montserrat"/>
                <a:sym typeface="Montserrat"/>
              </a:rPr>
              <a:t>ον χώρο «Παρουσίασης Ι</a:t>
            </a:r>
            <a:r>
              <a:rPr lang="en-US" sz="1200" b="0" i="0" u="none" strike="noStrike" cap="none">
                <a:solidFill>
                  <a:schemeClr val="lt1"/>
                </a:solidFill>
                <a:latin typeface="Montserrat"/>
                <a:ea typeface="Montserrat"/>
                <a:cs typeface="Montserrat"/>
                <a:sym typeface="Montserrat"/>
              </a:rPr>
              <a:t>δεών</a:t>
            </a:r>
            <a:r>
              <a:rPr lang="en-US" sz="1200">
                <a:solidFill>
                  <a:schemeClr val="lt1"/>
                </a:solidFill>
                <a:latin typeface="Montserrat"/>
                <a:ea typeface="Montserrat"/>
                <a:cs typeface="Montserrat"/>
                <a:sym typeface="Montserrat"/>
              </a:rPr>
              <a:t>» </a:t>
            </a:r>
            <a:r>
              <a:rPr lang="en-US" sz="1200" b="0" i="0" u="none" strike="noStrike" cap="none">
                <a:solidFill>
                  <a:schemeClr val="lt1"/>
                </a:solidFill>
                <a:latin typeface="Montserrat"/>
                <a:ea typeface="Montserrat"/>
                <a:cs typeface="Montserrat"/>
                <a:sym typeface="Montserrat"/>
              </a:rPr>
              <a:t>(+100 πόντοι ανά αστέρι).</a:t>
            </a:r>
            <a:endParaRPr/>
          </a:p>
          <a:p>
            <a:pPr marL="0" marR="0" lvl="0" indent="0" algn="l" rtl="0">
              <a:spcBef>
                <a:spcPts val="800"/>
              </a:spcBef>
              <a:spcAft>
                <a:spcPts val="0"/>
              </a:spcAft>
              <a:buNone/>
            </a:pPr>
            <a:endParaRPr sz="1200">
              <a:solidFill>
                <a:schemeClr val="lt1"/>
              </a:solidFill>
              <a:latin typeface="Montserrat"/>
              <a:ea typeface="Montserrat"/>
              <a:cs typeface="Montserrat"/>
              <a:sym typeface="Montserrat"/>
            </a:endParaRPr>
          </a:p>
          <a:p>
            <a:pPr marL="0" marR="0" lvl="0" indent="0" algn="l" rtl="0">
              <a:spcBef>
                <a:spcPts val="800"/>
              </a:spcBef>
              <a:spcAft>
                <a:spcPts val="0"/>
              </a:spcAft>
              <a:buNone/>
            </a:pPr>
            <a:r>
              <a:rPr lang="en-US" sz="1200" b="1">
                <a:solidFill>
                  <a:schemeClr val="lt1"/>
                </a:solidFill>
                <a:latin typeface="Montserrat"/>
                <a:ea typeface="Montserrat"/>
                <a:cs typeface="Montserrat"/>
                <a:sym typeface="Montserrat"/>
              </a:rPr>
              <a:t>Ανταμοιβές και Αναγνώριση</a:t>
            </a:r>
            <a:endParaRPr/>
          </a:p>
          <a:p>
            <a:pPr marL="0" marR="0" lvl="0" indent="0" algn="l" rtl="0">
              <a:spcBef>
                <a:spcPts val="800"/>
              </a:spcBef>
              <a:spcAft>
                <a:spcPts val="0"/>
              </a:spcAft>
              <a:buNone/>
            </a:pPr>
            <a:r>
              <a:rPr lang="en-US" sz="1200">
                <a:solidFill>
                  <a:schemeClr val="lt1"/>
                </a:solidFill>
                <a:latin typeface="Montserrat"/>
                <a:ea typeface="Montserrat"/>
                <a:cs typeface="Montserrat"/>
                <a:sym typeface="Montserrat"/>
              </a:rPr>
              <a:t>Για κάθε δύο ιδέες που μοιράζεται, ο/η εκπαιδευόμενος/η λαμβάνει ένα νέο διακριτικό (μεταβαλλόμενο) μέσω του οποίου αναγνωρίζονται οι δεξιότητές του όσον αφορά τη συμμετοχή του στα κοινά και την εμπλοκή του στην κοινότητα. Τα διακριτικά που κερδίζει θα αποτελούν εξέλιξη του προηγούμενου. Παράδειγμα:</a:t>
            </a:r>
            <a:endParaRPr sz="1200">
              <a:solidFill>
                <a:schemeClr val="lt1"/>
              </a:solidFill>
              <a:latin typeface="Montserrat"/>
              <a:ea typeface="Montserrat"/>
              <a:cs typeface="Montserrat"/>
              <a:sym typeface="Montserrat"/>
            </a:endParaRPr>
          </a:p>
        </p:txBody>
      </p:sp>
      <p:grpSp>
        <p:nvGrpSpPr>
          <p:cNvPr id="365" name="Google Shape;365;p18"/>
          <p:cNvGrpSpPr/>
          <p:nvPr/>
        </p:nvGrpSpPr>
        <p:grpSpPr>
          <a:xfrm>
            <a:off x="6556700" y="2007282"/>
            <a:ext cx="576648" cy="564257"/>
            <a:chOff x="3833290" y="1756872"/>
            <a:chExt cx="495994" cy="485336"/>
          </a:xfrm>
        </p:grpSpPr>
        <p:sp>
          <p:nvSpPr>
            <p:cNvPr id="366" name="Google Shape;366;p18"/>
            <p:cNvSpPr/>
            <p:nvPr/>
          </p:nvSpPr>
          <p:spPr>
            <a:xfrm>
              <a:off x="3833290" y="1756872"/>
              <a:ext cx="495994" cy="485336"/>
            </a:xfrm>
            <a:prstGeom prst="ellipse">
              <a:avLst/>
            </a:prstGeom>
            <a:gradFill>
              <a:gsLst>
                <a:gs pos="0">
                  <a:srgbClr val="CFAE99"/>
                </a:gs>
                <a:gs pos="85000">
                  <a:srgbClr val="6A2E00"/>
                </a:gs>
                <a:gs pos="100000">
                  <a:srgbClr val="6A2E00"/>
                </a:gs>
              </a:gsLst>
              <a:lin ang="0" scaled="0"/>
            </a:gradFill>
            <a:ln w="190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636C"/>
                </a:solidFill>
                <a:latin typeface="Montserrat Light"/>
                <a:ea typeface="Montserrat Light"/>
                <a:cs typeface="Montserrat Light"/>
                <a:sym typeface="Montserrat Light"/>
              </a:endParaRPr>
            </a:p>
          </p:txBody>
        </p:sp>
        <p:pic>
          <p:nvPicPr>
            <p:cNvPr id="367" name="Google Shape;367;p18" descr="Diamante destaque"/>
            <p:cNvPicPr preferRelativeResize="0"/>
            <p:nvPr/>
          </p:nvPicPr>
          <p:blipFill rotWithShape="1">
            <a:blip r:embed="rId3">
              <a:alphaModFix/>
            </a:blip>
            <a:srcRect/>
            <a:stretch/>
          </p:blipFill>
          <p:spPr>
            <a:xfrm>
              <a:off x="3898772" y="1827073"/>
              <a:ext cx="365031" cy="365031"/>
            </a:xfrm>
            <a:prstGeom prst="rect">
              <a:avLst/>
            </a:prstGeom>
            <a:noFill/>
            <a:ln>
              <a:noFill/>
            </a:ln>
          </p:spPr>
        </p:pic>
      </p:grpSp>
      <p:grpSp>
        <p:nvGrpSpPr>
          <p:cNvPr id="368" name="Google Shape;368;p18"/>
          <p:cNvGrpSpPr/>
          <p:nvPr/>
        </p:nvGrpSpPr>
        <p:grpSpPr>
          <a:xfrm>
            <a:off x="7448453" y="2007282"/>
            <a:ext cx="576648" cy="564257"/>
            <a:chOff x="3833290" y="1756872"/>
            <a:chExt cx="495994" cy="485336"/>
          </a:xfrm>
        </p:grpSpPr>
        <p:sp>
          <p:nvSpPr>
            <p:cNvPr id="369" name="Google Shape;369;p18"/>
            <p:cNvSpPr/>
            <p:nvPr/>
          </p:nvSpPr>
          <p:spPr>
            <a:xfrm>
              <a:off x="3833290" y="1756872"/>
              <a:ext cx="495994" cy="485336"/>
            </a:xfrm>
            <a:prstGeom prst="ellipse">
              <a:avLst/>
            </a:prstGeom>
            <a:gradFill>
              <a:gsLst>
                <a:gs pos="0">
                  <a:srgbClr val="BEBDC4"/>
                </a:gs>
                <a:gs pos="85000">
                  <a:srgbClr val="757D8A"/>
                </a:gs>
                <a:gs pos="100000">
                  <a:srgbClr val="757D8A"/>
                </a:gs>
              </a:gsLst>
              <a:lin ang="0" scaled="0"/>
            </a:gradFill>
            <a:ln w="190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636C"/>
                </a:solidFill>
                <a:latin typeface="Montserrat Light"/>
                <a:ea typeface="Montserrat Light"/>
                <a:cs typeface="Montserrat Light"/>
                <a:sym typeface="Montserrat Light"/>
              </a:endParaRPr>
            </a:p>
          </p:txBody>
        </p:sp>
        <p:pic>
          <p:nvPicPr>
            <p:cNvPr id="370" name="Google Shape;370;p18" descr="Diamante destaque"/>
            <p:cNvPicPr preferRelativeResize="0"/>
            <p:nvPr/>
          </p:nvPicPr>
          <p:blipFill rotWithShape="1">
            <a:blip r:embed="rId3">
              <a:alphaModFix/>
            </a:blip>
            <a:srcRect/>
            <a:stretch/>
          </p:blipFill>
          <p:spPr>
            <a:xfrm>
              <a:off x="3898772" y="1827073"/>
              <a:ext cx="365031" cy="365031"/>
            </a:xfrm>
            <a:prstGeom prst="rect">
              <a:avLst/>
            </a:prstGeom>
            <a:noFill/>
            <a:ln>
              <a:noFill/>
            </a:ln>
          </p:spPr>
        </p:pic>
      </p:grpSp>
      <p:grpSp>
        <p:nvGrpSpPr>
          <p:cNvPr id="371" name="Google Shape;371;p18"/>
          <p:cNvGrpSpPr/>
          <p:nvPr/>
        </p:nvGrpSpPr>
        <p:grpSpPr>
          <a:xfrm>
            <a:off x="8340206" y="2007282"/>
            <a:ext cx="576648" cy="564257"/>
            <a:chOff x="3833290" y="1756872"/>
            <a:chExt cx="495994" cy="485336"/>
          </a:xfrm>
        </p:grpSpPr>
        <p:sp>
          <p:nvSpPr>
            <p:cNvPr id="372" name="Google Shape;372;p18"/>
            <p:cNvSpPr/>
            <p:nvPr/>
          </p:nvSpPr>
          <p:spPr>
            <a:xfrm>
              <a:off x="3833290" y="1756872"/>
              <a:ext cx="495994" cy="485336"/>
            </a:xfrm>
            <a:prstGeom prst="ellipse">
              <a:avLst/>
            </a:prstGeom>
            <a:gradFill>
              <a:gsLst>
                <a:gs pos="0">
                  <a:srgbClr val="DCBE42"/>
                </a:gs>
                <a:gs pos="85000">
                  <a:srgbClr val="B48521"/>
                </a:gs>
                <a:gs pos="100000">
                  <a:srgbClr val="B48521"/>
                </a:gs>
              </a:gsLst>
              <a:lin ang="0" scaled="0"/>
            </a:gradFill>
            <a:ln w="190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636C"/>
                </a:solidFill>
                <a:latin typeface="Montserrat Light"/>
                <a:ea typeface="Montserrat Light"/>
                <a:cs typeface="Montserrat Light"/>
                <a:sym typeface="Montserrat Light"/>
              </a:endParaRPr>
            </a:p>
          </p:txBody>
        </p:sp>
        <p:pic>
          <p:nvPicPr>
            <p:cNvPr id="373" name="Google Shape;373;p18" descr="Diamante destaque"/>
            <p:cNvPicPr preferRelativeResize="0"/>
            <p:nvPr/>
          </p:nvPicPr>
          <p:blipFill rotWithShape="1">
            <a:blip r:embed="rId3">
              <a:alphaModFix/>
            </a:blip>
            <a:srcRect/>
            <a:stretch/>
          </p:blipFill>
          <p:spPr>
            <a:xfrm>
              <a:off x="3898772" y="1827073"/>
              <a:ext cx="365031" cy="365031"/>
            </a:xfrm>
            <a:prstGeom prst="rect">
              <a:avLst/>
            </a:prstGeom>
            <a:noFill/>
            <a:ln>
              <a:noFill/>
            </a:ln>
          </p:spPr>
        </p:pic>
      </p:grpSp>
      <p:grpSp>
        <p:nvGrpSpPr>
          <p:cNvPr id="374" name="Google Shape;374;p18"/>
          <p:cNvGrpSpPr/>
          <p:nvPr/>
        </p:nvGrpSpPr>
        <p:grpSpPr>
          <a:xfrm>
            <a:off x="9231959" y="2007282"/>
            <a:ext cx="576648" cy="564257"/>
            <a:chOff x="3833290" y="1756872"/>
            <a:chExt cx="495994" cy="485336"/>
          </a:xfrm>
        </p:grpSpPr>
        <p:sp>
          <p:nvSpPr>
            <p:cNvPr id="375" name="Google Shape;375;p18"/>
            <p:cNvSpPr/>
            <p:nvPr/>
          </p:nvSpPr>
          <p:spPr>
            <a:xfrm>
              <a:off x="3833290" y="1756872"/>
              <a:ext cx="495994" cy="485336"/>
            </a:xfrm>
            <a:prstGeom prst="ellipse">
              <a:avLst/>
            </a:prstGeom>
            <a:gradFill>
              <a:gsLst>
                <a:gs pos="0">
                  <a:srgbClr val="FF636C"/>
                </a:gs>
                <a:gs pos="85000">
                  <a:srgbClr val="89317E"/>
                </a:gs>
                <a:gs pos="100000">
                  <a:srgbClr val="89317E"/>
                </a:gs>
              </a:gsLst>
              <a:lin ang="0" scaled="0"/>
            </a:gradFill>
            <a:ln w="190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636C"/>
                </a:solidFill>
                <a:latin typeface="Montserrat Light"/>
                <a:ea typeface="Montserrat Light"/>
                <a:cs typeface="Montserrat Light"/>
                <a:sym typeface="Montserrat Light"/>
              </a:endParaRPr>
            </a:p>
          </p:txBody>
        </p:sp>
        <p:pic>
          <p:nvPicPr>
            <p:cNvPr id="376" name="Google Shape;376;p18" descr="Diamante destaque"/>
            <p:cNvPicPr preferRelativeResize="0"/>
            <p:nvPr/>
          </p:nvPicPr>
          <p:blipFill rotWithShape="1">
            <a:blip r:embed="rId3">
              <a:alphaModFix/>
            </a:blip>
            <a:srcRect/>
            <a:stretch/>
          </p:blipFill>
          <p:spPr>
            <a:xfrm>
              <a:off x="3898772" y="1827073"/>
              <a:ext cx="365031" cy="365031"/>
            </a:xfrm>
            <a:prstGeom prst="rect">
              <a:avLst/>
            </a:prstGeom>
            <a:noFill/>
            <a:ln>
              <a:noFill/>
            </a:ln>
          </p:spPr>
        </p:pic>
      </p:grpSp>
      <p:grpSp>
        <p:nvGrpSpPr>
          <p:cNvPr id="377" name="Google Shape;377;p18"/>
          <p:cNvGrpSpPr/>
          <p:nvPr/>
        </p:nvGrpSpPr>
        <p:grpSpPr>
          <a:xfrm>
            <a:off x="10123712" y="2007282"/>
            <a:ext cx="576648" cy="564257"/>
            <a:chOff x="3833290" y="1756872"/>
            <a:chExt cx="495994" cy="485336"/>
          </a:xfrm>
        </p:grpSpPr>
        <p:sp>
          <p:nvSpPr>
            <p:cNvPr id="378" name="Google Shape;378;p18"/>
            <p:cNvSpPr/>
            <p:nvPr/>
          </p:nvSpPr>
          <p:spPr>
            <a:xfrm>
              <a:off x="3833290" y="1756872"/>
              <a:ext cx="495994" cy="485336"/>
            </a:xfrm>
            <a:prstGeom prst="ellipse">
              <a:avLst/>
            </a:prstGeom>
            <a:gradFill>
              <a:gsLst>
                <a:gs pos="0">
                  <a:srgbClr val="43AFE2"/>
                </a:gs>
                <a:gs pos="85000">
                  <a:srgbClr val="89317E"/>
                </a:gs>
                <a:gs pos="100000">
                  <a:srgbClr val="89317E"/>
                </a:gs>
              </a:gsLst>
              <a:lin ang="0" scaled="0"/>
            </a:gradFill>
            <a:ln w="190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636C"/>
                </a:solidFill>
                <a:latin typeface="Montserrat Light"/>
                <a:ea typeface="Montserrat Light"/>
                <a:cs typeface="Montserrat Light"/>
                <a:sym typeface="Montserrat Light"/>
              </a:endParaRPr>
            </a:p>
          </p:txBody>
        </p:sp>
        <p:pic>
          <p:nvPicPr>
            <p:cNvPr id="379" name="Google Shape;379;p18" descr="Diamante destaque"/>
            <p:cNvPicPr preferRelativeResize="0"/>
            <p:nvPr/>
          </p:nvPicPr>
          <p:blipFill rotWithShape="1">
            <a:blip r:embed="rId3">
              <a:alphaModFix/>
            </a:blip>
            <a:srcRect/>
            <a:stretch/>
          </p:blipFill>
          <p:spPr>
            <a:xfrm>
              <a:off x="3898772" y="1827073"/>
              <a:ext cx="365031" cy="365031"/>
            </a:xfrm>
            <a:prstGeom prst="rect">
              <a:avLst/>
            </a:prstGeom>
            <a:noFill/>
            <a:ln>
              <a:noFill/>
            </a:ln>
          </p:spPr>
        </p:pic>
      </p:grpSp>
      <p:grpSp>
        <p:nvGrpSpPr>
          <p:cNvPr id="380" name="Google Shape;380;p18"/>
          <p:cNvGrpSpPr/>
          <p:nvPr/>
        </p:nvGrpSpPr>
        <p:grpSpPr>
          <a:xfrm>
            <a:off x="11015465" y="2007282"/>
            <a:ext cx="576648" cy="564257"/>
            <a:chOff x="3833290" y="1756872"/>
            <a:chExt cx="495994" cy="485336"/>
          </a:xfrm>
        </p:grpSpPr>
        <p:sp>
          <p:nvSpPr>
            <p:cNvPr id="381" name="Google Shape;381;p18"/>
            <p:cNvSpPr/>
            <p:nvPr/>
          </p:nvSpPr>
          <p:spPr>
            <a:xfrm>
              <a:off x="3833290" y="1756872"/>
              <a:ext cx="495994" cy="485336"/>
            </a:xfrm>
            <a:prstGeom prst="ellipse">
              <a:avLst/>
            </a:prstGeom>
            <a:gradFill>
              <a:gsLst>
                <a:gs pos="0">
                  <a:schemeClr val="accent6"/>
                </a:gs>
                <a:gs pos="85000">
                  <a:srgbClr val="F35F6F"/>
                </a:gs>
                <a:gs pos="100000">
                  <a:srgbClr val="F35F6F"/>
                </a:gs>
              </a:gsLst>
              <a:lin ang="0" scaled="0"/>
            </a:gradFill>
            <a:ln w="190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636C"/>
                </a:solidFill>
                <a:latin typeface="Montserrat Light"/>
                <a:ea typeface="Montserrat Light"/>
                <a:cs typeface="Montserrat Light"/>
                <a:sym typeface="Montserrat Light"/>
              </a:endParaRPr>
            </a:p>
          </p:txBody>
        </p:sp>
        <p:pic>
          <p:nvPicPr>
            <p:cNvPr id="382" name="Google Shape;382;p18" descr="Diamante destaque"/>
            <p:cNvPicPr preferRelativeResize="0"/>
            <p:nvPr/>
          </p:nvPicPr>
          <p:blipFill rotWithShape="1">
            <a:blip r:embed="rId3">
              <a:alphaModFix/>
            </a:blip>
            <a:srcRect/>
            <a:stretch/>
          </p:blipFill>
          <p:spPr>
            <a:xfrm>
              <a:off x="3898772" y="1827073"/>
              <a:ext cx="365031" cy="365031"/>
            </a:xfrm>
            <a:prstGeom prst="rect">
              <a:avLst/>
            </a:prstGeom>
            <a:noFill/>
            <a:ln>
              <a:noFill/>
            </a:ln>
          </p:spPr>
        </p:pic>
      </p:grpSp>
      <p:sp>
        <p:nvSpPr>
          <p:cNvPr id="383" name="Google Shape;383;p18"/>
          <p:cNvSpPr txBox="1"/>
          <p:nvPr/>
        </p:nvSpPr>
        <p:spPr>
          <a:xfrm>
            <a:off x="6397552" y="1516893"/>
            <a:ext cx="894944" cy="5078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900">
                <a:solidFill>
                  <a:srgbClr val="FF636C"/>
                </a:solidFill>
                <a:latin typeface="Montserrat"/>
                <a:ea typeface="Montserrat"/>
                <a:cs typeface="Montserrat"/>
                <a:sym typeface="Montserrat"/>
              </a:rPr>
              <a:t>Χάλκινος Συνεισφέρων Πολίτης</a:t>
            </a:r>
            <a:endParaRPr sz="900">
              <a:solidFill>
                <a:srgbClr val="FF636C"/>
              </a:solidFill>
              <a:latin typeface="Montserrat"/>
              <a:ea typeface="Montserrat"/>
              <a:cs typeface="Montserrat"/>
              <a:sym typeface="Montserrat"/>
            </a:endParaRPr>
          </a:p>
        </p:txBody>
      </p:sp>
      <p:sp>
        <p:nvSpPr>
          <p:cNvPr id="384" name="Google Shape;384;p18"/>
          <p:cNvSpPr txBox="1"/>
          <p:nvPr/>
        </p:nvSpPr>
        <p:spPr>
          <a:xfrm>
            <a:off x="7292496" y="1516893"/>
            <a:ext cx="894944" cy="5078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900">
                <a:solidFill>
                  <a:srgbClr val="FF636C"/>
                </a:solidFill>
                <a:latin typeface="Montserrat"/>
                <a:ea typeface="Montserrat"/>
                <a:cs typeface="Montserrat"/>
                <a:sym typeface="Montserrat"/>
              </a:rPr>
              <a:t>Αργυρός Κοινοτικός Συνήγορος</a:t>
            </a:r>
            <a:endParaRPr sz="900">
              <a:solidFill>
                <a:srgbClr val="FF636C"/>
              </a:solidFill>
              <a:latin typeface="Montserrat"/>
              <a:ea typeface="Montserrat"/>
              <a:cs typeface="Montserrat"/>
              <a:sym typeface="Montserrat"/>
            </a:endParaRPr>
          </a:p>
        </p:txBody>
      </p:sp>
      <p:sp>
        <p:nvSpPr>
          <p:cNvPr id="385" name="Google Shape;385;p18"/>
          <p:cNvSpPr txBox="1"/>
          <p:nvPr/>
        </p:nvSpPr>
        <p:spPr>
          <a:xfrm>
            <a:off x="8181058" y="1516893"/>
            <a:ext cx="894900" cy="5079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900">
                <a:solidFill>
                  <a:srgbClr val="FF636C"/>
                </a:solidFill>
                <a:latin typeface="Montserrat"/>
                <a:ea typeface="Montserrat"/>
                <a:cs typeface="Montserrat"/>
                <a:sym typeface="Montserrat"/>
              </a:rPr>
              <a:t>Χρυσός Ηγέτης των Πολιτών</a:t>
            </a:r>
            <a:endParaRPr sz="900">
              <a:solidFill>
                <a:srgbClr val="FF636C"/>
              </a:solidFill>
              <a:latin typeface="Montserrat"/>
              <a:ea typeface="Montserrat"/>
              <a:cs typeface="Montserrat"/>
              <a:sym typeface="Montserrat"/>
            </a:endParaRPr>
          </a:p>
        </p:txBody>
      </p:sp>
      <p:sp>
        <p:nvSpPr>
          <p:cNvPr id="386" name="Google Shape;386;p18"/>
          <p:cNvSpPr txBox="1"/>
          <p:nvPr/>
        </p:nvSpPr>
        <p:spPr>
          <a:xfrm>
            <a:off x="9066432" y="1516893"/>
            <a:ext cx="967078"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900">
                <a:solidFill>
                  <a:srgbClr val="FF636C"/>
                </a:solidFill>
                <a:latin typeface="Montserrat"/>
                <a:ea typeface="Montserrat"/>
                <a:cs typeface="Montserrat"/>
                <a:sym typeface="Montserrat"/>
              </a:rPr>
              <a:t>Πρεσβευτής Ενσυναίσθησης</a:t>
            </a:r>
            <a:endParaRPr sz="900">
              <a:solidFill>
                <a:srgbClr val="FF636C"/>
              </a:solidFill>
              <a:latin typeface="Montserrat"/>
              <a:ea typeface="Montserrat"/>
              <a:cs typeface="Montserrat"/>
              <a:sym typeface="Montserrat"/>
            </a:endParaRPr>
          </a:p>
        </p:txBody>
      </p:sp>
      <p:sp>
        <p:nvSpPr>
          <p:cNvPr id="387" name="Google Shape;387;p18"/>
          <p:cNvSpPr txBox="1"/>
          <p:nvPr/>
        </p:nvSpPr>
        <p:spPr>
          <a:xfrm>
            <a:off x="9954994" y="1516893"/>
            <a:ext cx="894944" cy="5078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900">
                <a:solidFill>
                  <a:srgbClr val="FF636C"/>
                </a:solidFill>
                <a:latin typeface="Montserrat"/>
                <a:ea typeface="Montserrat"/>
                <a:cs typeface="Montserrat"/>
                <a:sym typeface="Montserrat"/>
              </a:rPr>
              <a:t>Αυθεντία στις Καινοτόμες Λύσεις</a:t>
            </a:r>
            <a:endParaRPr sz="900">
              <a:solidFill>
                <a:srgbClr val="FF636C"/>
              </a:solidFill>
              <a:latin typeface="Montserrat"/>
              <a:ea typeface="Montserrat"/>
              <a:cs typeface="Montserrat"/>
              <a:sym typeface="Montserrat"/>
            </a:endParaRPr>
          </a:p>
        </p:txBody>
      </p:sp>
      <p:sp>
        <p:nvSpPr>
          <p:cNvPr id="388" name="Google Shape;388;p18"/>
          <p:cNvSpPr txBox="1"/>
          <p:nvPr/>
        </p:nvSpPr>
        <p:spPr>
          <a:xfrm>
            <a:off x="10795363" y="1447613"/>
            <a:ext cx="1049400" cy="5079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900">
                <a:solidFill>
                  <a:srgbClr val="FF636C"/>
                </a:solidFill>
                <a:latin typeface="Montserrat"/>
                <a:ea typeface="Montserrat"/>
                <a:cs typeface="Montserrat"/>
                <a:sym typeface="Montserrat"/>
              </a:rPr>
              <a:t>Εμψυχωτής για Συμπεριληπτικές Πόλεις</a:t>
            </a:r>
            <a:endParaRPr sz="900">
              <a:solidFill>
                <a:srgbClr val="FF636C"/>
              </a:solidFill>
              <a:latin typeface="Montserrat"/>
              <a:ea typeface="Montserrat"/>
              <a:cs typeface="Montserrat"/>
              <a:sym typeface="Montserrat"/>
            </a:endParaRPr>
          </a:p>
        </p:txBody>
      </p:sp>
      <p:sp>
        <p:nvSpPr>
          <p:cNvPr id="389" name="Google Shape;389;p18"/>
          <p:cNvSpPr txBox="1"/>
          <p:nvPr/>
        </p:nvSpPr>
        <p:spPr>
          <a:xfrm>
            <a:off x="6833863" y="4329158"/>
            <a:ext cx="4917300" cy="8310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rgbClr val="FF636C"/>
                </a:solidFill>
                <a:latin typeface="Montserrat"/>
                <a:ea typeface="Montserrat"/>
                <a:cs typeface="Montserrat"/>
                <a:sym typeface="Montserrat"/>
              </a:rPr>
              <a:t>Αυτά τα διακριτικά δεν αναγνωρίζουν μόνο τα επιτεύγματα των εκπαιδευομένων, αλλά ενθαρρύνουν επίσης συγκεκριμένες επιθυμητές συμπεριφορές, δημιουργώντας ένα σύστημα ανταμοιβής που αντικατοπτρίζει τις αξίες του έργου MAAT. </a:t>
            </a:r>
            <a:endParaRPr sz="1200">
              <a:solidFill>
                <a:srgbClr val="FF636C"/>
              </a:solidFill>
              <a:latin typeface="Montserrat"/>
              <a:ea typeface="Montserrat"/>
              <a:cs typeface="Montserrat"/>
              <a:sym typeface="Montserrat"/>
            </a:endParaRPr>
          </a:p>
        </p:txBody>
      </p:sp>
      <p:sp>
        <p:nvSpPr>
          <p:cNvPr id="390" name="Google Shape;390;p18"/>
          <p:cNvSpPr txBox="1"/>
          <p:nvPr/>
        </p:nvSpPr>
        <p:spPr>
          <a:xfrm>
            <a:off x="6464086" y="2635713"/>
            <a:ext cx="761875"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b="1">
                <a:solidFill>
                  <a:srgbClr val="FF636C"/>
                </a:solidFill>
                <a:latin typeface="Montserrat"/>
                <a:ea typeface="Montserrat"/>
                <a:cs typeface="Montserrat"/>
                <a:sym typeface="Montserrat"/>
              </a:rPr>
              <a:t>2</a:t>
            </a:r>
            <a:endParaRPr sz="1200" b="1">
              <a:solidFill>
                <a:srgbClr val="FF636C"/>
              </a:solidFill>
              <a:latin typeface="Montserrat"/>
              <a:ea typeface="Montserrat"/>
              <a:cs typeface="Montserrat"/>
              <a:sym typeface="Montserrat"/>
            </a:endParaRPr>
          </a:p>
        </p:txBody>
      </p:sp>
      <p:sp>
        <p:nvSpPr>
          <p:cNvPr id="391" name="Google Shape;391;p18"/>
          <p:cNvSpPr txBox="1"/>
          <p:nvPr/>
        </p:nvSpPr>
        <p:spPr>
          <a:xfrm>
            <a:off x="7356442" y="2635713"/>
            <a:ext cx="761875"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b="1">
                <a:solidFill>
                  <a:srgbClr val="FF636C"/>
                </a:solidFill>
                <a:latin typeface="Montserrat"/>
                <a:ea typeface="Montserrat"/>
                <a:cs typeface="Montserrat"/>
                <a:sym typeface="Montserrat"/>
              </a:rPr>
              <a:t>4</a:t>
            </a:r>
            <a:endParaRPr sz="1200" b="1">
              <a:solidFill>
                <a:srgbClr val="FF636C"/>
              </a:solidFill>
              <a:latin typeface="Montserrat"/>
              <a:ea typeface="Montserrat"/>
              <a:cs typeface="Montserrat"/>
              <a:sym typeface="Montserrat"/>
            </a:endParaRPr>
          </a:p>
        </p:txBody>
      </p:sp>
      <p:sp>
        <p:nvSpPr>
          <p:cNvPr id="392" name="Google Shape;392;p18"/>
          <p:cNvSpPr txBox="1"/>
          <p:nvPr/>
        </p:nvSpPr>
        <p:spPr>
          <a:xfrm>
            <a:off x="8248798" y="2635713"/>
            <a:ext cx="761875"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b="1">
                <a:solidFill>
                  <a:srgbClr val="FF636C"/>
                </a:solidFill>
                <a:latin typeface="Montserrat"/>
                <a:ea typeface="Montserrat"/>
                <a:cs typeface="Montserrat"/>
                <a:sym typeface="Montserrat"/>
              </a:rPr>
              <a:t>6</a:t>
            </a:r>
            <a:endParaRPr sz="1200" b="1">
              <a:solidFill>
                <a:srgbClr val="FF636C"/>
              </a:solidFill>
              <a:latin typeface="Montserrat"/>
              <a:ea typeface="Montserrat"/>
              <a:cs typeface="Montserrat"/>
              <a:sym typeface="Montserrat"/>
            </a:endParaRPr>
          </a:p>
        </p:txBody>
      </p:sp>
      <p:sp>
        <p:nvSpPr>
          <p:cNvPr id="393" name="Google Shape;393;p18"/>
          <p:cNvSpPr txBox="1"/>
          <p:nvPr/>
        </p:nvSpPr>
        <p:spPr>
          <a:xfrm>
            <a:off x="9141154" y="2635713"/>
            <a:ext cx="761875"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b="1">
                <a:solidFill>
                  <a:srgbClr val="FF636C"/>
                </a:solidFill>
                <a:latin typeface="Montserrat"/>
                <a:ea typeface="Montserrat"/>
                <a:cs typeface="Montserrat"/>
                <a:sym typeface="Montserrat"/>
              </a:rPr>
              <a:t>8</a:t>
            </a:r>
            <a:endParaRPr sz="1200" b="1">
              <a:solidFill>
                <a:srgbClr val="FF636C"/>
              </a:solidFill>
              <a:latin typeface="Montserrat"/>
              <a:ea typeface="Montserrat"/>
              <a:cs typeface="Montserrat"/>
              <a:sym typeface="Montserrat"/>
            </a:endParaRPr>
          </a:p>
        </p:txBody>
      </p:sp>
      <p:sp>
        <p:nvSpPr>
          <p:cNvPr id="394" name="Google Shape;394;p18"/>
          <p:cNvSpPr txBox="1"/>
          <p:nvPr/>
        </p:nvSpPr>
        <p:spPr>
          <a:xfrm>
            <a:off x="10033510" y="2635713"/>
            <a:ext cx="761875"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b="1">
                <a:solidFill>
                  <a:srgbClr val="FF636C"/>
                </a:solidFill>
                <a:latin typeface="Montserrat"/>
                <a:ea typeface="Montserrat"/>
                <a:cs typeface="Montserrat"/>
                <a:sym typeface="Montserrat"/>
              </a:rPr>
              <a:t>10</a:t>
            </a:r>
            <a:endParaRPr sz="1200" b="1">
              <a:solidFill>
                <a:srgbClr val="FF636C"/>
              </a:solidFill>
              <a:latin typeface="Montserrat"/>
              <a:ea typeface="Montserrat"/>
              <a:cs typeface="Montserrat"/>
              <a:sym typeface="Montserrat"/>
            </a:endParaRPr>
          </a:p>
        </p:txBody>
      </p:sp>
      <p:sp>
        <p:nvSpPr>
          <p:cNvPr id="395" name="Google Shape;395;p18"/>
          <p:cNvSpPr txBox="1"/>
          <p:nvPr/>
        </p:nvSpPr>
        <p:spPr>
          <a:xfrm>
            <a:off x="10925865" y="2635713"/>
            <a:ext cx="761875"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b="1">
                <a:solidFill>
                  <a:srgbClr val="FF636C"/>
                </a:solidFill>
                <a:latin typeface="Montserrat"/>
                <a:ea typeface="Montserrat"/>
                <a:cs typeface="Montserrat"/>
                <a:sym typeface="Montserrat"/>
              </a:rPr>
              <a:t>12</a:t>
            </a:r>
            <a:endParaRPr sz="1200" b="1">
              <a:solidFill>
                <a:srgbClr val="FF636C"/>
              </a:solidFill>
              <a:latin typeface="Montserrat"/>
              <a:ea typeface="Montserrat"/>
              <a:cs typeface="Montserrat"/>
              <a:sym typeface="Montserrat"/>
            </a:endParaRPr>
          </a:p>
        </p:txBody>
      </p:sp>
      <p:sp>
        <p:nvSpPr>
          <p:cNvPr id="396" name="Google Shape;396;p18"/>
          <p:cNvSpPr txBox="1"/>
          <p:nvPr/>
        </p:nvSpPr>
        <p:spPr>
          <a:xfrm>
            <a:off x="6556700" y="2976886"/>
            <a:ext cx="5035413" cy="40011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000">
                <a:solidFill>
                  <a:srgbClr val="FF636C"/>
                </a:solidFill>
                <a:latin typeface="Montserrat"/>
                <a:ea typeface="Montserrat"/>
                <a:cs typeface="Montserrat"/>
                <a:sym typeface="Montserrat"/>
              </a:rPr>
              <a:t>Επανεξέταση της συχνότητας μεταβολής των διακριτικών σημάτων σε σχέση με </a:t>
            </a:r>
            <a:br>
              <a:rPr lang="en-US" sz="1000">
                <a:solidFill>
                  <a:srgbClr val="FF636C"/>
                </a:solidFill>
                <a:latin typeface="Montserrat"/>
                <a:ea typeface="Montserrat"/>
                <a:cs typeface="Montserrat"/>
                <a:sym typeface="Montserrat"/>
              </a:rPr>
            </a:br>
            <a:r>
              <a:rPr lang="en-US" sz="1000">
                <a:solidFill>
                  <a:srgbClr val="FF636C"/>
                </a:solidFill>
                <a:latin typeface="Montserrat"/>
                <a:ea typeface="Montserrat"/>
                <a:cs typeface="Montserrat"/>
                <a:sym typeface="Montserrat"/>
              </a:rPr>
              <a:t>το συνολικό αριθμό των καταστάσεων που παρουσιάζονται. </a:t>
            </a:r>
            <a:endParaRPr sz="1000">
              <a:solidFill>
                <a:srgbClr val="FF636C"/>
              </a:solidFill>
              <a:latin typeface="Montserrat"/>
              <a:ea typeface="Montserrat"/>
              <a:cs typeface="Montserrat"/>
              <a:sym typeface="Montserrat"/>
            </a:endParaRPr>
          </a:p>
        </p:txBody>
      </p:sp>
      <p:sp>
        <p:nvSpPr>
          <p:cNvPr id="397" name="Google Shape;397;p18"/>
          <p:cNvSpPr txBox="1"/>
          <p:nvPr/>
        </p:nvSpPr>
        <p:spPr>
          <a:xfrm>
            <a:off x="8758408" y="1047626"/>
            <a:ext cx="761875"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b="1">
                <a:solidFill>
                  <a:srgbClr val="FF636C"/>
                </a:solidFill>
                <a:latin typeface="Montserrat"/>
                <a:ea typeface="Montserrat"/>
                <a:cs typeface="Montserrat"/>
                <a:sym typeface="Montserrat"/>
              </a:rPr>
              <a:t>ΙΔΕΕΣ </a:t>
            </a:r>
            <a:endParaRPr sz="1200" b="1">
              <a:solidFill>
                <a:srgbClr val="FF636C"/>
              </a:solidFill>
              <a:latin typeface="Montserrat"/>
              <a:ea typeface="Montserrat"/>
              <a:cs typeface="Montserrat"/>
              <a:sym typeface="Montserrat"/>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01"/>
        <p:cNvGrpSpPr/>
        <p:nvPr/>
      </p:nvGrpSpPr>
      <p:grpSpPr>
        <a:xfrm>
          <a:off x="0" y="0"/>
          <a:ext cx="0" cy="0"/>
          <a:chOff x="0" y="0"/>
          <a:chExt cx="0" cy="0"/>
        </a:xfrm>
      </p:grpSpPr>
      <p:sp>
        <p:nvSpPr>
          <p:cNvPr id="402" name="Google Shape;402;p19"/>
          <p:cNvSpPr/>
          <p:nvPr/>
        </p:nvSpPr>
        <p:spPr>
          <a:xfrm>
            <a:off x="0" y="0"/>
            <a:ext cx="6096000" cy="6858000"/>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03" name="Google Shape;403;p19"/>
          <p:cNvSpPr txBox="1"/>
          <p:nvPr/>
        </p:nvSpPr>
        <p:spPr>
          <a:xfrm>
            <a:off x="1260475" y="1082622"/>
            <a:ext cx="4127132" cy="523220"/>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chemeClr val="lt1"/>
              </a:buClr>
              <a:buSzPts val="2800"/>
              <a:buFont typeface="Arial"/>
              <a:buNone/>
            </a:pPr>
            <a:r>
              <a:rPr lang="en-US" sz="2800" b="1" dirty="0" err="1">
                <a:solidFill>
                  <a:schemeClr val="lt1"/>
                </a:solidFill>
                <a:latin typeface="Montserrat"/>
                <a:ea typeface="Montserrat"/>
                <a:cs typeface="Montserrat"/>
                <a:sym typeface="Montserrat"/>
              </a:rPr>
              <a:t>Εξωτερικό</a:t>
            </a:r>
            <a:r>
              <a:rPr lang="en-US" sz="2800" b="1" dirty="0">
                <a:solidFill>
                  <a:schemeClr val="lt1"/>
                </a:solidFill>
                <a:latin typeface="Montserrat"/>
                <a:ea typeface="Montserrat"/>
                <a:cs typeface="Montserrat"/>
                <a:sym typeface="Montserrat"/>
              </a:rPr>
              <a:t> </a:t>
            </a:r>
            <a:r>
              <a:rPr lang="en-US" sz="2800" b="1" dirty="0" err="1">
                <a:solidFill>
                  <a:schemeClr val="lt1"/>
                </a:solidFill>
                <a:latin typeface="Montserrat"/>
                <a:ea typeface="Montserrat"/>
                <a:cs typeface="Montserrat"/>
                <a:sym typeface="Montserrat"/>
              </a:rPr>
              <a:t>φόρουμ</a:t>
            </a:r>
            <a:endParaRPr dirty="0"/>
          </a:p>
        </p:txBody>
      </p:sp>
      <p:sp>
        <p:nvSpPr>
          <p:cNvPr id="404" name="Google Shape;404;p19"/>
          <p:cNvSpPr txBox="1"/>
          <p:nvPr/>
        </p:nvSpPr>
        <p:spPr>
          <a:xfrm>
            <a:off x="814976" y="1837716"/>
            <a:ext cx="4572600" cy="30066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600">
                <a:solidFill>
                  <a:schemeClr val="lt1"/>
                </a:solidFill>
                <a:latin typeface="Montserrat"/>
                <a:ea typeface="Montserrat"/>
                <a:cs typeface="Montserrat"/>
                <a:sym typeface="Montserrat"/>
              </a:rPr>
              <a:t>Αυτό το φόρουμ θα βρίσκεται σε χώρο εκτός του Προγράμματος Παιχνιδοποιημένης Μάθησης και θα επιλεγεί από τον οργανισμό που σκοπεύει να αυτή την σειρά μαθημάτων. </a:t>
            </a:r>
            <a:endParaRPr/>
          </a:p>
          <a:p>
            <a:pPr marL="0" marR="0" lvl="0" indent="0" algn="r" rtl="0">
              <a:spcBef>
                <a:spcPts val="800"/>
              </a:spcBef>
              <a:spcAft>
                <a:spcPts val="0"/>
              </a:spcAft>
              <a:buNone/>
            </a:pPr>
            <a:r>
              <a:rPr lang="en-US" sz="1600">
                <a:solidFill>
                  <a:schemeClr val="lt1"/>
                </a:solidFill>
                <a:latin typeface="Montserrat"/>
                <a:ea typeface="Montserrat"/>
                <a:cs typeface="Montserrat"/>
                <a:sym typeface="Montserrat"/>
              </a:rPr>
              <a:t>Στόχος του φόρουμ είναι η ανταλλαγή και η συζήτηση ιδεών για καθένα από τα αναφερόμενα προβλήματα.</a:t>
            </a:r>
            <a:endParaRPr/>
          </a:p>
          <a:p>
            <a:pPr marL="0" marR="0" lvl="0" indent="0" algn="r" rtl="0">
              <a:spcBef>
                <a:spcPts val="800"/>
              </a:spcBef>
              <a:spcAft>
                <a:spcPts val="0"/>
              </a:spcAft>
              <a:buNone/>
            </a:pPr>
            <a:r>
              <a:rPr lang="en-US" sz="1600">
                <a:solidFill>
                  <a:schemeClr val="lt1"/>
                </a:solidFill>
                <a:latin typeface="Montserrat"/>
                <a:ea typeface="Montserrat"/>
                <a:cs typeface="Montserrat"/>
                <a:sym typeface="Montserrat"/>
              </a:rPr>
              <a:t>Ο σύνδεσμος προς αυτό το εξωτερικό φόρουμ θα πρέπει να κοινοποιηθεί από τον/την εκπαιδευτή/τρια κατά την πρώτη ημέρα του παιχνιδιού.</a:t>
            </a:r>
            <a:endParaRPr sz="1600">
              <a:solidFill>
                <a:schemeClr val="lt1"/>
              </a:solidFill>
              <a:latin typeface="Montserrat"/>
              <a:ea typeface="Montserrat"/>
              <a:cs typeface="Montserrat"/>
              <a:sym typeface="Montserrat"/>
            </a:endParaRPr>
          </a:p>
        </p:txBody>
      </p:sp>
      <p:sp>
        <p:nvSpPr>
          <p:cNvPr id="405" name="Google Shape;405;p19"/>
          <p:cNvSpPr txBox="1"/>
          <p:nvPr/>
        </p:nvSpPr>
        <p:spPr>
          <a:xfrm>
            <a:off x="7342188" y="1126321"/>
            <a:ext cx="4125912"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a:solidFill>
                  <a:srgbClr val="176F78"/>
                </a:solidFill>
                <a:latin typeface="Montserrat SemiBold"/>
                <a:ea typeface="Montserrat SemiBold"/>
                <a:cs typeface="Montserrat SemiBold"/>
                <a:sym typeface="Montserrat SemiBold"/>
              </a:rPr>
              <a:t>Ορισμένες απαιτήσεις</a:t>
            </a:r>
            <a:endParaRPr/>
          </a:p>
        </p:txBody>
      </p:sp>
      <p:sp>
        <p:nvSpPr>
          <p:cNvPr id="406" name="Google Shape;406;p19"/>
          <p:cNvSpPr txBox="1"/>
          <p:nvPr/>
        </p:nvSpPr>
        <p:spPr>
          <a:xfrm>
            <a:off x="7342188" y="1837716"/>
            <a:ext cx="3702000" cy="3252900"/>
          </a:xfrm>
          <a:prstGeom prst="rect">
            <a:avLst/>
          </a:prstGeom>
          <a:noFill/>
          <a:ln>
            <a:noFill/>
          </a:ln>
        </p:spPr>
        <p:txBody>
          <a:bodyPr spcFirstLastPara="1" wrap="square" lIns="91425" tIns="45700" rIns="91425" bIns="45700" anchor="t" anchorCtr="0">
            <a:spAutoFit/>
          </a:bodyPr>
          <a:lstStyle/>
          <a:p>
            <a:pPr marL="171450" marR="0" lvl="0" indent="-171450" algn="l" rtl="0">
              <a:spcBef>
                <a:spcPts val="0"/>
              </a:spcBef>
              <a:spcAft>
                <a:spcPts val="0"/>
              </a:spcAft>
              <a:buClr>
                <a:srgbClr val="176F78"/>
              </a:buClr>
              <a:buSzPts val="1600"/>
              <a:buFont typeface="Arial"/>
              <a:buChar char="•"/>
            </a:pPr>
            <a:r>
              <a:rPr lang="en-US" sz="1600" dirty="0" err="1">
                <a:solidFill>
                  <a:srgbClr val="176F78"/>
                </a:solidFill>
                <a:latin typeface="Montserrat"/>
                <a:ea typeface="Montserrat"/>
                <a:cs typeface="Montserrat"/>
                <a:sym typeface="Montserrat"/>
              </a:rPr>
              <a:t>Κάθε</a:t>
            </a:r>
            <a:r>
              <a:rPr lang="en-US" sz="1600" dirty="0">
                <a:solidFill>
                  <a:srgbClr val="176F78"/>
                </a:solidFill>
                <a:latin typeface="Montserrat"/>
                <a:ea typeface="Montserrat"/>
                <a:cs typeface="Montserrat"/>
                <a:sym typeface="Montserrat"/>
              </a:rPr>
              <a:t> πα</a:t>
            </a:r>
            <a:r>
              <a:rPr lang="en-US" sz="1600" dirty="0" err="1">
                <a:solidFill>
                  <a:srgbClr val="176F78"/>
                </a:solidFill>
                <a:latin typeface="Montserrat"/>
                <a:ea typeface="Montserrat"/>
                <a:cs typeface="Montserrat"/>
                <a:sym typeface="Montserrat"/>
              </a:rPr>
              <a:t>ίκτης</a:t>
            </a:r>
            <a:r>
              <a:rPr lang="en-US" sz="1600" dirty="0">
                <a:solidFill>
                  <a:srgbClr val="176F78"/>
                </a:solidFill>
                <a:latin typeface="Montserrat"/>
                <a:ea typeface="Montserrat"/>
                <a:cs typeface="Montserrat"/>
                <a:sym typeface="Montserrat"/>
              </a:rPr>
              <a:t>/</a:t>
            </a:r>
            <a:r>
              <a:rPr lang="en-US" sz="1600" dirty="0" err="1">
                <a:solidFill>
                  <a:srgbClr val="176F78"/>
                </a:solidFill>
                <a:latin typeface="Montserrat"/>
                <a:ea typeface="Montserrat"/>
                <a:cs typeface="Montserrat"/>
                <a:sym typeface="Montserrat"/>
              </a:rPr>
              <a:t>τρι</a:t>
            </a:r>
            <a:r>
              <a:rPr lang="en-US" sz="1600" dirty="0">
                <a:solidFill>
                  <a:srgbClr val="176F78"/>
                </a:solidFill>
                <a:latin typeface="Montserrat"/>
                <a:ea typeface="Montserrat"/>
                <a:cs typeface="Montserrat"/>
                <a:sym typeface="Montserrat"/>
              </a:rPr>
              <a:t>α είναι υπεύθυνος/η για την υλοποίηση των ιδεών του/της </a:t>
            </a:r>
            <a:endParaRPr dirty="0"/>
          </a:p>
          <a:p>
            <a:pPr marL="171450" marR="0" lvl="0" indent="-171450" algn="l" rtl="0">
              <a:spcBef>
                <a:spcPts val="800"/>
              </a:spcBef>
              <a:spcAft>
                <a:spcPts val="0"/>
              </a:spcAft>
              <a:buClr>
                <a:srgbClr val="176F78"/>
              </a:buClr>
              <a:buSzPts val="1600"/>
              <a:buFont typeface="Arial"/>
              <a:buChar char="•"/>
            </a:pPr>
            <a:r>
              <a:rPr lang="en-US" sz="1600" dirty="0">
                <a:solidFill>
                  <a:srgbClr val="176F78"/>
                </a:solidFill>
                <a:latin typeface="Montserrat"/>
                <a:ea typeface="Montserrat"/>
                <a:cs typeface="Montserrat"/>
                <a:sym typeface="Montserrat"/>
              </a:rPr>
              <a:t>Η α</a:t>
            </a:r>
            <a:r>
              <a:rPr lang="en-US" sz="1600" dirty="0" err="1">
                <a:solidFill>
                  <a:srgbClr val="176F78"/>
                </a:solidFill>
                <a:latin typeface="Montserrat"/>
                <a:ea typeface="Montserrat"/>
                <a:cs typeface="Montserrat"/>
                <a:sym typeface="Montserrat"/>
              </a:rPr>
              <a:t>ντ</a:t>
            </a:r>
            <a:r>
              <a:rPr lang="en-US" sz="1600" dirty="0">
                <a:solidFill>
                  <a:srgbClr val="176F78"/>
                </a:solidFill>
                <a:latin typeface="Montserrat"/>
                <a:ea typeface="Montserrat"/>
                <a:cs typeface="Montserrat"/>
                <a:sym typeface="Montserrat"/>
              </a:rPr>
              <a:t>αλλαγή και η συζήτηση ιδεών στο φόρουμ δεν είναι υποχρεωτική, αλλά θα πρέπει να ενθαρρύνεται ώστε ο/η εκπαιδευόμενος/η να επεξεργαστεί τις ιδέες του/της όσο το δυνατόν περισσότερο πριν τις δημοσιεύσει στο παιχνίδι (Χώρος Παρουσίασης Ιδεών),</a:t>
            </a:r>
            <a:endParaRPr dirty="0"/>
          </a:p>
          <a:p>
            <a:pPr marL="171450" marR="0" lvl="0" indent="-171450" algn="l" rtl="0">
              <a:spcBef>
                <a:spcPts val="800"/>
              </a:spcBef>
              <a:spcAft>
                <a:spcPts val="0"/>
              </a:spcAft>
              <a:buClr>
                <a:srgbClr val="176F78"/>
              </a:buClr>
              <a:buSzPts val="1600"/>
              <a:buFont typeface="Arial"/>
              <a:buChar char="•"/>
            </a:pPr>
            <a:r>
              <a:rPr lang="en-US" sz="1600" dirty="0">
                <a:solidFill>
                  <a:srgbClr val="176F78"/>
                </a:solidFill>
                <a:latin typeface="Montserrat"/>
                <a:ea typeface="Montserrat"/>
                <a:cs typeface="Montserrat"/>
                <a:sym typeface="Montserrat"/>
              </a:rPr>
              <a:t>Ο/Η </a:t>
            </a:r>
            <a:r>
              <a:rPr lang="en-US" sz="1600" dirty="0" err="1">
                <a:solidFill>
                  <a:srgbClr val="176F78"/>
                </a:solidFill>
                <a:latin typeface="Montserrat"/>
                <a:ea typeface="Montserrat"/>
                <a:cs typeface="Montserrat"/>
                <a:sym typeface="Montserrat"/>
              </a:rPr>
              <a:t>εκ</a:t>
            </a:r>
            <a:r>
              <a:rPr lang="en-US" sz="1600" dirty="0">
                <a:solidFill>
                  <a:srgbClr val="176F78"/>
                </a:solidFill>
                <a:latin typeface="Montserrat"/>
                <a:ea typeface="Montserrat"/>
                <a:cs typeface="Montserrat"/>
                <a:sym typeface="Montserrat"/>
              </a:rPr>
              <a:t>παιδευτής/τρια θα πρέπει να παρέχει υποστήριξη στους παίκτες σε αυτό το φόρουμ.</a:t>
            </a:r>
            <a:endParaRPr sz="1600" dirty="0">
              <a:solidFill>
                <a:srgbClr val="176F78"/>
              </a:solidFill>
              <a:latin typeface="Montserrat"/>
              <a:ea typeface="Montserrat"/>
              <a:cs typeface="Montserrat"/>
              <a:sym typeface="Montserrat"/>
            </a:endParaRPr>
          </a:p>
        </p:txBody>
      </p:sp>
      <p:pic>
        <p:nvPicPr>
          <p:cNvPr id="407" name="Google Shape;407;p19"/>
          <p:cNvPicPr preferRelativeResize="0"/>
          <p:nvPr/>
        </p:nvPicPr>
        <p:blipFill rotWithShape="1">
          <a:blip r:embed="rId3">
            <a:alphaModFix/>
          </a:blip>
          <a:srcRect/>
          <a:stretch/>
        </p:blipFill>
        <p:spPr>
          <a:xfrm>
            <a:off x="291101" y="200025"/>
            <a:ext cx="609599" cy="52362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pic>
        <p:nvPicPr>
          <p:cNvPr id="103" name="Google Shape;103;p2"/>
          <p:cNvPicPr preferRelativeResize="0"/>
          <p:nvPr/>
        </p:nvPicPr>
        <p:blipFill rotWithShape="1">
          <a:blip r:embed="rId3">
            <a:alphaModFix/>
          </a:blip>
          <a:srcRect t="56" b="64"/>
          <a:stretch/>
        </p:blipFill>
        <p:spPr>
          <a:xfrm>
            <a:off x="0" y="0"/>
            <a:ext cx="12192000" cy="6858000"/>
          </a:xfrm>
          <a:prstGeom prst="rect">
            <a:avLst/>
          </a:prstGeom>
          <a:noFill/>
          <a:ln>
            <a:noFill/>
          </a:ln>
        </p:spPr>
      </p:pic>
      <p:sp>
        <p:nvSpPr>
          <p:cNvPr id="104" name="Google Shape;104;p2"/>
          <p:cNvSpPr txBox="1"/>
          <p:nvPr/>
        </p:nvSpPr>
        <p:spPr>
          <a:xfrm>
            <a:off x="3484032" y="311227"/>
            <a:ext cx="5223935" cy="369332"/>
          </a:xfrm>
          <a:prstGeom prst="rect">
            <a:avLst/>
          </a:prstGeom>
          <a:noFill/>
          <a:ln>
            <a:noFill/>
          </a:ln>
        </p:spPr>
        <p:txBody>
          <a:bodyPr spcFirstLastPara="1" wrap="square" lIns="0" tIns="0" rIns="0" bIns="0" anchor="t" anchorCtr="0">
            <a:spAutoFit/>
          </a:bodyPr>
          <a:lstStyle/>
          <a:p>
            <a:pPr marL="0" marR="0" lvl="0" indent="0" algn="ctr" rtl="0">
              <a:spcBef>
                <a:spcPts val="0"/>
              </a:spcBef>
              <a:spcAft>
                <a:spcPts val="0"/>
              </a:spcAft>
              <a:buNone/>
            </a:pPr>
            <a:r>
              <a:rPr lang="en-US" sz="2400" b="0" i="0" u="none" strike="noStrike" cap="none">
                <a:solidFill>
                  <a:srgbClr val="FF636C"/>
                </a:solidFill>
                <a:latin typeface="Montserrat Light"/>
                <a:ea typeface="Montserrat Light"/>
                <a:cs typeface="Montserrat Light"/>
                <a:sym typeface="Montserrat Light"/>
              </a:rPr>
              <a:t>Καλ</a:t>
            </a:r>
            <a:r>
              <a:rPr lang="en-US" sz="2400">
                <a:solidFill>
                  <a:srgbClr val="FF636C"/>
                </a:solidFill>
                <a:latin typeface="Montserrat Light"/>
                <a:ea typeface="Montserrat Light"/>
                <a:cs typeface="Montserrat Light"/>
                <a:sym typeface="Montserrat Light"/>
              </a:rPr>
              <a:t>ωσή</a:t>
            </a:r>
            <a:r>
              <a:rPr lang="en-US" sz="2400" b="0" i="0" u="none" strike="noStrike" cap="none">
                <a:solidFill>
                  <a:srgbClr val="FF636C"/>
                </a:solidFill>
                <a:latin typeface="Montserrat Light"/>
                <a:ea typeface="Montserrat Light"/>
                <a:cs typeface="Montserrat Light"/>
                <a:sym typeface="Montserrat Light"/>
              </a:rPr>
              <a:t>ρθατε στο </a:t>
            </a:r>
            <a:r>
              <a:rPr lang="en-US" sz="2400">
                <a:solidFill>
                  <a:srgbClr val="FF636C"/>
                </a:solidFill>
                <a:latin typeface="Montserrat Light"/>
                <a:ea typeface="Montserrat Light"/>
                <a:cs typeface="Montserrat Light"/>
                <a:sym typeface="Montserrat Light"/>
              </a:rPr>
              <a:t>έργο</a:t>
            </a:r>
            <a:endParaRPr sz="2400" b="0" i="0" u="none" strike="noStrike" cap="none">
              <a:solidFill>
                <a:srgbClr val="FF636C"/>
              </a:solidFill>
              <a:latin typeface="Montserrat Light"/>
              <a:ea typeface="Montserrat Light"/>
              <a:cs typeface="Montserrat Light"/>
              <a:sym typeface="Montserrat Light"/>
            </a:endParaRPr>
          </a:p>
        </p:txBody>
      </p:sp>
      <p:pic>
        <p:nvPicPr>
          <p:cNvPr id="105" name="Google Shape;105;p2"/>
          <p:cNvPicPr preferRelativeResize="0"/>
          <p:nvPr/>
        </p:nvPicPr>
        <p:blipFill rotWithShape="1">
          <a:blip r:embed="rId4">
            <a:alphaModFix/>
          </a:blip>
          <a:srcRect/>
          <a:stretch/>
        </p:blipFill>
        <p:spPr>
          <a:xfrm>
            <a:off x="5039543" y="788584"/>
            <a:ext cx="2112913" cy="1814915"/>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11"/>
        <p:cNvGrpSpPr/>
        <p:nvPr/>
      </p:nvGrpSpPr>
      <p:grpSpPr>
        <a:xfrm>
          <a:off x="0" y="0"/>
          <a:ext cx="0" cy="0"/>
          <a:chOff x="0" y="0"/>
          <a:chExt cx="0" cy="0"/>
        </a:xfrm>
      </p:grpSpPr>
      <p:sp>
        <p:nvSpPr>
          <p:cNvPr id="412" name="Google Shape;412;p20"/>
          <p:cNvSpPr/>
          <p:nvPr/>
        </p:nvSpPr>
        <p:spPr>
          <a:xfrm>
            <a:off x="0" y="0"/>
            <a:ext cx="12192000" cy="6858000"/>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13" name="Google Shape;413;p20"/>
          <p:cNvSpPr txBox="1"/>
          <p:nvPr/>
        </p:nvSpPr>
        <p:spPr>
          <a:xfrm>
            <a:off x="4722813" y="757148"/>
            <a:ext cx="2705100" cy="40011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000" b="1">
                <a:solidFill>
                  <a:schemeClr val="lt1"/>
                </a:solidFill>
                <a:latin typeface="Montserrat"/>
                <a:ea typeface="Montserrat"/>
                <a:cs typeface="Montserrat"/>
                <a:sym typeface="Montserrat"/>
              </a:rPr>
              <a:t>Backoffice</a:t>
            </a:r>
            <a:endParaRPr/>
          </a:p>
        </p:txBody>
      </p:sp>
      <p:sp>
        <p:nvSpPr>
          <p:cNvPr id="414" name="Google Shape;414;p20"/>
          <p:cNvSpPr txBox="1"/>
          <p:nvPr/>
        </p:nvSpPr>
        <p:spPr>
          <a:xfrm>
            <a:off x="4822963" y="3286125"/>
            <a:ext cx="2705100" cy="83095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dirty="0" err="1">
                <a:solidFill>
                  <a:schemeClr val="lt1"/>
                </a:solidFill>
                <a:latin typeface="Montserrat Light"/>
                <a:ea typeface="Montserrat Light"/>
                <a:cs typeface="Montserrat Light"/>
                <a:sym typeface="Montserrat Light"/>
              </a:rPr>
              <a:t>Οι</a:t>
            </a:r>
            <a:r>
              <a:rPr lang="en-US" sz="1600" dirty="0">
                <a:solidFill>
                  <a:schemeClr val="lt1"/>
                </a:solidFill>
                <a:latin typeface="Montserrat Light"/>
                <a:ea typeface="Montserrat Light"/>
                <a:cs typeface="Montserrat Light"/>
                <a:sym typeface="Montserrat Light"/>
              </a:rPr>
              <a:t> </a:t>
            </a:r>
            <a:r>
              <a:rPr lang="en-US" sz="1600" dirty="0" err="1">
                <a:solidFill>
                  <a:schemeClr val="lt1"/>
                </a:solidFill>
                <a:latin typeface="Montserrat Light"/>
                <a:ea typeface="Montserrat Light"/>
                <a:cs typeface="Montserrat Light"/>
                <a:sym typeface="Montserrat Light"/>
              </a:rPr>
              <a:t>τεχνικές</a:t>
            </a:r>
            <a:r>
              <a:rPr lang="en-US" sz="1600" dirty="0">
                <a:solidFill>
                  <a:schemeClr val="lt1"/>
                </a:solidFill>
                <a:latin typeface="Montserrat Light"/>
                <a:ea typeface="Montserrat Light"/>
                <a:cs typeface="Montserrat Light"/>
                <a:sym typeface="Montserrat Light"/>
              </a:rPr>
              <a:t> π</a:t>
            </a:r>
            <a:r>
              <a:rPr lang="en-US" sz="1600" dirty="0" err="1">
                <a:solidFill>
                  <a:schemeClr val="lt1"/>
                </a:solidFill>
                <a:latin typeface="Montserrat Light"/>
                <a:ea typeface="Montserrat Light"/>
                <a:cs typeface="Montserrat Light"/>
                <a:sym typeface="Montserrat Light"/>
              </a:rPr>
              <a:t>ροδι</a:t>
            </a:r>
            <a:r>
              <a:rPr lang="en-US" sz="1600" dirty="0">
                <a:solidFill>
                  <a:schemeClr val="lt1"/>
                </a:solidFill>
                <a:latin typeface="Montserrat Light"/>
                <a:ea typeface="Montserrat Light"/>
                <a:cs typeface="Montserrat Light"/>
                <a:sym typeface="Montserrat Light"/>
              </a:rPr>
              <a:t>αγραφές θα ολοκληρωθούν αργότερα</a:t>
            </a:r>
            <a:endParaRP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18"/>
        <p:cNvGrpSpPr/>
        <p:nvPr/>
      </p:nvGrpSpPr>
      <p:grpSpPr>
        <a:xfrm>
          <a:off x="0" y="0"/>
          <a:ext cx="0" cy="0"/>
          <a:chOff x="0" y="0"/>
          <a:chExt cx="0" cy="0"/>
        </a:xfrm>
      </p:grpSpPr>
      <p:pic>
        <p:nvPicPr>
          <p:cNvPr id="419" name="Google Shape;419;p21"/>
          <p:cNvPicPr preferRelativeResize="0"/>
          <p:nvPr/>
        </p:nvPicPr>
        <p:blipFill rotWithShape="1">
          <a:blip r:embed="rId3">
            <a:alphaModFix/>
          </a:blip>
          <a:srcRect t="56" b="64"/>
          <a:stretch/>
        </p:blipFill>
        <p:spPr>
          <a:xfrm>
            <a:off x="0" y="0"/>
            <a:ext cx="12192000" cy="6858000"/>
          </a:xfrm>
          <a:prstGeom prst="rect">
            <a:avLst/>
          </a:prstGeom>
          <a:noFill/>
          <a:ln>
            <a:noFill/>
          </a:ln>
        </p:spPr>
      </p:pic>
      <p:sp>
        <p:nvSpPr>
          <p:cNvPr id="420" name="Google Shape;420;p21"/>
          <p:cNvSpPr txBox="1"/>
          <p:nvPr/>
        </p:nvSpPr>
        <p:spPr>
          <a:xfrm>
            <a:off x="2144857" y="995553"/>
            <a:ext cx="7902300" cy="5850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3200" b="1">
                <a:solidFill>
                  <a:srgbClr val="FF636C"/>
                </a:solidFill>
                <a:latin typeface="Montserrat"/>
                <a:ea typeface="Montserrat"/>
                <a:cs typeface="Montserrat"/>
                <a:sym typeface="Montserrat"/>
              </a:rPr>
              <a:t>ΔΙΑ ΖΩΣΗΣ ΣΥΝΕΔΡΙΕΣ</a:t>
            </a:r>
            <a:endParaRPr sz="4800" b="1">
              <a:solidFill>
                <a:srgbClr val="FF636C"/>
              </a:solidFill>
              <a:latin typeface="Montserrat"/>
              <a:ea typeface="Montserrat"/>
              <a:cs typeface="Montserrat"/>
              <a:sym typeface="Montserrat"/>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24"/>
        <p:cNvGrpSpPr/>
        <p:nvPr/>
      </p:nvGrpSpPr>
      <p:grpSpPr>
        <a:xfrm>
          <a:off x="0" y="0"/>
          <a:ext cx="0" cy="0"/>
          <a:chOff x="0" y="0"/>
          <a:chExt cx="0" cy="0"/>
        </a:xfrm>
      </p:grpSpPr>
      <p:sp>
        <p:nvSpPr>
          <p:cNvPr id="425" name="Google Shape;425;p22"/>
          <p:cNvSpPr/>
          <p:nvPr/>
        </p:nvSpPr>
        <p:spPr>
          <a:xfrm>
            <a:off x="0" y="1299442"/>
            <a:ext cx="291101" cy="4633767"/>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636C"/>
              </a:solidFill>
              <a:latin typeface="Arial"/>
              <a:ea typeface="Arial"/>
              <a:cs typeface="Arial"/>
              <a:sym typeface="Arial"/>
            </a:endParaRPr>
          </a:p>
        </p:txBody>
      </p:sp>
      <p:pic>
        <p:nvPicPr>
          <p:cNvPr id="426" name="Google Shape;426;p22"/>
          <p:cNvPicPr preferRelativeResize="0"/>
          <p:nvPr/>
        </p:nvPicPr>
        <p:blipFill rotWithShape="1">
          <a:blip r:embed="rId3">
            <a:alphaModFix/>
          </a:blip>
          <a:srcRect/>
          <a:stretch/>
        </p:blipFill>
        <p:spPr>
          <a:xfrm>
            <a:off x="291101" y="200025"/>
            <a:ext cx="609599" cy="523623"/>
          </a:xfrm>
          <a:prstGeom prst="rect">
            <a:avLst/>
          </a:prstGeom>
          <a:noFill/>
          <a:ln>
            <a:noFill/>
          </a:ln>
        </p:spPr>
      </p:pic>
      <p:sp>
        <p:nvSpPr>
          <p:cNvPr id="427" name="Google Shape;427;p22"/>
          <p:cNvSpPr txBox="1"/>
          <p:nvPr/>
        </p:nvSpPr>
        <p:spPr>
          <a:xfrm>
            <a:off x="667243" y="1963426"/>
            <a:ext cx="5068200" cy="37659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FF636C"/>
              </a:buClr>
              <a:buSzPts val="1600"/>
              <a:buFont typeface="Montserrat"/>
              <a:buNone/>
            </a:pPr>
            <a:r>
              <a:rPr lang="en-US" sz="1600" b="1">
                <a:solidFill>
                  <a:srgbClr val="FF636C"/>
                </a:solidFill>
                <a:latin typeface="Montserrat"/>
                <a:ea typeface="Montserrat"/>
                <a:cs typeface="Montserrat"/>
                <a:sym typeface="Montserrat"/>
              </a:rPr>
              <a:t>Παδαγωγική Έννοια</a:t>
            </a:r>
            <a:endParaRPr/>
          </a:p>
          <a:p>
            <a:pPr marL="0" marR="0" lvl="0" indent="0" algn="l" rtl="0">
              <a:spcBef>
                <a:spcPts val="800"/>
              </a:spcBef>
              <a:spcAft>
                <a:spcPts val="0"/>
              </a:spcAft>
              <a:buClr>
                <a:srgbClr val="FF636C"/>
              </a:buClr>
              <a:buSzPts val="1400"/>
              <a:buFont typeface="Montserrat"/>
              <a:buNone/>
            </a:pPr>
            <a:r>
              <a:rPr lang="en-US" sz="1400">
                <a:solidFill>
                  <a:srgbClr val="FF636C"/>
                </a:solidFill>
                <a:latin typeface="Montserrat"/>
                <a:ea typeface="Montserrat"/>
                <a:cs typeface="Montserrat"/>
                <a:sym typeface="Montserrat"/>
              </a:rPr>
              <a:t>Αυτές οι δια ζώσης συνεδρίες θα υποστηρίζονται από </a:t>
            </a:r>
            <a:r>
              <a:rPr lang="en-US">
                <a:solidFill>
                  <a:srgbClr val="FF636C"/>
                </a:solidFill>
                <a:latin typeface="Montserrat"/>
                <a:ea typeface="Montserrat"/>
                <a:cs typeface="Montserrat"/>
                <a:sym typeface="Montserrat"/>
              </a:rPr>
              <a:t>παρουσιάσεις σε μορφή </a:t>
            </a:r>
            <a:r>
              <a:rPr lang="en-US" sz="1400">
                <a:solidFill>
                  <a:srgbClr val="FF636C"/>
                </a:solidFill>
                <a:latin typeface="Montserrat"/>
                <a:ea typeface="Montserrat"/>
                <a:cs typeface="Montserrat"/>
                <a:sym typeface="Montserrat"/>
              </a:rPr>
              <a:t>PowerPoint, με τεχνικές ενεργοποίησης για τον ομιλητή.</a:t>
            </a:r>
            <a:endParaRPr/>
          </a:p>
          <a:p>
            <a:pPr marL="0" marR="0" lvl="0" indent="0" algn="l" rtl="0">
              <a:spcBef>
                <a:spcPts val="800"/>
              </a:spcBef>
              <a:spcAft>
                <a:spcPts val="0"/>
              </a:spcAft>
              <a:buClr>
                <a:schemeClr val="dk1"/>
              </a:buClr>
              <a:buSzPts val="1400"/>
              <a:buFont typeface="Arial"/>
              <a:buNone/>
            </a:pPr>
            <a:endParaRPr sz="1400">
              <a:solidFill>
                <a:srgbClr val="FF636C"/>
              </a:solidFill>
              <a:latin typeface="Montserrat"/>
              <a:ea typeface="Montserrat"/>
              <a:cs typeface="Montserrat"/>
              <a:sym typeface="Montserrat"/>
            </a:endParaRPr>
          </a:p>
          <a:p>
            <a:pPr marL="0" marR="0" lvl="0" indent="0" algn="l" rtl="0">
              <a:spcBef>
                <a:spcPts val="800"/>
              </a:spcBef>
              <a:spcAft>
                <a:spcPts val="0"/>
              </a:spcAft>
              <a:buNone/>
            </a:pPr>
            <a:r>
              <a:rPr lang="en-US" sz="1600" b="1">
                <a:solidFill>
                  <a:srgbClr val="FF636C"/>
                </a:solidFill>
                <a:latin typeface="Montserrat"/>
                <a:ea typeface="Montserrat"/>
                <a:cs typeface="Montserrat"/>
                <a:sym typeface="Montserrat"/>
              </a:rPr>
              <a:t>Γενικός Στόχος</a:t>
            </a:r>
            <a:endParaRPr/>
          </a:p>
          <a:p>
            <a:pPr marL="0" marR="0" lvl="0" indent="0" algn="l" rtl="0">
              <a:spcBef>
                <a:spcPts val="800"/>
              </a:spcBef>
              <a:spcAft>
                <a:spcPts val="0"/>
              </a:spcAft>
              <a:buNone/>
            </a:pPr>
            <a:r>
              <a:rPr lang="en-US" sz="1400">
                <a:solidFill>
                  <a:srgbClr val="FF636C"/>
                </a:solidFill>
                <a:latin typeface="Montserrat"/>
                <a:ea typeface="Montserrat"/>
                <a:cs typeface="Montserrat"/>
                <a:sym typeface="Montserrat"/>
              </a:rPr>
              <a:t>Παρακολούθηση και διασφάλιση της συμμετοχής των νέων στην παιχνιδοποιημένη μαθησιακή εμπειρία.</a:t>
            </a:r>
            <a:endParaRPr/>
          </a:p>
          <a:p>
            <a:pPr marL="0" marR="0" lvl="0" indent="0" algn="l" rtl="0">
              <a:spcBef>
                <a:spcPts val="800"/>
              </a:spcBef>
              <a:spcAft>
                <a:spcPts val="0"/>
              </a:spcAft>
              <a:buNone/>
            </a:pPr>
            <a:r>
              <a:rPr lang="en-US" sz="1400" b="1" i="1">
                <a:solidFill>
                  <a:srgbClr val="FF636C"/>
                </a:solidFill>
                <a:latin typeface="Montserrat"/>
                <a:ea typeface="Montserrat"/>
                <a:cs typeface="Montserrat"/>
                <a:sym typeface="Montserrat"/>
              </a:rPr>
              <a:t>Σημαντικό! </a:t>
            </a:r>
            <a:r>
              <a:rPr lang="en-US" sz="1400" i="1">
                <a:solidFill>
                  <a:srgbClr val="FF636C"/>
                </a:solidFill>
                <a:latin typeface="Montserrat"/>
                <a:ea typeface="Montserrat"/>
                <a:cs typeface="Montserrat"/>
                <a:sym typeface="Montserrat"/>
              </a:rPr>
              <a:t>Συνιστούμε να διεξάγονται αυτές οι συνεδρίες </a:t>
            </a:r>
            <a:r>
              <a:rPr lang="en-US" i="1">
                <a:solidFill>
                  <a:srgbClr val="FF636C"/>
                </a:solidFill>
                <a:latin typeface="Montserrat"/>
                <a:ea typeface="Montserrat"/>
                <a:cs typeface="Montserrat"/>
                <a:sym typeface="Montserrat"/>
              </a:rPr>
              <a:t>διά ζώσης</a:t>
            </a:r>
            <a:r>
              <a:rPr lang="en-US" sz="1400" i="1">
                <a:solidFill>
                  <a:srgbClr val="FF636C"/>
                </a:solidFill>
                <a:latin typeface="Montserrat"/>
                <a:ea typeface="Montserrat"/>
                <a:cs typeface="Montserrat"/>
                <a:sym typeface="Montserrat"/>
              </a:rPr>
              <a:t>. </a:t>
            </a:r>
            <a:endParaRPr/>
          </a:p>
          <a:p>
            <a:pPr marL="0" marR="0" lvl="0" indent="0" algn="l" rtl="0">
              <a:spcBef>
                <a:spcPts val="800"/>
              </a:spcBef>
              <a:spcAft>
                <a:spcPts val="0"/>
              </a:spcAft>
              <a:buClr>
                <a:schemeClr val="dk1"/>
              </a:buClr>
              <a:buSzPts val="1600"/>
              <a:buFont typeface="Arial"/>
              <a:buNone/>
            </a:pPr>
            <a:endParaRPr sz="1600">
              <a:solidFill>
                <a:srgbClr val="FF636C"/>
              </a:solidFill>
              <a:latin typeface="Montserrat"/>
              <a:ea typeface="Montserrat"/>
              <a:cs typeface="Montserrat"/>
              <a:sym typeface="Montserrat"/>
            </a:endParaRPr>
          </a:p>
          <a:p>
            <a:pPr marL="285750" marR="0" lvl="0" indent="-184150" algn="l" rtl="0">
              <a:spcBef>
                <a:spcPts val="800"/>
              </a:spcBef>
              <a:spcAft>
                <a:spcPts val="0"/>
              </a:spcAft>
              <a:buClr>
                <a:schemeClr val="dk1"/>
              </a:buClr>
              <a:buSzPts val="1600"/>
              <a:buFont typeface="Arial"/>
              <a:buNone/>
            </a:pPr>
            <a:endParaRPr sz="1600">
              <a:solidFill>
                <a:srgbClr val="FF636C"/>
              </a:solidFill>
              <a:latin typeface="Montserrat"/>
              <a:ea typeface="Montserrat"/>
              <a:cs typeface="Montserrat"/>
              <a:sym typeface="Montserrat"/>
            </a:endParaRPr>
          </a:p>
          <a:p>
            <a:pPr marL="0" marR="0" lvl="0" indent="0" algn="ctr" rtl="0">
              <a:spcBef>
                <a:spcPts val="0"/>
              </a:spcBef>
              <a:spcAft>
                <a:spcPts val="0"/>
              </a:spcAft>
              <a:buNone/>
            </a:pPr>
            <a:endParaRPr sz="1600">
              <a:solidFill>
                <a:srgbClr val="FF636C"/>
              </a:solidFill>
              <a:latin typeface="Montserrat"/>
              <a:ea typeface="Montserrat"/>
              <a:cs typeface="Montserrat"/>
              <a:sym typeface="Montserrat"/>
            </a:endParaRPr>
          </a:p>
        </p:txBody>
      </p:sp>
      <p:pic>
        <p:nvPicPr>
          <p:cNvPr id="428" name="Google Shape;428;p22"/>
          <p:cNvPicPr preferRelativeResize="0"/>
          <p:nvPr/>
        </p:nvPicPr>
        <p:blipFill rotWithShape="1">
          <a:blip r:embed="rId4">
            <a:alphaModFix/>
          </a:blip>
          <a:srcRect l="3" r="28"/>
          <a:stretch/>
        </p:blipFill>
        <p:spPr>
          <a:xfrm>
            <a:off x="6111685" y="0"/>
            <a:ext cx="5630923" cy="685800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32"/>
        <p:cNvGrpSpPr/>
        <p:nvPr/>
      </p:nvGrpSpPr>
      <p:grpSpPr>
        <a:xfrm>
          <a:off x="0" y="0"/>
          <a:ext cx="0" cy="0"/>
          <a:chOff x="0" y="0"/>
          <a:chExt cx="0" cy="0"/>
        </a:xfrm>
      </p:grpSpPr>
      <p:pic>
        <p:nvPicPr>
          <p:cNvPr id="433" name="Google Shape;433;p23"/>
          <p:cNvPicPr preferRelativeResize="0"/>
          <p:nvPr/>
        </p:nvPicPr>
        <p:blipFill rotWithShape="1">
          <a:blip r:embed="rId3">
            <a:alphaModFix/>
          </a:blip>
          <a:srcRect t="56" b="64"/>
          <a:stretch/>
        </p:blipFill>
        <p:spPr>
          <a:xfrm>
            <a:off x="0" y="0"/>
            <a:ext cx="12192000" cy="6858000"/>
          </a:xfrm>
          <a:prstGeom prst="rect">
            <a:avLst/>
          </a:prstGeom>
          <a:noFill/>
          <a:ln>
            <a:noFill/>
          </a:ln>
        </p:spPr>
      </p:pic>
      <p:sp>
        <p:nvSpPr>
          <p:cNvPr id="434" name="Google Shape;434;p23"/>
          <p:cNvSpPr txBox="1"/>
          <p:nvPr/>
        </p:nvSpPr>
        <p:spPr>
          <a:xfrm>
            <a:off x="2144857" y="995553"/>
            <a:ext cx="7902300" cy="5850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3200" b="1">
                <a:solidFill>
                  <a:srgbClr val="FF636C"/>
                </a:solidFill>
                <a:latin typeface="Montserrat"/>
                <a:ea typeface="Montserrat"/>
                <a:cs typeface="Montserrat"/>
                <a:sym typeface="Montserrat"/>
              </a:rPr>
              <a:t>1η Συνεδρία</a:t>
            </a:r>
            <a:endParaRPr sz="4800" b="1">
              <a:solidFill>
                <a:srgbClr val="FF636C"/>
              </a:solidFill>
              <a:latin typeface="Montserrat"/>
              <a:ea typeface="Montserrat"/>
              <a:cs typeface="Montserrat"/>
              <a:sym typeface="Montserrat"/>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graphicFrame>
        <p:nvGraphicFramePr>
          <p:cNvPr id="440" name="Google Shape;440;p24"/>
          <p:cNvGraphicFramePr/>
          <p:nvPr>
            <p:extLst>
              <p:ext uri="{D42A27DB-BD31-4B8C-83A1-F6EECF244321}">
                <p14:modId xmlns:p14="http://schemas.microsoft.com/office/powerpoint/2010/main" val="2800205537"/>
              </p:ext>
            </p:extLst>
          </p:nvPr>
        </p:nvGraphicFramePr>
        <p:xfrm>
          <a:off x="676275" y="389106"/>
          <a:ext cx="10944225" cy="6260264"/>
        </p:xfrm>
        <a:graphic>
          <a:graphicData uri="http://schemas.openxmlformats.org/drawingml/2006/table">
            <a:tbl>
              <a:tblPr firstRow="1" bandRow="1">
                <a:noFill/>
                <a:tableStyleId>{6301D86A-52C8-4DB1-8393-A57C5A1AB315}</a:tableStyleId>
              </a:tblPr>
              <a:tblGrid>
                <a:gridCol w="925632">
                  <a:extLst>
                    <a:ext uri="{9D8B030D-6E8A-4147-A177-3AD203B41FA5}">
                      <a16:colId xmlns:a16="http://schemas.microsoft.com/office/drawing/2014/main" val="20000"/>
                    </a:ext>
                  </a:extLst>
                </a:gridCol>
                <a:gridCol w="1977077">
                  <a:extLst>
                    <a:ext uri="{9D8B030D-6E8A-4147-A177-3AD203B41FA5}">
                      <a16:colId xmlns:a16="http://schemas.microsoft.com/office/drawing/2014/main" val="20001"/>
                    </a:ext>
                  </a:extLst>
                </a:gridCol>
                <a:gridCol w="2372498">
                  <a:extLst>
                    <a:ext uri="{9D8B030D-6E8A-4147-A177-3AD203B41FA5}">
                      <a16:colId xmlns:a16="http://schemas.microsoft.com/office/drawing/2014/main" val="20002"/>
                    </a:ext>
                  </a:extLst>
                </a:gridCol>
                <a:gridCol w="2020934">
                  <a:extLst>
                    <a:ext uri="{9D8B030D-6E8A-4147-A177-3AD203B41FA5}">
                      <a16:colId xmlns:a16="http://schemas.microsoft.com/office/drawing/2014/main" val="20003"/>
                    </a:ext>
                  </a:extLst>
                </a:gridCol>
                <a:gridCol w="1824042">
                  <a:extLst>
                    <a:ext uri="{9D8B030D-6E8A-4147-A177-3AD203B41FA5}">
                      <a16:colId xmlns:a16="http://schemas.microsoft.com/office/drawing/2014/main" val="20004"/>
                    </a:ext>
                  </a:extLst>
                </a:gridCol>
                <a:gridCol w="1824042">
                  <a:extLst>
                    <a:ext uri="{9D8B030D-6E8A-4147-A177-3AD203B41FA5}">
                      <a16:colId xmlns:a16="http://schemas.microsoft.com/office/drawing/2014/main" val="20005"/>
                    </a:ext>
                  </a:extLst>
                </a:gridCol>
              </a:tblGrid>
              <a:tr h="595903">
                <a:tc gridSpan="6">
                  <a:txBody>
                    <a:bodyPr/>
                    <a:lstStyle/>
                    <a:p>
                      <a:pPr marL="0" marR="0" lvl="0" indent="0" algn="ctr" rtl="0">
                        <a:spcBef>
                          <a:spcPts val="0"/>
                        </a:spcBef>
                        <a:spcAft>
                          <a:spcPts val="0"/>
                        </a:spcAft>
                        <a:buNone/>
                      </a:pPr>
                      <a:r>
                        <a:rPr lang="en-US" sz="1200" u="none" strike="noStrike" cap="none" dirty="0">
                          <a:solidFill>
                            <a:srgbClr val="595959"/>
                          </a:solidFill>
                          <a:latin typeface="Montserrat SemiBold"/>
                          <a:ea typeface="Montserrat SemiBold"/>
                          <a:cs typeface="Montserrat SemiBold"/>
                          <a:sym typeface="Montserrat SemiBold"/>
                        </a:rPr>
                        <a:t>ΣΧ</a:t>
                      </a:r>
                      <a:r>
                        <a:rPr lang="en-US" sz="1200" dirty="0">
                          <a:solidFill>
                            <a:srgbClr val="595959"/>
                          </a:solidFill>
                          <a:latin typeface="Montserrat SemiBold"/>
                          <a:ea typeface="Montserrat SemiBold"/>
                          <a:cs typeface="Montserrat SemiBold"/>
                          <a:sym typeface="Montserrat SemiBold"/>
                        </a:rPr>
                        <a:t>Ε</a:t>
                      </a:r>
                      <a:r>
                        <a:rPr lang="en-US" sz="1200" u="none" strike="noStrike" cap="none" dirty="0">
                          <a:solidFill>
                            <a:srgbClr val="595959"/>
                          </a:solidFill>
                          <a:latin typeface="Montserrat SemiBold"/>
                          <a:ea typeface="Montserrat SemiBold"/>
                          <a:cs typeface="Montserrat SemiBold"/>
                          <a:sym typeface="Montserrat SemiBold"/>
                        </a:rPr>
                        <a:t>ΔΙΟ ΣΥΝΕΔΡ</a:t>
                      </a:r>
                      <a:r>
                        <a:rPr lang="en-US" sz="1200" dirty="0">
                          <a:solidFill>
                            <a:srgbClr val="595959"/>
                          </a:solidFill>
                          <a:latin typeface="Montserrat SemiBold"/>
                          <a:ea typeface="Montserrat SemiBold"/>
                          <a:cs typeface="Montserrat SemiBold"/>
                          <a:sym typeface="Montserrat SemiBold"/>
                        </a:rPr>
                        <a:t>Ι</a:t>
                      </a:r>
                      <a:r>
                        <a:rPr lang="en-US" sz="1200" u="none" strike="noStrike" cap="none" dirty="0">
                          <a:solidFill>
                            <a:srgbClr val="595959"/>
                          </a:solidFill>
                          <a:latin typeface="Montserrat SemiBold"/>
                          <a:ea typeface="Montserrat SemiBold"/>
                          <a:cs typeface="Montserrat SemiBold"/>
                          <a:sym typeface="Montserrat SemiBold"/>
                        </a:rPr>
                        <a:t>ΑΣ - 1</a:t>
                      </a:r>
                      <a:r>
                        <a:rPr lang="en-US" sz="1200" dirty="0">
                          <a:solidFill>
                            <a:srgbClr val="595959"/>
                          </a:solidFill>
                          <a:latin typeface="Montserrat SemiBold"/>
                          <a:ea typeface="Montserrat SemiBold"/>
                          <a:cs typeface="Montserrat SemiBold"/>
                          <a:sym typeface="Montserrat SemiBold"/>
                        </a:rPr>
                        <a:t>Η </a:t>
                      </a:r>
                      <a:r>
                        <a:rPr lang="en-US" sz="1200" u="none" strike="noStrike" cap="none" dirty="0">
                          <a:solidFill>
                            <a:srgbClr val="595959"/>
                          </a:solidFill>
                          <a:latin typeface="Montserrat SemiBold"/>
                          <a:ea typeface="Montserrat SemiBold"/>
                          <a:cs typeface="Montserrat SemiBold"/>
                          <a:sym typeface="Montserrat SemiBold"/>
                        </a:rPr>
                        <a:t>ΣΥΝΕΔΡ</a:t>
                      </a:r>
                      <a:r>
                        <a:rPr lang="en-US" sz="1200" dirty="0">
                          <a:solidFill>
                            <a:srgbClr val="595959"/>
                          </a:solidFill>
                          <a:latin typeface="Montserrat SemiBold"/>
                          <a:ea typeface="Montserrat SemiBold"/>
                          <a:cs typeface="Montserrat SemiBold"/>
                          <a:sym typeface="Montserrat SemiBold"/>
                        </a:rPr>
                        <a:t>Ι</a:t>
                      </a:r>
                      <a:r>
                        <a:rPr lang="en-US" sz="1200" u="none" strike="noStrike" cap="none" dirty="0">
                          <a:solidFill>
                            <a:srgbClr val="595959"/>
                          </a:solidFill>
                          <a:latin typeface="Montserrat SemiBold"/>
                          <a:ea typeface="Montserrat SemiBold"/>
                          <a:cs typeface="Montserrat SemiBold"/>
                          <a:sym typeface="Montserrat SemiBold"/>
                        </a:rPr>
                        <a:t>Α</a:t>
                      </a:r>
                      <a:endParaRPr dirty="0"/>
                    </a:p>
                    <a:p>
                      <a:pPr marL="0" marR="0" lvl="0" indent="0" algn="ctr" rtl="0">
                        <a:lnSpc>
                          <a:spcPct val="124416"/>
                        </a:lnSpc>
                        <a:spcBef>
                          <a:spcPts val="0"/>
                        </a:spcBef>
                        <a:spcAft>
                          <a:spcPts val="0"/>
                        </a:spcAft>
                        <a:buNone/>
                      </a:pPr>
                      <a:r>
                        <a:rPr lang="en-US" sz="1200" u="none" strike="noStrike" cap="none" dirty="0" err="1">
                          <a:solidFill>
                            <a:srgbClr val="595959"/>
                          </a:solidFill>
                          <a:latin typeface="Montserrat SemiBold"/>
                          <a:ea typeface="Montserrat SemiBold"/>
                          <a:cs typeface="Montserrat SemiBold"/>
                          <a:sym typeface="Montserrat SemiBold"/>
                        </a:rPr>
                        <a:t>Ειδικός</a:t>
                      </a:r>
                      <a:r>
                        <a:rPr lang="en-US" sz="1200" u="none" strike="noStrike" cap="none" dirty="0">
                          <a:solidFill>
                            <a:srgbClr val="595959"/>
                          </a:solidFill>
                          <a:latin typeface="Montserrat SemiBold"/>
                          <a:ea typeface="Montserrat SemiBold"/>
                          <a:cs typeface="Montserrat SemiBold"/>
                          <a:sym typeface="Montserrat SemiBold"/>
                        </a:rPr>
                        <a:t> </a:t>
                      </a:r>
                      <a:r>
                        <a:rPr lang="en-US" sz="1200" dirty="0" err="1">
                          <a:solidFill>
                            <a:srgbClr val="595959"/>
                          </a:solidFill>
                          <a:latin typeface="Montserrat SemiBold"/>
                          <a:ea typeface="Montserrat SemiBold"/>
                          <a:cs typeface="Montserrat SemiBold"/>
                          <a:sym typeface="Montserrat SemiBold"/>
                        </a:rPr>
                        <a:t>Σ</a:t>
                      </a:r>
                      <a:r>
                        <a:rPr lang="en-US" sz="1200" u="none" strike="noStrike" cap="none" dirty="0" err="1">
                          <a:solidFill>
                            <a:srgbClr val="595959"/>
                          </a:solidFill>
                          <a:latin typeface="Montserrat SemiBold"/>
                          <a:ea typeface="Montserrat SemiBold"/>
                          <a:cs typeface="Montserrat SemiBold"/>
                          <a:sym typeface="Montserrat SemiBold"/>
                        </a:rPr>
                        <a:t>τόχος</a:t>
                      </a:r>
                      <a:r>
                        <a:rPr lang="en-US" sz="1200" u="none" strike="noStrike" cap="none" dirty="0">
                          <a:solidFill>
                            <a:srgbClr val="595959"/>
                          </a:solidFill>
                          <a:latin typeface="Montserrat SemiBold"/>
                          <a:ea typeface="Montserrat SemiBold"/>
                          <a:cs typeface="Montserrat SemiBold"/>
                          <a:sym typeface="Montserrat SemiBold"/>
                        </a:rPr>
                        <a:t>: </a:t>
                      </a:r>
                      <a:r>
                        <a:rPr lang="en-US" sz="1200" u="none" strike="noStrike" cap="none" dirty="0" err="1">
                          <a:solidFill>
                            <a:srgbClr val="595959"/>
                          </a:solidFill>
                          <a:latin typeface="Montserrat Light"/>
                          <a:ea typeface="Montserrat Light"/>
                          <a:cs typeface="Montserrat Light"/>
                          <a:sym typeface="Montserrat Light"/>
                        </a:rPr>
                        <a:t>Εισ</a:t>
                      </a:r>
                      <a:r>
                        <a:rPr lang="en-US" sz="1200" u="none" strike="noStrike" cap="none" dirty="0">
                          <a:solidFill>
                            <a:srgbClr val="595959"/>
                          </a:solidFill>
                          <a:latin typeface="Montserrat Light"/>
                          <a:ea typeface="Montserrat Light"/>
                          <a:cs typeface="Montserrat Light"/>
                          <a:sym typeface="Montserrat Light"/>
                        </a:rPr>
                        <a:t>αγωγή </a:t>
                      </a:r>
                      <a:r>
                        <a:rPr lang="en-US" sz="1200" dirty="0">
                          <a:solidFill>
                            <a:srgbClr val="595959"/>
                          </a:solidFill>
                          <a:latin typeface="Montserrat Light"/>
                          <a:ea typeface="Montserrat Light"/>
                          <a:cs typeface="Montserrat Light"/>
                          <a:sym typeface="Montserrat Light"/>
                        </a:rPr>
                        <a:t>στο πρόγραμμα παιχνιδοποιημένης μάθησης </a:t>
                      </a:r>
                      <a:r>
                        <a:rPr lang="en-US" sz="1200" u="none" strike="noStrike" cap="none" dirty="0">
                          <a:solidFill>
                            <a:srgbClr val="595959"/>
                          </a:solidFill>
                          <a:latin typeface="Montserrat Light"/>
                          <a:ea typeface="Montserrat Light"/>
                          <a:cs typeface="Montserrat Light"/>
                          <a:sym typeface="Montserrat Light"/>
                        </a:rPr>
                        <a:t>και </a:t>
                      </a:r>
                      <a:r>
                        <a:rPr lang="en-US" sz="1200" dirty="0">
                          <a:solidFill>
                            <a:srgbClr val="595959"/>
                          </a:solidFill>
                          <a:latin typeface="Montserrat Light"/>
                          <a:ea typeface="Montserrat Light"/>
                          <a:cs typeface="Montserrat Light"/>
                          <a:sym typeface="Montserrat Light"/>
                        </a:rPr>
                        <a:t>στη</a:t>
                      </a:r>
                      <a:r>
                        <a:rPr lang="en-US" sz="1200" u="none" strike="noStrike" cap="none" dirty="0">
                          <a:solidFill>
                            <a:srgbClr val="595959"/>
                          </a:solidFill>
                          <a:latin typeface="Montserrat Light"/>
                          <a:ea typeface="Montserrat Light"/>
                          <a:cs typeface="Montserrat Light"/>
                          <a:sym typeface="Montserrat Light"/>
                        </a:rPr>
                        <a:t> μεθοδολογία του παιχνιδιού</a:t>
                      </a:r>
                      <a:endParaRPr sz="1200" u="none" strike="noStrike" cap="none" dirty="0">
                        <a:solidFill>
                          <a:srgbClr val="595959"/>
                        </a:solidFill>
                        <a:latin typeface="Montserrat Light"/>
                        <a:ea typeface="Montserrat Light"/>
                        <a:cs typeface="Montserrat Light"/>
                        <a:sym typeface="Montserrat Light"/>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D8D8D8"/>
                    </a:solidFill>
                  </a:tcPr>
                </a:tc>
                <a:tc hMerge="1">
                  <a:txBody>
                    <a:bodyPr/>
                    <a:lstStyle/>
                    <a:p>
                      <a:endParaRPr lang="pt-PT"/>
                    </a:p>
                  </a:txBody>
                  <a:tcPr/>
                </a:tc>
                <a:tc hMerge="1">
                  <a:txBody>
                    <a:bodyPr/>
                    <a:lstStyle/>
                    <a:p>
                      <a:endParaRPr lang="pt-PT"/>
                    </a:p>
                  </a:txBody>
                  <a:tcPr/>
                </a:tc>
                <a:tc hMerge="1">
                  <a:txBody>
                    <a:bodyPr/>
                    <a:lstStyle/>
                    <a:p>
                      <a:endParaRPr lang="pt-PT"/>
                    </a:p>
                  </a:txBody>
                  <a:tcPr/>
                </a:tc>
                <a:tc hMerge="1">
                  <a:txBody>
                    <a:bodyPr/>
                    <a:lstStyle/>
                    <a:p>
                      <a:endParaRPr lang="pt-PT"/>
                    </a:p>
                  </a:txBody>
                  <a:tcPr/>
                </a:tc>
                <a:tc hMerge="1">
                  <a:txBody>
                    <a:bodyPr/>
                    <a:lstStyle/>
                    <a:p>
                      <a:endParaRPr lang="pt-PT"/>
                    </a:p>
                  </a:txBody>
                  <a:tcPr/>
                </a:tc>
                <a:extLst>
                  <a:ext uri="{0D108BD9-81ED-4DB2-BD59-A6C34878D82A}">
                    <a16:rowId xmlns:a16="http://schemas.microsoft.com/office/drawing/2014/main" val="10000"/>
                  </a:ext>
                </a:extLst>
              </a:tr>
              <a:tr h="451409">
                <a:tc>
                  <a:txBody>
                    <a:bodyPr/>
                    <a:lstStyle/>
                    <a:p>
                      <a:pPr marL="0" marR="0" lvl="0" indent="0" algn="ctr" rtl="0">
                        <a:spcBef>
                          <a:spcPts val="0"/>
                        </a:spcBef>
                        <a:spcAft>
                          <a:spcPts val="0"/>
                        </a:spcAft>
                        <a:buNone/>
                      </a:pPr>
                      <a:r>
                        <a:rPr lang="en-US" sz="1100">
                          <a:solidFill>
                            <a:srgbClr val="3F3F3F"/>
                          </a:solidFill>
                          <a:latin typeface="Montserrat SemiBold"/>
                          <a:ea typeface="Montserrat SemiBold"/>
                          <a:cs typeface="Montserrat SemiBold"/>
                          <a:sym typeface="Montserrat SemiBold"/>
                        </a:rPr>
                        <a:t>Διάρκεια</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F2F2F2"/>
                    </a:solidFill>
                  </a:tcPr>
                </a:tc>
                <a:tc>
                  <a:txBody>
                    <a:bodyPr/>
                    <a:lstStyle/>
                    <a:p>
                      <a:pPr marL="0" marR="0" lvl="0" indent="0" algn="ctr" rtl="0">
                        <a:lnSpc>
                          <a:spcPct val="100000"/>
                        </a:lnSpc>
                        <a:spcBef>
                          <a:spcPts val="0"/>
                        </a:spcBef>
                        <a:spcAft>
                          <a:spcPts val="0"/>
                        </a:spcAft>
                        <a:buClr>
                          <a:srgbClr val="3F3F3F"/>
                        </a:buClr>
                        <a:buSzPts val="1100"/>
                        <a:buFont typeface="Montserrat SemiBold"/>
                        <a:buNone/>
                      </a:pPr>
                      <a:r>
                        <a:rPr lang="en-US" sz="1100">
                          <a:solidFill>
                            <a:srgbClr val="3F3F3F"/>
                          </a:solidFill>
                          <a:latin typeface="Montserrat SemiBold"/>
                          <a:ea typeface="Montserrat SemiBold"/>
                          <a:cs typeface="Montserrat SemiBold"/>
                          <a:sym typeface="Montserrat SemiBold"/>
                        </a:rPr>
                        <a:t>Θέματα</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F2F2F2"/>
                    </a:solidFill>
                  </a:tcPr>
                </a:tc>
                <a:tc>
                  <a:txBody>
                    <a:bodyPr/>
                    <a:lstStyle/>
                    <a:p>
                      <a:pPr marL="0" marR="0" lvl="0" indent="0" algn="ctr" rtl="0">
                        <a:lnSpc>
                          <a:spcPct val="100000"/>
                        </a:lnSpc>
                        <a:spcBef>
                          <a:spcPts val="0"/>
                        </a:spcBef>
                        <a:spcAft>
                          <a:spcPts val="0"/>
                        </a:spcAft>
                        <a:buClr>
                          <a:srgbClr val="3F3F3F"/>
                        </a:buClr>
                        <a:buSzPts val="1100"/>
                        <a:buFont typeface="Montserrat SemiBold"/>
                        <a:buNone/>
                      </a:pPr>
                      <a:r>
                        <a:rPr lang="en-US" sz="1100" b="0" i="0" u="none" strike="noStrike" cap="none">
                          <a:solidFill>
                            <a:srgbClr val="3F3F3F"/>
                          </a:solidFill>
                          <a:latin typeface="Montserrat SemiBold"/>
                          <a:ea typeface="Montserrat SemiBold"/>
                          <a:cs typeface="Montserrat SemiBold"/>
                          <a:sym typeface="Montserrat SemiBold"/>
                        </a:rPr>
                        <a:t>Περιεχόμενα</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F2F2F2"/>
                    </a:solidFill>
                  </a:tcPr>
                </a:tc>
                <a:tc>
                  <a:txBody>
                    <a:bodyPr/>
                    <a:lstStyle/>
                    <a:p>
                      <a:pPr marL="0" marR="0" lvl="0" indent="0" algn="ctr" rtl="0">
                        <a:lnSpc>
                          <a:spcPct val="100000"/>
                        </a:lnSpc>
                        <a:spcBef>
                          <a:spcPts val="0"/>
                        </a:spcBef>
                        <a:spcAft>
                          <a:spcPts val="0"/>
                        </a:spcAft>
                        <a:buClr>
                          <a:srgbClr val="3F3F3F"/>
                        </a:buClr>
                        <a:buSzPts val="1100"/>
                        <a:buFont typeface="Montserrat SemiBold"/>
                        <a:buNone/>
                      </a:pPr>
                      <a:r>
                        <a:rPr lang="en-US" sz="1100" b="0" i="0" u="none" strike="noStrike" cap="none">
                          <a:solidFill>
                            <a:srgbClr val="3F3F3F"/>
                          </a:solidFill>
                          <a:latin typeface="Montserrat SemiBold"/>
                          <a:ea typeface="Montserrat SemiBold"/>
                          <a:cs typeface="Montserrat SemiBold"/>
                          <a:sym typeface="Montserrat SemiBold"/>
                        </a:rPr>
                        <a:t>Μέθοδοι </a:t>
                      </a:r>
                      <a:r>
                        <a:rPr lang="en-US" sz="1100">
                          <a:solidFill>
                            <a:srgbClr val="3F3F3F"/>
                          </a:solidFill>
                          <a:latin typeface="Montserrat SemiBold"/>
                          <a:ea typeface="Montserrat SemiBold"/>
                          <a:cs typeface="Montserrat SemiBold"/>
                          <a:sym typeface="Montserrat SemiBold"/>
                        </a:rPr>
                        <a:t>και</a:t>
                      </a:r>
                      <a:r>
                        <a:rPr lang="en-US" sz="1100" b="0" i="0" u="none" strike="noStrike" cap="none">
                          <a:solidFill>
                            <a:srgbClr val="3F3F3F"/>
                          </a:solidFill>
                          <a:latin typeface="Montserrat SemiBold"/>
                          <a:ea typeface="Montserrat SemiBold"/>
                          <a:cs typeface="Montserrat SemiBold"/>
                          <a:sym typeface="Montserrat SemiBold"/>
                        </a:rPr>
                        <a:t> </a:t>
                      </a:r>
                      <a:r>
                        <a:rPr lang="en-US" sz="1100">
                          <a:solidFill>
                            <a:srgbClr val="3F3F3F"/>
                          </a:solidFill>
                          <a:latin typeface="Montserrat SemiBold"/>
                          <a:ea typeface="Montserrat SemiBold"/>
                          <a:cs typeface="Montserrat SemiBold"/>
                          <a:sym typeface="Montserrat SemiBold"/>
                        </a:rPr>
                        <a:t>Τ</a:t>
                      </a:r>
                      <a:r>
                        <a:rPr lang="en-US" sz="1100" b="0" i="0" u="none" strike="noStrike" cap="none">
                          <a:solidFill>
                            <a:srgbClr val="3F3F3F"/>
                          </a:solidFill>
                          <a:latin typeface="Montserrat SemiBold"/>
                          <a:ea typeface="Montserrat SemiBold"/>
                          <a:cs typeface="Montserrat SemiBold"/>
                          <a:sym typeface="Montserrat SemiBold"/>
                        </a:rPr>
                        <a:t>εχνικές</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F2F2F2"/>
                    </a:solidFill>
                  </a:tcPr>
                </a:tc>
                <a:tc gridSpan="2">
                  <a:txBody>
                    <a:bodyPr/>
                    <a:lstStyle/>
                    <a:p>
                      <a:pPr marL="0" marR="0" lvl="0" indent="0" algn="ctr" rtl="0">
                        <a:lnSpc>
                          <a:spcPct val="100000"/>
                        </a:lnSpc>
                        <a:spcBef>
                          <a:spcPts val="0"/>
                        </a:spcBef>
                        <a:spcAft>
                          <a:spcPts val="0"/>
                        </a:spcAft>
                        <a:buClr>
                          <a:srgbClr val="3F3F3F"/>
                        </a:buClr>
                        <a:buSzPts val="1100"/>
                        <a:buFont typeface="Montserrat SemiBold"/>
                        <a:buNone/>
                      </a:pPr>
                      <a:r>
                        <a:rPr lang="en-US" sz="1100" b="0" i="0" u="none" strike="noStrike" cap="none">
                          <a:solidFill>
                            <a:srgbClr val="3F3F3F"/>
                          </a:solidFill>
                          <a:latin typeface="Montserrat SemiBold"/>
                          <a:ea typeface="Montserrat SemiBold"/>
                          <a:cs typeface="Montserrat SemiBold"/>
                          <a:sym typeface="Montserrat SemiBold"/>
                        </a:rPr>
                        <a:t>Πόροι</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F2F2F2"/>
                    </a:solidFill>
                  </a:tcPr>
                </a:tc>
                <a:tc hMerge="1">
                  <a:txBody>
                    <a:bodyPr/>
                    <a:lstStyle/>
                    <a:p>
                      <a:endParaRPr lang="pt-PT"/>
                    </a:p>
                  </a:txBody>
                  <a:tcPr/>
                </a:tc>
                <a:extLst>
                  <a:ext uri="{0D108BD9-81ED-4DB2-BD59-A6C34878D82A}">
                    <a16:rowId xmlns:a16="http://schemas.microsoft.com/office/drawing/2014/main" val="10001"/>
                  </a:ext>
                </a:extLst>
              </a:tr>
              <a:tr h="435283">
                <a:tc>
                  <a:txBody>
                    <a:bodyPr/>
                    <a:lstStyle/>
                    <a:p>
                      <a:pPr marL="0" marR="0" lvl="0" indent="0" algn="ctr" rtl="0">
                        <a:spcBef>
                          <a:spcPts val="0"/>
                        </a:spcBef>
                        <a:spcAft>
                          <a:spcPts val="0"/>
                        </a:spcAft>
                        <a:buNone/>
                      </a:pPr>
                      <a:r>
                        <a:rPr lang="en-US" sz="1050" u="none" strike="noStrike" cap="none">
                          <a:solidFill>
                            <a:srgbClr val="595959"/>
                          </a:solidFill>
                          <a:latin typeface="Montserrat Light"/>
                          <a:ea typeface="Montserrat Light"/>
                          <a:cs typeface="Montserrat Light"/>
                          <a:sym typeface="Montserrat Light"/>
                        </a:rPr>
                        <a:t>35 λεπτά</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595959"/>
                        </a:buClr>
                        <a:buSzPts val="1050"/>
                        <a:buFont typeface="Montserrat Light"/>
                        <a:buNone/>
                      </a:pPr>
                      <a:r>
                        <a:rPr lang="en-US" sz="1050" b="0" u="none" strike="noStrike" cap="none">
                          <a:solidFill>
                            <a:srgbClr val="595959"/>
                          </a:solidFill>
                          <a:latin typeface="Montserrat Light"/>
                          <a:ea typeface="Montserrat Light"/>
                          <a:cs typeface="Montserrat Light"/>
                          <a:sym typeface="Montserrat Light"/>
                        </a:rPr>
                        <a:t>Δραστηριότητα παγοθραύστη</a:t>
                      </a:r>
                      <a:endParaRPr sz="1050" b="0" u="none" strike="noStrike" cap="none">
                        <a:solidFill>
                          <a:srgbClr val="595959"/>
                        </a:solidFill>
                        <a:highlight>
                          <a:srgbClr val="FFFF00"/>
                        </a:highlight>
                        <a:latin typeface="Montserrat Light"/>
                        <a:ea typeface="Montserrat Light"/>
                        <a:cs typeface="Montserrat Light"/>
                        <a:sym typeface="Montserrat Light"/>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595959"/>
                        </a:buClr>
                        <a:buSzPts val="1050"/>
                        <a:buFont typeface="Montserrat Light"/>
                        <a:buNone/>
                      </a:pPr>
                      <a:r>
                        <a:rPr lang="en-US" sz="1050" b="0" u="none" strike="noStrike" cap="none">
                          <a:solidFill>
                            <a:srgbClr val="595959"/>
                          </a:solidFill>
                          <a:latin typeface="Montserrat Light"/>
                          <a:ea typeface="Montserrat Light"/>
                          <a:cs typeface="Montserrat Light"/>
                          <a:sym typeface="Montserrat Light"/>
                        </a:rPr>
                        <a:t>-</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595959"/>
                        </a:buClr>
                        <a:buSzPts val="1050"/>
                        <a:buFont typeface="Montserrat Light"/>
                        <a:buNone/>
                      </a:pPr>
                      <a:r>
                        <a:rPr lang="en-US" sz="1050" b="0" u="none" strike="noStrike" cap="none">
                          <a:solidFill>
                            <a:srgbClr val="595959"/>
                          </a:solidFill>
                          <a:latin typeface="Montserrat Light"/>
                          <a:ea typeface="Montserrat Light"/>
                          <a:cs typeface="Montserrat Light"/>
                          <a:sym typeface="Montserrat Light"/>
                        </a:rPr>
                        <a:t>Διαδραστικό και συμμετοχικό</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171450" marR="0" lvl="0" indent="-171450" algn="l" rtl="0">
                        <a:lnSpc>
                          <a:spcPct val="100000"/>
                        </a:lnSpc>
                        <a:spcBef>
                          <a:spcPts val="0"/>
                        </a:spcBef>
                        <a:spcAft>
                          <a:spcPts val="0"/>
                        </a:spcAft>
                        <a:buClr>
                          <a:srgbClr val="595959"/>
                        </a:buClr>
                        <a:buSzPts val="1050"/>
                        <a:buFont typeface="Arial"/>
                        <a:buChar char="•"/>
                      </a:pPr>
                      <a:r>
                        <a:rPr lang="en-US" sz="1050">
                          <a:solidFill>
                            <a:srgbClr val="595959"/>
                          </a:solidFill>
                          <a:latin typeface="Montserrat Light"/>
                          <a:ea typeface="Montserrat Light"/>
                          <a:cs typeface="Montserrat Light"/>
                          <a:sym typeface="Montserrat Light"/>
                        </a:rPr>
                        <a:t>Κουβάρι από</a:t>
                      </a:r>
                      <a:r>
                        <a:rPr lang="en-US" sz="1050" b="0" u="none" strike="noStrike" cap="none">
                          <a:solidFill>
                            <a:srgbClr val="595959"/>
                          </a:solidFill>
                          <a:latin typeface="Montserrat Light"/>
                          <a:ea typeface="Montserrat Light"/>
                          <a:cs typeface="Montserrat Light"/>
                          <a:sym typeface="Montserrat Light"/>
                        </a:rPr>
                        <a:t> μαλλί</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rowSpan="4">
                  <a:txBody>
                    <a:bodyPr/>
                    <a:lstStyle/>
                    <a:p>
                      <a:pPr marL="171450" marR="0" lvl="0" indent="-171450" algn="l" rtl="0">
                        <a:lnSpc>
                          <a:spcPct val="100000"/>
                        </a:lnSpc>
                        <a:spcBef>
                          <a:spcPts val="0"/>
                        </a:spcBef>
                        <a:spcAft>
                          <a:spcPts val="0"/>
                        </a:spcAft>
                        <a:buClr>
                          <a:srgbClr val="595959"/>
                        </a:buClr>
                        <a:buSzPts val="1050"/>
                        <a:buFont typeface="Arial"/>
                        <a:buChar char="•"/>
                      </a:pPr>
                      <a:r>
                        <a:rPr lang="en-US" sz="1050" b="0" u="none" strike="noStrike" cap="none">
                          <a:solidFill>
                            <a:srgbClr val="595959"/>
                          </a:solidFill>
                          <a:latin typeface="Montserrat Light"/>
                          <a:ea typeface="Montserrat Light"/>
                          <a:cs typeface="Montserrat Light"/>
                          <a:sym typeface="Montserrat Light"/>
                        </a:rPr>
                        <a:t>1 καρέκλα ανά συμμετέχοντα/</a:t>
                      </a:r>
                      <a:r>
                        <a:rPr lang="en-US" sz="1050">
                          <a:solidFill>
                            <a:srgbClr val="595959"/>
                          </a:solidFill>
                          <a:latin typeface="Montserrat Light"/>
                          <a:ea typeface="Montserrat Light"/>
                          <a:cs typeface="Montserrat Light"/>
                          <a:sym typeface="Montserrat Light"/>
                        </a:rPr>
                        <a:t>ουσα</a:t>
                      </a:r>
                      <a:r>
                        <a:rPr lang="en-US" sz="1050" b="0" u="none" strike="noStrike" cap="none">
                          <a:solidFill>
                            <a:srgbClr val="595959"/>
                          </a:solidFill>
                          <a:latin typeface="Montserrat Light"/>
                          <a:ea typeface="Montserrat Light"/>
                          <a:cs typeface="Montserrat Light"/>
                          <a:sym typeface="Montserrat Light"/>
                        </a:rPr>
                        <a:t> (10 +1)</a:t>
                      </a:r>
                      <a:endParaRPr/>
                    </a:p>
                    <a:p>
                      <a:pPr marL="171450" marR="0" lvl="0" indent="-171450" algn="l" rtl="0">
                        <a:lnSpc>
                          <a:spcPct val="100000"/>
                        </a:lnSpc>
                        <a:spcBef>
                          <a:spcPts val="0"/>
                        </a:spcBef>
                        <a:spcAft>
                          <a:spcPts val="0"/>
                        </a:spcAft>
                        <a:buClr>
                          <a:srgbClr val="595959"/>
                        </a:buClr>
                        <a:buSzPts val="1050"/>
                        <a:buFont typeface="Arial"/>
                        <a:buChar char="•"/>
                      </a:pPr>
                      <a:r>
                        <a:rPr lang="en-US" sz="1050" b="0" u="none" strike="noStrike" cap="none">
                          <a:solidFill>
                            <a:srgbClr val="595959"/>
                          </a:solidFill>
                          <a:latin typeface="Montserrat Light"/>
                          <a:ea typeface="Montserrat Light"/>
                          <a:cs typeface="Montserrat Light"/>
                          <a:sym typeface="Montserrat Light"/>
                        </a:rPr>
                        <a:t>Οδηγός </a:t>
                      </a:r>
                      <a:r>
                        <a:rPr lang="en-US" sz="1050">
                          <a:solidFill>
                            <a:srgbClr val="595959"/>
                          </a:solidFill>
                          <a:latin typeface="Montserrat Light"/>
                          <a:ea typeface="Montserrat Light"/>
                          <a:cs typeface="Montserrat Light"/>
                          <a:sym typeface="Montserrat Light"/>
                        </a:rPr>
                        <a:t>Π</a:t>
                      </a:r>
                      <a:r>
                        <a:rPr lang="en-US" sz="1050" b="0" u="none" strike="noStrike" cap="none">
                          <a:solidFill>
                            <a:srgbClr val="595959"/>
                          </a:solidFill>
                          <a:latin typeface="Montserrat Light"/>
                          <a:ea typeface="Montserrat Light"/>
                          <a:cs typeface="Montserrat Light"/>
                          <a:sym typeface="Montserrat Light"/>
                        </a:rPr>
                        <a:t>αιδαγωγικής </a:t>
                      </a:r>
                      <a:r>
                        <a:rPr lang="en-US" sz="1050">
                          <a:solidFill>
                            <a:srgbClr val="595959"/>
                          </a:solidFill>
                          <a:latin typeface="Montserrat Light"/>
                          <a:ea typeface="Montserrat Light"/>
                          <a:cs typeface="Montserrat Light"/>
                          <a:sym typeface="Montserrat Light"/>
                        </a:rPr>
                        <a:t>Σ</a:t>
                      </a:r>
                      <a:r>
                        <a:rPr lang="en-US" sz="1050" b="0" u="none" strike="noStrike" cap="none">
                          <a:solidFill>
                            <a:srgbClr val="595959"/>
                          </a:solidFill>
                          <a:latin typeface="Montserrat Light"/>
                          <a:ea typeface="Montserrat Light"/>
                          <a:cs typeface="Montserrat Light"/>
                          <a:sym typeface="Montserrat Light"/>
                        </a:rPr>
                        <a:t>υνεδρίας</a:t>
                      </a:r>
                      <a:br>
                        <a:rPr lang="en-US" sz="1050" b="0" u="none" strike="noStrike" cap="none">
                          <a:solidFill>
                            <a:srgbClr val="595959"/>
                          </a:solidFill>
                          <a:latin typeface="Montserrat Light"/>
                          <a:ea typeface="Montserrat Light"/>
                          <a:cs typeface="Montserrat Light"/>
                          <a:sym typeface="Montserrat Light"/>
                        </a:rPr>
                      </a:br>
                      <a:r>
                        <a:rPr lang="en-US" sz="1050" b="0" u="none" strike="noStrike" cap="none">
                          <a:solidFill>
                            <a:srgbClr val="595959"/>
                          </a:solidFill>
                          <a:latin typeface="Montserrat Light"/>
                          <a:ea typeface="Montserrat Light"/>
                          <a:cs typeface="Montserrat Light"/>
                          <a:sym typeface="Montserrat Light"/>
                        </a:rPr>
                        <a:t>(για τον εκπαιδευτή)</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2"/>
                  </a:ext>
                </a:extLst>
              </a:tr>
              <a:tr h="2588275">
                <a:tc>
                  <a:txBody>
                    <a:bodyPr/>
                    <a:lstStyle/>
                    <a:p>
                      <a:pPr marL="0" marR="0" lvl="0" indent="0" algn="ctr" rtl="0">
                        <a:lnSpc>
                          <a:spcPct val="100000"/>
                        </a:lnSpc>
                        <a:spcBef>
                          <a:spcPts val="0"/>
                        </a:spcBef>
                        <a:spcAft>
                          <a:spcPts val="0"/>
                        </a:spcAft>
                        <a:buClr>
                          <a:srgbClr val="595959"/>
                        </a:buClr>
                        <a:buSzPts val="1050"/>
                        <a:buFont typeface="Montserrat Light"/>
                        <a:buNone/>
                      </a:pPr>
                      <a:r>
                        <a:rPr lang="en-US" sz="1050" u="none" strike="noStrike" cap="none">
                          <a:solidFill>
                            <a:srgbClr val="595959"/>
                          </a:solidFill>
                          <a:latin typeface="Montserrat Light"/>
                          <a:ea typeface="Montserrat Light"/>
                          <a:cs typeface="Montserrat Light"/>
                          <a:sym typeface="Montserrat Light"/>
                        </a:rPr>
                        <a:t>30 λεπτά</a:t>
                      </a:r>
                      <a:endParaRPr sz="1050" u="none" strike="noStrike" cap="none">
                        <a:solidFill>
                          <a:srgbClr val="595959"/>
                        </a:solidFill>
                        <a:latin typeface="Montserrat Light"/>
                        <a:ea typeface="Montserrat Light"/>
                        <a:cs typeface="Montserrat Light"/>
                        <a:sym typeface="Montserrat Light"/>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595959"/>
                        </a:buClr>
                        <a:buSzPts val="1050"/>
                        <a:buFont typeface="Montserrat Light"/>
                        <a:buNone/>
                      </a:pPr>
                      <a:r>
                        <a:rPr lang="en-US" sz="1050" b="0" u="none" strike="noStrike" cap="none">
                          <a:solidFill>
                            <a:srgbClr val="595959"/>
                          </a:solidFill>
                          <a:latin typeface="Montserrat Light"/>
                          <a:ea typeface="Montserrat Light"/>
                          <a:cs typeface="Montserrat Light"/>
                          <a:sym typeface="Montserrat Light"/>
                        </a:rPr>
                        <a:t>Εισαγωγή στο θέμα τ</a:t>
                      </a:r>
                      <a:r>
                        <a:rPr lang="en-US" sz="1050">
                          <a:solidFill>
                            <a:srgbClr val="595959"/>
                          </a:solidFill>
                          <a:latin typeface="Montserrat Light"/>
                          <a:ea typeface="Montserrat Light"/>
                          <a:cs typeface="Montserrat Light"/>
                          <a:sym typeface="Montserrat Light"/>
                        </a:rPr>
                        <a:t>ου εκπαιδευτικού προγράμματος:</a:t>
                      </a:r>
                      <a:r>
                        <a:rPr lang="en-US" sz="1050" b="0" u="none" strike="noStrike" cap="none">
                          <a:solidFill>
                            <a:srgbClr val="595959"/>
                          </a:solidFill>
                          <a:latin typeface="Montserrat Light"/>
                          <a:ea typeface="Montserrat Light"/>
                          <a:cs typeface="Montserrat Light"/>
                          <a:sym typeface="Montserrat Light"/>
                        </a:rPr>
                        <a:t> «</a:t>
                      </a:r>
                      <a:r>
                        <a:rPr lang="en-US" sz="1050">
                          <a:solidFill>
                            <a:srgbClr val="595959"/>
                          </a:solidFill>
                          <a:latin typeface="Montserrat Light"/>
                          <a:ea typeface="Montserrat Light"/>
                          <a:cs typeface="Montserrat Light"/>
                          <a:sym typeface="Montserrat Light"/>
                        </a:rPr>
                        <a:t>Κινητοποιώντας τη Νεολαία </a:t>
                      </a:r>
                      <a:r>
                        <a:rPr lang="en-US" sz="1050" u="none" strike="noStrike" cap="none">
                          <a:solidFill>
                            <a:srgbClr val="595959"/>
                          </a:solidFill>
                          <a:latin typeface="Montserrat Light"/>
                          <a:ea typeface="Montserrat Light"/>
                          <a:cs typeface="Montserrat Light"/>
                          <a:sym typeface="Montserrat Light"/>
                        </a:rPr>
                        <a:t>για </a:t>
                      </a:r>
                      <a:r>
                        <a:rPr lang="en-US" sz="1050">
                          <a:solidFill>
                            <a:srgbClr val="595959"/>
                          </a:solidFill>
                          <a:latin typeface="Montserrat Light"/>
                          <a:ea typeface="Montserrat Light"/>
                          <a:cs typeface="Montserrat Light"/>
                          <a:sym typeface="Montserrat Light"/>
                        </a:rPr>
                        <a:t>Π</a:t>
                      </a:r>
                      <a:r>
                        <a:rPr lang="en-US" sz="1050" u="none" strike="noStrike" cap="none">
                          <a:solidFill>
                            <a:srgbClr val="595959"/>
                          </a:solidFill>
                          <a:latin typeface="Montserrat Light"/>
                          <a:ea typeface="Montserrat Light"/>
                          <a:cs typeface="Montserrat Light"/>
                          <a:sym typeface="Montserrat Light"/>
                        </a:rPr>
                        <a:t>όλεις </a:t>
                      </a:r>
                      <a:r>
                        <a:rPr lang="en-US" sz="1050">
                          <a:solidFill>
                            <a:srgbClr val="595959"/>
                          </a:solidFill>
                          <a:latin typeface="Montserrat Light"/>
                          <a:ea typeface="Montserrat Light"/>
                          <a:cs typeface="Montserrat Light"/>
                          <a:sym typeface="Montserrat Light"/>
                        </a:rPr>
                        <a:t>Διατομεακής Ένταξης των Φύλων»</a:t>
                      </a:r>
                      <a:endParaRPr sz="1050" b="0" u="none" strike="noStrike" cap="none">
                        <a:solidFill>
                          <a:srgbClr val="595959"/>
                        </a:solidFill>
                        <a:latin typeface="Montserrat Light"/>
                        <a:ea typeface="Montserrat Light"/>
                        <a:cs typeface="Montserrat Light"/>
                        <a:sym typeface="Montserrat Light"/>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171450" marR="0" lvl="0" indent="-171450" algn="l" rtl="0">
                        <a:lnSpc>
                          <a:spcPct val="100000"/>
                        </a:lnSpc>
                        <a:spcBef>
                          <a:spcPts val="0"/>
                        </a:spcBef>
                        <a:spcAft>
                          <a:spcPts val="0"/>
                        </a:spcAft>
                        <a:buClr>
                          <a:srgbClr val="595959"/>
                        </a:buClr>
                        <a:buSzPts val="1050"/>
                        <a:buFont typeface="Arial"/>
                        <a:buChar char="•"/>
                      </a:pPr>
                      <a:r>
                        <a:rPr lang="en-US" sz="1050" b="0" u="none" strike="noStrike" cap="none">
                          <a:solidFill>
                            <a:srgbClr val="595959"/>
                          </a:solidFill>
                          <a:latin typeface="Montserrat Light"/>
                          <a:ea typeface="Montserrat Light"/>
                          <a:cs typeface="Montserrat Light"/>
                          <a:sym typeface="Montserrat Light"/>
                        </a:rPr>
                        <a:t>Τι αντιπροσωπεύουν οι πόλεις;</a:t>
                      </a:r>
                      <a:endParaRPr/>
                    </a:p>
                    <a:p>
                      <a:pPr marL="171450" marR="0" lvl="0" indent="-171450" algn="l" rtl="0">
                        <a:lnSpc>
                          <a:spcPct val="100000"/>
                        </a:lnSpc>
                        <a:spcBef>
                          <a:spcPts val="0"/>
                        </a:spcBef>
                        <a:spcAft>
                          <a:spcPts val="0"/>
                        </a:spcAft>
                        <a:buClr>
                          <a:srgbClr val="595959"/>
                        </a:buClr>
                        <a:buSzPts val="1050"/>
                        <a:buFont typeface="Arial"/>
                        <a:buChar char="•"/>
                      </a:pPr>
                      <a:r>
                        <a:rPr lang="en-US" sz="1050" b="0" u="none" strike="noStrike" cap="none">
                          <a:solidFill>
                            <a:srgbClr val="595959"/>
                          </a:solidFill>
                          <a:latin typeface="Montserrat Light"/>
                          <a:ea typeface="Montserrat Light"/>
                          <a:cs typeface="Montserrat Light"/>
                          <a:sym typeface="Montserrat Light"/>
                        </a:rPr>
                        <a:t>Ο αντίκτυπος των αστικών πολιτικών, των αστικών υπηρεσιών και των αστικών υποδομών στην καθημερινή ζωή</a:t>
                      </a:r>
                      <a:endParaRPr/>
                    </a:p>
                    <a:p>
                      <a:pPr marL="171450" marR="0" lvl="0" indent="-171450" algn="l" rtl="0">
                        <a:lnSpc>
                          <a:spcPct val="100000"/>
                        </a:lnSpc>
                        <a:spcBef>
                          <a:spcPts val="0"/>
                        </a:spcBef>
                        <a:spcAft>
                          <a:spcPts val="0"/>
                        </a:spcAft>
                        <a:buClr>
                          <a:srgbClr val="595959"/>
                        </a:buClr>
                        <a:buSzPts val="1050"/>
                        <a:buFont typeface="Arial"/>
                        <a:buChar char="•"/>
                      </a:pPr>
                      <a:r>
                        <a:rPr lang="en-US" sz="1050" b="0" u="none" strike="noStrike" cap="none">
                          <a:solidFill>
                            <a:srgbClr val="595959"/>
                          </a:solidFill>
                          <a:latin typeface="Montserrat Light"/>
                          <a:ea typeface="Montserrat Light"/>
                          <a:cs typeface="Montserrat Light"/>
                          <a:sym typeface="Montserrat Light"/>
                        </a:rPr>
                        <a:t>Ορισμένα σοβαρά προβλήματα στις κοινωνίες </a:t>
                      </a:r>
                      <a:r>
                        <a:rPr lang="en-US" sz="1050">
                          <a:solidFill>
                            <a:srgbClr val="595959"/>
                          </a:solidFill>
                          <a:latin typeface="Montserrat Light"/>
                          <a:ea typeface="Montserrat Light"/>
                          <a:cs typeface="Montserrat Light"/>
                          <a:sym typeface="Montserrat Light"/>
                        </a:rPr>
                        <a:t>τα οποία </a:t>
                      </a:r>
                      <a:r>
                        <a:rPr lang="en-US" sz="1050" b="0" u="none" strike="noStrike" cap="none">
                          <a:solidFill>
                            <a:srgbClr val="595959"/>
                          </a:solidFill>
                          <a:latin typeface="Montserrat Light"/>
                          <a:ea typeface="Montserrat Light"/>
                          <a:cs typeface="Montserrat Light"/>
                          <a:sym typeface="Montserrat Light"/>
                        </a:rPr>
                        <a:t>θέτουν σε κίνδυνο την ισορροπία, τη δικαιοσύνη και την ισονομία</a:t>
                      </a:r>
                      <a:endParaRPr/>
                    </a:p>
                    <a:p>
                      <a:pPr marL="171450" marR="0" lvl="0" indent="-171450" algn="l" rtl="0">
                        <a:lnSpc>
                          <a:spcPct val="100000"/>
                        </a:lnSpc>
                        <a:spcBef>
                          <a:spcPts val="0"/>
                        </a:spcBef>
                        <a:spcAft>
                          <a:spcPts val="0"/>
                        </a:spcAft>
                        <a:buClr>
                          <a:srgbClr val="595959"/>
                        </a:buClr>
                        <a:buSzPts val="1050"/>
                        <a:buFont typeface="Arial"/>
                        <a:buChar char="•"/>
                      </a:pPr>
                      <a:r>
                        <a:rPr lang="en-US" sz="1050" b="0" u="none" strike="noStrike" cap="none">
                          <a:solidFill>
                            <a:srgbClr val="595959"/>
                          </a:solidFill>
                          <a:latin typeface="Montserrat Light"/>
                          <a:ea typeface="Montserrat Light"/>
                          <a:cs typeface="Montserrat Light"/>
                          <a:sym typeface="Montserrat Light"/>
                        </a:rPr>
                        <a:t>Ο ρόλος της κοινωνίας, ιδίως των νέων, στις αποφάσεις και τ</a:t>
                      </a:r>
                      <a:r>
                        <a:rPr lang="en-US" sz="1050">
                          <a:solidFill>
                            <a:srgbClr val="595959"/>
                          </a:solidFill>
                          <a:latin typeface="Montserrat Light"/>
                          <a:ea typeface="Montserrat Light"/>
                          <a:cs typeface="Montserrat Light"/>
                          <a:sym typeface="Montserrat Light"/>
                        </a:rPr>
                        <a:t>ην αλλαγή</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595959"/>
                        </a:buClr>
                        <a:buSzPts val="1050"/>
                        <a:buFont typeface="Montserrat Light"/>
                        <a:buNone/>
                      </a:pPr>
                      <a:r>
                        <a:rPr lang="en-US" sz="1050" b="0" u="none" strike="noStrike" cap="none">
                          <a:solidFill>
                            <a:srgbClr val="595959"/>
                          </a:solidFill>
                          <a:latin typeface="Montserrat Light"/>
                          <a:ea typeface="Montserrat Light"/>
                          <a:cs typeface="Montserrat Light"/>
                          <a:sym typeface="Montserrat Light"/>
                        </a:rPr>
                        <a:t>Επαγωγική</a:t>
                      </a:r>
                      <a:r>
                        <a:rPr lang="en-US" sz="1050">
                          <a:solidFill>
                            <a:srgbClr val="595959"/>
                          </a:solidFill>
                          <a:latin typeface="Montserrat Light"/>
                          <a:ea typeface="Montserrat Light"/>
                          <a:cs typeface="Montserrat Light"/>
                          <a:sym typeface="Montserrat Light"/>
                        </a:rPr>
                        <a:t>-Διερευνητική </a:t>
                      </a:r>
                      <a:r>
                        <a:rPr lang="en-US" sz="1050" b="0" u="none" strike="noStrike" cap="none">
                          <a:solidFill>
                            <a:srgbClr val="595959"/>
                          </a:solidFill>
                          <a:latin typeface="Montserrat Light"/>
                          <a:ea typeface="Montserrat Light"/>
                          <a:cs typeface="Montserrat Light"/>
                          <a:sym typeface="Montserrat Light"/>
                        </a:rPr>
                        <a:t>μέθοδος</a:t>
                      </a:r>
                      <a:endParaRPr sz="1050" b="0" u="none" strike="noStrike" cap="none">
                        <a:solidFill>
                          <a:srgbClr val="595959"/>
                        </a:solidFill>
                        <a:highlight>
                          <a:srgbClr val="FFFF00"/>
                        </a:highlight>
                        <a:latin typeface="Montserrat Light"/>
                        <a:ea typeface="Montserrat Light"/>
                        <a:cs typeface="Montserrat Light"/>
                        <a:sym typeface="Montserrat Light"/>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171450" marR="0" lvl="0" indent="-171450" algn="l" rtl="0">
                        <a:lnSpc>
                          <a:spcPct val="100000"/>
                        </a:lnSpc>
                        <a:spcBef>
                          <a:spcPts val="0"/>
                        </a:spcBef>
                        <a:spcAft>
                          <a:spcPts val="0"/>
                        </a:spcAft>
                        <a:buClr>
                          <a:srgbClr val="595959"/>
                        </a:buClr>
                        <a:buSzPts val="1050"/>
                        <a:buFont typeface="Arial"/>
                        <a:buChar char="•"/>
                      </a:pPr>
                      <a:r>
                        <a:rPr lang="en-US" sz="1050">
                          <a:solidFill>
                            <a:srgbClr val="595959"/>
                          </a:solidFill>
                          <a:latin typeface="Montserrat Light"/>
                          <a:ea typeface="Montserrat Light"/>
                          <a:cs typeface="Montserrat Light"/>
                          <a:sym typeface="Montserrat Light"/>
                        </a:rPr>
                        <a:t>Χαρτάκια σημειώσεων </a:t>
                      </a:r>
                      <a:r>
                        <a:rPr lang="en-US" sz="1050" b="0" u="none" strike="noStrike" cap="none">
                          <a:solidFill>
                            <a:srgbClr val="595959"/>
                          </a:solidFill>
                          <a:latin typeface="Montserrat Light"/>
                          <a:ea typeface="Montserrat Light"/>
                          <a:cs typeface="Montserrat Light"/>
                          <a:sym typeface="Montserrat Light"/>
                        </a:rPr>
                        <a:t>τύπου </a:t>
                      </a:r>
                      <a:r>
                        <a:rPr lang="en-US" sz="1050">
                          <a:solidFill>
                            <a:srgbClr val="595959"/>
                          </a:solidFill>
                          <a:latin typeface="Montserrat Light"/>
                          <a:ea typeface="Montserrat Light"/>
                          <a:cs typeface="Montserrat Light"/>
                          <a:sym typeface="Montserrat Light"/>
                        </a:rPr>
                        <a:t>“</a:t>
                      </a:r>
                      <a:r>
                        <a:rPr lang="en-US" sz="1050" b="0" u="none" strike="noStrike" cap="none">
                          <a:solidFill>
                            <a:srgbClr val="595959"/>
                          </a:solidFill>
                          <a:latin typeface="Montserrat Light"/>
                          <a:ea typeface="Montserrat Light"/>
                          <a:cs typeface="Montserrat Light"/>
                          <a:sym typeface="Montserrat Light"/>
                        </a:rPr>
                        <a:t>Post-it</a:t>
                      </a:r>
                      <a:r>
                        <a:rPr lang="en-US" sz="1050">
                          <a:solidFill>
                            <a:srgbClr val="595959"/>
                          </a:solidFill>
                          <a:latin typeface="Montserrat Light"/>
                          <a:ea typeface="Montserrat Light"/>
                          <a:cs typeface="Montserrat Light"/>
                          <a:sym typeface="Montserrat Light"/>
                        </a:rPr>
                        <a:t>”</a:t>
                      </a:r>
                      <a:endParaRPr/>
                    </a:p>
                    <a:p>
                      <a:pPr marL="171450" marR="0" lvl="0" indent="-171450" algn="l" rtl="0">
                        <a:lnSpc>
                          <a:spcPct val="100000"/>
                        </a:lnSpc>
                        <a:spcBef>
                          <a:spcPts val="0"/>
                        </a:spcBef>
                        <a:spcAft>
                          <a:spcPts val="0"/>
                        </a:spcAft>
                        <a:buClr>
                          <a:srgbClr val="595959"/>
                        </a:buClr>
                        <a:buSzPts val="1050"/>
                        <a:buFont typeface="Arial"/>
                        <a:buChar char="•"/>
                      </a:pPr>
                      <a:r>
                        <a:rPr lang="en-US" sz="1050" b="0" u="none" strike="noStrike" cap="none">
                          <a:solidFill>
                            <a:srgbClr val="595959"/>
                          </a:solidFill>
                          <a:latin typeface="Montserrat Light"/>
                          <a:ea typeface="Montserrat Light"/>
                          <a:cs typeface="Montserrat Light"/>
                          <a:sym typeface="Montserrat Light"/>
                        </a:rPr>
                        <a:t>1 στυλό ανά συμμετέχοντα/ο</a:t>
                      </a:r>
                      <a:r>
                        <a:rPr lang="en-US" sz="1050">
                          <a:solidFill>
                            <a:srgbClr val="595959"/>
                          </a:solidFill>
                          <a:latin typeface="Montserrat Light"/>
                          <a:ea typeface="Montserrat Light"/>
                          <a:cs typeface="Montserrat Light"/>
                          <a:sym typeface="Montserrat Light"/>
                        </a:rPr>
                        <a:t>υσα</a:t>
                      </a:r>
                      <a:r>
                        <a:rPr lang="en-US" sz="1050" b="0" u="none" strike="noStrike" cap="none">
                          <a:solidFill>
                            <a:srgbClr val="595959"/>
                          </a:solidFill>
                          <a:latin typeface="Montserrat Light"/>
                          <a:ea typeface="Montserrat Light"/>
                          <a:cs typeface="Montserrat Light"/>
                          <a:sym typeface="Montserrat Light"/>
                        </a:rPr>
                        <a:t> (10)</a:t>
                      </a:r>
                      <a:endParaRPr/>
                    </a:p>
                    <a:p>
                      <a:pPr marL="171450" marR="0" lvl="0" indent="-171450" algn="l" rtl="0">
                        <a:lnSpc>
                          <a:spcPct val="100000"/>
                        </a:lnSpc>
                        <a:spcBef>
                          <a:spcPts val="0"/>
                        </a:spcBef>
                        <a:spcAft>
                          <a:spcPts val="0"/>
                        </a:spcAft>
                        <a:buClr>
                          <a:srgbClr val="595959"/>
                        </a:buClr>
                        <a:buSzPts val="1050"/>
                        <a:buFont typeface="Arial"/>
                        <a:buChar char="•"/>
                      </a:pPr>
                      <a:r>
                        <a:rPr lang="en-US" sz="1050" b="0" u="none" strike="noStrike" cap="none">
                          <a:solidFill>
                            <a:srgbClr val="595959"/>
                          </a:solidFill>
                          <a:latin typeface="Montserrat Light"/>
                          <a:ea typeface="Montserrat Light"/>
                          <a:cs typeface="Montserrat Light"/>
                          <a:sym typeface="Montserrat Light"/>
                        </a:rPr>
                        <a:t>10 ερωτήσεις</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vMerge="1">
                  <a:txBody>
                    <a:bodyPr/>
                    <a:lstStyle/>
                    <a:p>
                      <a:endParaRPr lang="pt-PT"/>
                    </a:p>
                  </a:txBody>
                  <a:tcPr/>
                </a:tc>
                <a:extLst>
                  <a:ext uri="{0D108BD9-81ED-4DB2-BD59-A6C34878D82A}">
                    <a16:rowId xmlns:a16="http://schemas.microsoft.com/office/drawing/2014/main" val="10003"/>
                  </a:ext>
                </a:extLst>
              </a:tr>
              <a:tr h="265995">
                <a:tc>
                  <a:txBody>
                    <a:bodyPr/>
                    <a:lstStyle/>
                    <a:p>
                      <a:pPr marL="0" marR="0" lvl="0" indent="0" algn="ctr" rtl="0">
                        <a:lnSpc>
                          <a:spcPct val="100000"/>
                        </a:lnSpc>
                        <a:spcBef>
                          <a:spcPts val="0"/>
                        </a:spcBef>
                        <a:spcAft>
                          <a:spcPts val="0"/>
                        </a:spcAft>
                        <a:buClr>
                          <a:srgbClr val="595959"/>
                        </a:buClr>
                        <a:buSzPts val="1050"/>
                        <a:buFont typeface="Montserrat Light"/>
                        <a:buNone/>
                      </a:pPr>
                      <a:r>
                        <a:rPr lang="en-US" sz="1050" u="none" strike="noStrike" cap="none">
                          <a:solidFill>
                            <a:srgbClr val="595959"/>
                          </a:solidFill>
                          <a:latin typeface="Montserrat Light"/>
                          <a:ea typeface="Montserrat Light"/>
                          <a:cs typeface="Montserrat Light"/>
                          <a:sym typeface="Montserrat Light"/>
                        </a:rPr>
                        <a:t>15 λεπτά</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gridSpan="4">
                  <a:txBody>
                    <a:bodyPr/>
                    <a:lstStyle/>
                    <a:p>
                      <a:pPr marL="0" marR="0" lvl="0" indent="0" algn="l" rtl="0">
                        <a:lnSpc>
                          <a:spcPct val="100000"/>
                        </a:lnSpc>
                        <a:spcBef>
                          <a:spcPts val="0"/>
                        </a:spcBef>
                        <a:spcAft>
                          <a:spcPts val="0"/>
                        </a:spcAft>
                        <a:buClr>
                          <a:srgbClr val="595959"/>
                        </a:buClr>
                        <a:buSzPts val="1050"/>
                        <a:buFont typeface="Montserrat Light"/>
                        <a:buNone/>
                      </a:pPr>
                      <a:r>
                        <a:rPr lang="en-US" sz="1050" b="0" u="none" strike="noStrike" cap="none">
                          <a:solidFill>
                            <a:srgbClr val="595959"/>
                          </a:solidFill>
                          <a:latin typeface="Montserrat Light"/>
                          <a:ea typeface="Montserrat Light"/>
                          <a:cs typeface="Montserrat Light"/>
                          <a:sym typeface="Montserrat Light"/>
                        </a:rPr>
                        <a:t>Διάλειμμα για καφέ</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hMerge="1">
                  <a:txBody>
                    <a:bodyPr/>
                    <a:lstStyle/>
                    <a:p>
                      <a:endParaRPr lang="pt-PT"/>
                    </a:p>
                  </a:txBody>
                  <a:tcPr/>
                </a:tc>
                <a:tc hMerge="1">
                  <a:txBody>
                    <a:bodyPr/>
                    <a:lstStyle/>
                    <a:p>
                      <a:endParaRPr lang="pt-PT"/>
                    </a:p>
                  </a:txBody>
                  <a:tcPr/>
                </a:tc>
                <a:tc hMerge="1">
                  <a:txBody>
                    <a:bodyPr/>
                    <a:lstStyle/>
                    <a:p>
                      <a:endParaRPr lang="pt-PT"/>
                    </a:p>
                  </a:txBody>
                  <a:tcPr/>
                </a:tc>
                <a:tc vMerge="1">
                  <a:txBody>
                    <a:bodyPr/>
                    <a:lstStyle/>
                    <a:p>
                      <a:endParaRPr lang="pt-PT"/>
                    </a:p>
                  </a:txBody>
                  <a:tcPr/>
                </a:tc>
                <a:extLst>
                  <a:ext uri="{0D108BD9-81ED-4DB2-BD59-A6C34878D82A}">
                    <a16:rowId xmlns:a16="http://schemas.microsoft.com/office/drawing/2014/main" val="10004"/>
                  </a:ext>
                </a:extLst>
              </a:tr>
              <a:tr h="1923399">
                <a:tc>
                  <a:txBody>
                    <a:bodyPr/>
                    <a:lstStyle/>
                    <a:p>
                      <a:pPr marL="0" marR="0" lvl="0" indent="0" algn="ctr" rtl="0">
                        <a:lnSpc>
                          <a:spcPct val="100000"/>
                        </a:lnSpc>
                        <a:spcBef>
                          <a:spcPts val="0"/>
                        </a:spcBef>
                        <a:spcAft>
                          <a:spcPts val="0"/>
                        </a:spcAft>
                        <a:buClr>
                          <a:srgbClr val="595959"/>
                        </a:buClr>
                        <a:buSzPts val="1050"/>
                        <a:buFont typeface="Montserrat Light"/>
                        <a:buNone/>
                      </a:pPr>
                      <a:r>
                        <a:rPr lang="en-US" sz="1050" u="none" strike="noStrike" cap="none">
                          <a:solidFill>
                            <a:srgbClr val="595959"/>
                          </a:solidFill>
                          <a:latin typeface="Montserrat Light"/>
                          <a:ea typeface="Montserrat Light"/>
                          <a:cs typeface="Montserrat Light"/>
                          <a:sym typeface="Montserrat Light"/>
                        </a:rPr>
                        <a:t>25 λεπτά</a:t>
                      </a:r>
                      <a:endParaRPr sz="1050" u="none" strike="noStrike" cap="none">
                        <a:solidFill>
                          <a:srgbClr val="595959"/>
                        </a:solidFill>
                        <a:latin typeface="Montserrat Light"/>
                        <a:ea typeface="Montserrat Light"/>
                        <a:cs typeface="Montserrat Light"/>
                        <a:sym typeface="Montserrat Light"/>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595959"/>
                        </a:buClr>
                        <a:buSzPts val="1050"/>
                        <a:buFont typeface="Montserrat Light"/>
                        <a:buNone/>
                      </a:pPr>
                      <a:r>
                        <a:rPr lang="en-US" sz="1050" b="0" u="none" strike="noStrike" cap="none">
                          <a:solidFill>
                            <a:srgbClr val="595959"/>
                          </a:solidFill>
                          <a:latin typeface="Montserrat Light"/>
                          <a:ea typeface="Montserrat Light"/>
                          <a:cs typeface="Montserrat Light"/>
                          <a:sym typeface="Montserrat Light"/>
                        </a:rPr>
                        <a:t>Παρουσίαση των στόχων και της δομής τ</a:t>
                      </a:r>
                      <a:r>
                        <a:rPr lang="en-US" sz="1050">
                          <a:solidFill>
                            <a:srgbClr val="595959"/>
                          </a:solidFill>
                          <a:latin typeface="Montserrat Light"/>
                          <a:ea typeface="Montserrat Light"/>
                          <a:cs typeface="Montserrat Light"/>
                          <a:sym typeface="Montserrat Light"/>
                        </a:rPr>
                        <a:t>ου εκπαιδευτικού προγράμματος</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595959"/>
                        </a:buClr>
                        <a:buSzPts val="1050"/>
                        <a:buFont typeface="Arial"/>
                        <a:buNone/>
                      </a:pPr>
                      <a:r>
                        <a:rPr lang="en-US" sz="1050">
                          <a:solidFill>
                            <a:srgbClr val="595959"/>
                          </a:solidFill>
                          <a:latin typeface="Montserrat Light"/>
                          <a:ea typeface="Montserrat Light"/>
                          <a:cs typeface="Montserrat Light"/>
                          <a:sym typeface="Montserrat Light"/>
                        </a:rPr>
                        <a:t>Πρόγραμμα Παιχνιδοποιημένης Μάθησης </a:t>
                      </a:r>
                      <a:r>
                        <a:rPr lang="en-US" sz="1050" b="0" u="none" strike="noStrike" cap="none">
                          <a:solidFill>
                            <a:srgbClr val="595959"/>
                          </a:solidFill>
                          <a:latin typeface="Montserrat Light"/>
                          <a:ea typeface="Montserrat Light"/>
                          <a:cs typeface="Montserrat Light"/>
                          <a:sym typeface="Montserrat Light"/>
                        </a:rPr>
                        <a:t>MAAT: </a:t>
                      </a:r>
                      <a:endParaRPr/>
                    </a:p>
                    <a:p>
                      <a:pPr marL="171450" marR="0" lvl="0" indent="-171450" algn="l" rtl="0">
                        <a:lnSpc>
                          <a:spcPct val="100000"/>
                        </a:lnSpc>
                        <a:spcBef>
                          <a:spcPts val="0"/>
                        </a:spcBef>
                        <a:spcAft>
                          <a:spcPts val="0"/>
                        </a:spcAft>
                        <a:buClr>
                          <a:srgbClr val="595959"/>
                        </a:buClr>
                        <a:buSzPts val="1050"/>
                        <a:buFont typeface="Arial"/>
                        <a:buChar char="•"/>
                      </a:pPr>
                      <a:r>
                        <a:rPr lang="en-US" sz="1050">
                          <a:solidFill>
                            <a:srgbClr val="595959"/>
                          </a:solidFill>
                          <a:latin typeface="Montserrat Light"/>
                          <a:ea typeface="Montserrat Light"/>
                          <a:cs typeface="Montserrat Light"/>
                          <a:sym typeface="Montserrat Light"/>
                        </a:rPr>
                        <a:t>Περί τίνος πρόκειται</a:t>
                      </a:r>
                      <a:r>
                        <a:rPr lang="en-US" sz="1050" b="0" u="none" strike="noStrike" cap="none">
                          <a:solidFill>
                            <a:srgbClr val="595959"/>
                          </a:solidFill>
                          <a:latin typeface="Montserrat Light"/>
                          <a:ea typeface="Montserrat Light"/>
                          <a:cs typeface="Montserrat Light"/>
                          <a:sym typeface="Montserrat Light"/>
                        </a:rPr>
                        <a:t>;</a:t>
                      </a:r>
                      <a:endParaRPr/>
                    </a:p>
                    <a:p>
                      <a:pPr marL="171450" marR="0" lvl="0" indent="-171450" algn="l" rtl="0">
                        <a:lnSpc>
                          <a:spcPct val="100000"/>
                        </a:lnSpc>
                        <a:spcBef>
                          <a:spcPts val="0"/>
                        </a:spcBef>
                        <a:spcAft>
                          <a:spcPts val="0"/>
                        </a:spcAft>
                        <a:buClr>
                          <a:srgbClr val="595959"/>
                        </a:buClr>
                        <a:buSzPts val="1050"/>
                        <a:buFont typeface="Arial"/>
                        <a:buChar char="•"/>
                      </a:pPr>
                      <a:r>
                        <a:rPr lang="en-US" sz="1050" b="0" u="none" strike="noStrike" cap="none">
                          <a:solidFill>
                            <a:srgbClr val="595959"/>
                          </a:solidFill>
                          <a:latin typeface="Montserrat Light"/>
                          <a:ea typeface="Montserrat Light"/>
                          <a:cs typeface="Montserrat Light"/>
                          <a:sym typeface="Montserrat Light"/>
                        </a:rPr>
                        <a:t>Στόχοι</a:t>
                      </a:r>
                      <a:endParaRPr/>
                    </a:p>
                    <a:p>
                      <a:pPr marL="171450" marR="0" lvl="0" indent="-171450" algn="l" rtl="0">
                        <a:lnSpc>
                          <a:spcPct val="100000"/>
                        </a:lnSpc>
                        <a:spcBef>
                          <a:spcPts val="0"/>
                        </a:spcBef>
                        <a:spcAft>
                          <a:spcPts val="0"/>
                        </a:spcAft>
                        <a:buClr>
                          <a:srgbClr val="595959"/>
                        </a:buClr>
                        <a:buSzPts val="1050"/>
                        <a:buFont typeface="Arial"/>
                        <a:buChar char="•"/>
                      </a:pPr>
                      <a:r>
                        <a:rPr lang="en-US" sz="1050" b="0" u="none" strike="noStrike" cap="none">
                          <a:solidFill>
                            <a:srgbClr val="595959"/>
                          </a:solidFill>
                          <a:latin typeface="Montserrat Light"/>
                          <a:ea typeface="Montserrat Light"/>
                          <a:cs typeface="Montserrat Light"/>
                          <a:sym typeface="Montserrat Light"/>
                        </a:rPr>
                        <a:t>Ο ρόλος του εκπαιδευόμενου</a:t>
                      </a:r>
                      <a:endParaRPr/>
                    </a:p>
                    <a:p>
                      <a:pPr marL="171450" marR="0" lvl="0" indent="-171450" algn="l" rtl="0">
                        <a:lnSpc>
                          <a:spcPct val="100000"/>
                        </a:lnSpc>
                        <a:spcBef>
                          <a:spcPts val="0"/>
                        </a:spcBef>
                        <a:spcAft>
                          <a:spcPts val="0"/>
                        </a:spcAft>
                        <a:buClr>
                          <a:srgbClr val="595959"/>
                        </a:buClr>
                        <a:buSzPts val="1050"/>
                        <a:buFont typeface="Arial"/>
                        <a:buChar char="•"/>
                      </a:pPr>
                      <a:r>
                        <a:rPr lang="en-US" sz="1050" b="0" u="none" strike="noStrike" cap="none">
                          <a:solidFill>
                            <a:srgbClr val="595959"/>
                          </a:solidFill>
                          <a:latin typeface="Montserrat Light"/>
                          <a:ea typeface="Montserrat Light"/>
                          <a:cs typeface="Montserrat Light"/>
                          <a:sym typeface="Montserrat Light"/>
                        </a:rPr>
                        <a:t>Πώς </a:t>
                      </a:r>
                      <a:r>
                        <a:rPr lang="en-US" sz="1050">
                          <a:solidFill>
                            <a:srgbClr val="595959"/>
                          </a:solidFill>
                          <a:latin typeface="Montserrat Light"/>
                          <a:ea typeface="Montserrat Light"/>
                          <a:cs typeface="Montserrat Light"/>
                          <a:sym typeface="Montserrat Light"/>
                        </a:rPr>
                        <a:t>παίζεται</a:t>
                      </a:r>
                      <a:r>
                        <a:rPr lang="en-US" sz="1050" b="0" u="none" strike="noStrike" cap="none">
                          <a:solidFill>
                            <a:srgbClr val="595959"/>
                          </a:solidFill>
                          <a:latin typeface="Montserrat Light"/>
                          <a:ea typeface="Montserrat Light"/>
                          <a:cs typeface="Montserrat Light"/>
                          <a:sym typeface="Montserrat Light"/>
                        </a:rPr>
                        <a:t>;</a:t>
                      </a:r>
                      <a:endParaRPr/>
                    </a:p>
                    <a:p>
                      <a:pPr marL="171450" marR="0" lvl="0" indent="-171450" algn="l" rtl="0">
                        <a:lnSpc>
                          <a:spcPct val="100000"/>
                        </a:lnSpc>
                        <a:spcBef>
                          <a:spcPts val="0"/>
                        </a:spcBef>
                        <a:spcAft>
                          <a:spcPts val="0"/>
                        </a:spcAft>
                        <a:buClr>
                          <a:srgbClr val="595959"/>
                        </a:buClr>
                        <a:buSzPts val="1050"/>
                        <a:buFont typeface="Arial"/>
                        <a:buChar char="•"/>
                      </a:pPr>
                      <a:r>
                        <a:rPr lang="en-US" sz="1050">
                          <a:solidFill>
                            <a:srgbClr val="595959"/>
                          </a:solidFill>
                          <a:latin typeface="Montserrat Light"/>
                          <a:ea typeface="Montserrat Light"/>
                          <a:cs typeface="Montserrat Light"/>
                          <a:sym typeface="Montserrat Light"/>
                        </a:rPr>
                        <a:t>Εμπλοκή </a:t>
                      </a:r>
                      <a:r>
                        <a:rPr lang="en-US" sz="1050" b="0" u="none" strike="noStrike" cap="none">
                          <a:solidFill>
                            <a:srgbClr val="595959"/>
                          </a:solidFill>
                          <a:latin typeface="Montserrat Light"/>
                          <a:ea typeface="Montserrat Light"/>
                          <a:cs typeface="Montserrat Light"/>
                          <a:sym typeface="Montserrat Light"/>
                        </a:rPr>
                        <a:t>της ομάδας</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595959"/>
                        </a:buClr>
                        <a:buSzPts val="1050"/>
                        <a:buFont typeface="Montserrat Light"/>
                        <a:buNone/>
                      </a:pPr>
                      <a:r>
                        <a:rPr lang="en-US" sz="1050">
                          <a:solidFill>
                            <a:srgbClr val="595959"/>
                          </a:solidFill>
                          <a:latin typeface="Montserrat Light"/>
                          <a:ea typeface="Montserrat Light"/>
                          <a:cs typeface="Montserrat Light"/>
                          <a:sym typeface="Montserrat Light"/>
                        </a:rPr>
                        <a:t>Μέθοδος Έκθεσης</a:t>
                      </a:r>
                      <a:r>
                        <a:rPr lang="en-US" sz="1050" b="0" u="none" strike="noStrike" cap="none">
                          <a:solidFill>
                            <a:srgbClr val="595959"/>
                          </a:solidFill>
                          <a:latin typeface="Montserrat Light"/>
                          <a:ea typeface="Montserrat Light"/>
                          <a:cs typeface="Montserrat Light"/>
                          <a:sym typeface="Montserrat Light"/>
                        </a:rPr>
                        <a:t>/ Αποδεικτική Μέθοδος/ </a:t>
                      </a:r>
                      <a:r>
                        <a:rPr lang="en-US" sz="1050">
                          <a:solidFill>
                            <a:srgbClr val="595959"/>
                          </a:solidFill>
                          <a:latin typeface="Montserrat Light"/>
                          <a:ea typeface="Montserrat Light"/>
                          <a:cs typeface="Montserrat Light"/>
                          <a:sym typeface="Montserrat Light"/>
                        </a:rPr>
                        <a:t>Μ</a:t>
                      </a:r>
                      <a:r>
                        <a:rPr lang="en-US" sz="1050" b="0" u="none" strike="noStrike" cap="none">
                          <a:solidFill>
                            <a:srgbClr val="595959"/>
                          </a:solidFill>
                          <a:latin typeface="Montserrat Light"/>
                          <a:ea typeface="Montserrat Light"/>
                          <a:cs typeface="Montserrat Light"/>
                          <a:sym typeface="Montserrat Light"/>
                        </a:rPr>
                        <a:t>έθοδος </a:t>
                      </a:r>
                      <a:r>
                        <a:rPr lang="en-US" sz="1050">
                          <a:solidFill>
                            <a:srgbClr val="595959"/>
                          </a:solidFill>
                          <a:latin typeface="Montserrat Light"/>
                          <a:ea typeface="Montserrat Light"/>
                          <a:cs typeface="Montserrat Light"/>
                          <a:sym typeface="Montserrat Light"/>
                        </a:rPr>
                        <a:t>Επιβεβαίωσης</a:t>
                      </a:r>
                      <a:endParaRPr sz="1050" b="0" u="none" strike="noStrike" cap="none">
                        <a:solidFill>
                          <a:srgbClr val="595959"/>
                        </a:solidFill>
                        <a:highlight>
                          <a:srgbClr val="FFFF00"/>
                        </a:highlight>
                        <a:latin typeface="Montserrat Light"/>
                        <a:ea typeface="Montserrat Light"/>
                        <a:cs typeface="Montserrat Light"/>
                        <a:sym typeface="Montserrat Light"/>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171450" marR="0" lvl="0" indent="-171450" algn="l" rtl="0">
                        <a:lnSpc>
                          <a:spcPct val="100000"/>
                        </a:lnSpc>
                        <a:spcBef>
                          <a:spcPts val="0"/>
                        </a:spcBef>
                        <a:spcAft>
                          <a:spcPts val="0"/>
                        </a:spcAft>
                        <a:buClr>
                          <a:srgbClr val="595959"/>
                        </a:buClr>
                        <a:buSzPts val="1050"/>
                        <a:buFont typeface="Arial"/>
                        <a:buChar char="•"/>
                      </a:pPr>
                      <a:r>
                        <a:rPr lang="en-US" sz="1050" b="0" u="none" strike="noStrike" cap="none" dirty="0">
                          <a:solidFill>
                            <a:srgbClr val="595959"/>
                          </a:solidFill>
                          <a:latin typeface="Montserrat Light"/>
                          <a:ea typeface="Montserrat Light"/>
                          <a:cs typeface="Montserrat Light"/>
                          <a:sym typeface="Montserrat Light"/>
                        </a:rPr>
                        <a:t>Υπ</a:t>
                      </a:r>
                      <a:r>
                        <a:rPr lang="en-US" sz="1050" b="0" u="none" strike="noStrike" cap="none" dirty="0" err="1">
                          <a:solidFill>
                            <a:srgbClr val="595959"/>
                          </a:solidFill>
                          <a:latin typeface="Montserrat Light"/>
                          <a:ea typeface="Montserrat Light"/>
                          <a:cs typeface="Montserrat Light"/>
                          <a:sym typeface="Montserrat Light"/>
                        </a:rPr>
                        <a:t>ολογιστής</a:t>
                      </a:r>
                      <a:endParaRPr dirty="0"/>
                    </a:p>
                    <a:p>
                      <a:pPr marL="171450" marR="0" lvl="0" indent="-171450" algn="l" rtl="0">
                        <a:lnSpc>
                          <a:spcPct val="100000"/>
                        </a:lnSpc>
                        <a:spcBef>
                          <a:spcPts val="0"/>
                        </a:spcBef>
                        <a:spcAft>
                          <a:spcPts val="0"/>
                        </a:spcAft>
                        <a:buClr>
                          <a:srgbClr val="595959"/>
                        </a:buClr>
                        <a:buSzPts val="1050"/>
                        <a:buFont typeface="Arial"/>
                        <a:buChar char="•"/>
                      </a:pPr>
                      <a:r>
                        <a:rPr lang="en-US" sz="1050" b="0" u="none" strike="noStrike" cap="none" dirty="0" err="1">
                          <a:solidFill>
                            <a:srgbClr val="595959"/>
                          </a:solidFill>
                          <a:latin typeface="Montserrat Light"/>
                          <a:ea typeface="Montserrat Light"/>
                          <a:cs typeface="Montserrat Light"/>
                          <a:sym typeface="Montserrat Light"/>
                        </a:rPr>
                        <a:t>Προ</a:t>
                      </a:r>
                      <a:r>
                        <a:rPr lang="en-US" sz="1050" b="0" u="none" strike="noStrike" cap="none" dirty="0">
                          <a:solidFill>
                            <a:srgbClr val="595959"/>
                          </a:solidFill>
                          <a:latin typeface="Montserrat Light"/>
                          <a:ea typeface="Montserrat Light"/>
                          <a:cs typeface="Montserrat Light"/>
                          <a:sym typeface="Montserrat Light"/>
                        </a:rPr>
                        <a:t>βολέας</a:t>
                      </a:r>
                      <a:endParaRPr dirty="0"/>
                    </a:p>
                    <a:p>
                      <a:pPr marL="171450" marR="0" lvl="0" indent="-171450" algn="l" rtl="0">
                        <a:lnSpc>
                          <a:spcPct val="100000"/>
                        </a:lnSpc>
                        <a:spcBef>
                          <a:spcPts val="0"/>
                        </a:spcBef>
                        <a:spcAft>
                          <a:spcPts val="0"/>
                        </a:spcAft>
                        <a:buClr>
                          <a:srgbClr val="595959"/>
                        </a:buClr>
                        <a:buSzPts val="1050"/>
                        <a:buFont typeface="Arial"/>
                        <a:buChar char="•"/>
                      </a:pPr>
                      <a:r>
                        <a:rPr lang="en-US" sz="1050" b="0" u="none" strike="noStrike" cap="none" dirty="0" err="1">
                          <a:solidFill>
                            <a:srgbClr val="595959"/>
                          </a:solidFill>
                          <a:latin typeface="Montserrat Light"/>
                          <a:ea typeface="Montserrat Light"/>
                          <a:cs typeface="Montserrat Light"/>
                          <a:sym typeface="Montserrat Light"/>
                        </a:rPr>
                        <a:t>Περιεχόμενο</a:t>
                      </a:r>
                      <a:r>
                        <a:rPr lang="en-US" sz="1050" b="0" u="none" strike="noStrike" cap="none" dirty="0">
                          <a:solidFill>
                            <a:srgbClr val="595959"/>
                          </a:solidFill>
                          <a:latin typeface="Montserrat Light"/>
                          <a:ea typeface="Montserrat Light"/>
                          <a:cs typeface="Montserrat Light"/>
                          <a:sym typeface="Montserrat Light"/>
                        </a:rPr>
                        <a:t> </a:t>
                      </a:r>
                      <a:r>
                        <a:rPr lang="en-US" sz="1050" b="0" u="none" strike="noStrike" cap="none" dirty="0" err="1">
                          <a:solidFill>
                            <a:srgbClr val="595959"/>
                          </a:solidFill>
                          <a:latin typeface="Montserrat Light"/>
                          <a:ea typeface="Montserrat Light"/>
                          <a:cs typeface="Montserrat Light"/>
                          <a:sym typeface="Montserrat Light"/>
                        </a:rPr>
                        <a:t>στη</a:t>
                      </a:r>
                      <a:r>
                        <a:rPr lang="en-US" sz="1050" b="0" u="none" strike="noStrike" cap="none" dirty="0">
                          <a:solidFill>
                            <a:srgbClr val="595959"/>
                          </a:solidFill>
                          <a:latin typeface="Montserrat Light"/>
                          <a:ea typeface="Montserrat Light"/>
                          <a:cs typeface="Montserrat Light"/>
                          <a:sym typeface="Montserrat Light"/>
                        </a:rPr>
                        <a:t> </a:t>
                      </a:r>
                      <a:r>
                        <a:rPr lang="en-US" sz="1050" b="0" u="none" strike="noStrike" cap="none" dirty="0" err="1">
                          <a:solidFill>
                            <a:srgbClr val="595959"/>
                          </a:solidFill>
                          <a:latin typeface="Montserrat Light"/>
                          <a:ea typeface="Montserrat Light"/>
                          <a:cs typeface="Montserrat Light"/>
                          <a:sym typeface="Montserrat Light"/>
                        </a:rPr>
                        <a:t>μορφή</a:t>
                      </a:r>
                      <a:r>
                        <a:rPr lang="en-US" sz="1050" b="0" u="none" strike="noStrike" cap="none" dirty="0">
                          <a:solidFill>
                            <a:srgbClr val="595959"/>
                          </a:solidFill>
                          <a:latin typeface="Montserrat Light"/>
                          <a:ea typeface="Montserrat Light"/>
                          <a:cs typeface="Montserrat Light"/>
                          <a:sym typeface="Montserrat Light"/>
                        </a:rPr>
                        <a:t> πα</a:t>
                      </a:r>
                      <a:r>
                        <a:rPr lang="en-US" sz="1050" b="0" u="none" strike="noStrike" cap="none" dirty="0" err="1">
                          <a:solidFill>
                            <a:srgbClr val="595959"/>
                          </a:solidFill>
                          <a:latin typeface="Montserrat Light"/>
                          <a:ea typeface="Montserrat Light"/>
                          <a:cs typeface="Montserrat Light"/>
                          <a:sym typeface="Montserrat Light"/>
                        </a:rPr>
                        <a:t>ρουσιάσεων</a:t>
                      </a:r>
                      <a:r>
                        <a:rPr lang="en-US" sz="1050" b="0" u="none" strike="noStrike" cap="none" dirty="0">
                          <a:solidFill>
                            <a:srgbClr val="595959"/>
                          </a:solidFill>
                          <a:latin typeface="Montserrat Light"/>
                          <a:ea typeface="Montserrat Light"/>
                          <a:cs typeface="Montserrat Light"/>
                          <a:sym typeface="Montserrat Light"/>
                        </a:rPr>
                        <a:t> PowerPoint (</a:t>
                      </a:r>
                      <a:r>
                        <a:rPr lang="en-US" sz="1050" dirty="0" err="1">
                          <a:solidFill>
                            <a:srgbClr val="595959"/>
                          </a:solidFill>
                          <a:latin typeface="Montserrat Light"/>
                          <a:ea typeface="Montserrat Light"/>
                          <a:cs typeface="Montserrat Light"/>
                          <a:sym typeface="Montserrat Light"/>
                        </a:rPr>
                        <a:t>το</a:t>
                      </a:r>
                      <a:r>
                        <a:rPr lang="en-US" sz="1050" dirty="0">
                          <a:solidFill>
                            <a:srgbClr val="595959"/>
                          </a:solidFill>
                          <a:latin typeface="Montserrat Light"/>
                          <a:ea typeface="Montserrat Light"/>
                          <a:cs typeface="Montserrat Light"/>
                          <a:sym typeface="Montserrat Light"/>
                        </a:rPr>
                        <a:t> π</a:t>
                      </a:r>
                      <a:r>
                        <a:rPr lang="en-US" sz="1050" dirty="0" err="1">
                          <a:solidFill>
                            <a:srgbClr val="595959"/>
                          </a:solidFill>
                          <a:latin typeface="Montserrat Light"/>
                          <a:ea typeface="Montserrat Light"/>
                          <a:cs typeface="Montserrat Light"/>
                          <a:sym typeface="Montserrat Light"/>
                        </a:rPr>
                        <a:t>ολύ</a:t>
                      </a:r>
                      <a:r>
                        <a:rPr lang="en-US" sz="1050" b="0" u="none" strike="noStrike" cap="none" dirty="0">
                          <a:solidFill>
                            <a:srgbClr val="595959"/>
                          </a:solidFill>
                          <a:latin typeface="Montserrat Light"/>
                          <a:ea typeface="Montserrat Light"/>
                          <a:cs typeface="Montserrat Light"/>
                          <a:sym typeface="Montserrat Light"/>
                        </a:rPr>
                        <a:t> 20 </a:t>
                      </a:r>
                      <a:r>
                        <a:rPr lang="en-US" sz="1050" b="0" u="none" strike="noStrike" cap="none" dirty="0" err="1">
                          <a:solidFill>
                            <a:srgbClr val="595959"/>
                          </a:solidFill>
                          <a:latin typeface="Montserrat Light"/>
                          <a:ea typeface="Montserrat Light"/>
                          <a:cs typeface="Montserrat Light"/>
                          <a:sym typeface="Montserrat Light"/>
                        </a:rPr>
                        <a:t>δι</a:t>
                      </a:r>
                      <a:r>
                        <a:rPr lang="en-US" sz="1050" b="0" u="none" strike="noStrike" cap="none" dirty="0">
                          <a:solidFill>
                            <a:srgbClr val="595959"/>
                          </a:solidFill>
                          <a:latin typeface="Montserrat Light"/>
                          <a:ea typeface="Montserrat Light"/>
                          <a:cs typeface="Montserrat Light"/>
                          <a:sym typeface="Montserrat Light"/>
                        </a:rPr>
                        <a:t>αφάνειες)</a:t>
                      </a:r>
                      <a:endParaRPr dirty="0"/>
                    </a:p>
                    <a:p>
                      <a:pPr marL="171450" marR="0" lvl="0" indent="-171450" algn="l" rtl="0">
                        <a:lnSpc>
                          <a:spcPct val="100000"/>
                        </a:lnSpc>
                        <a:spcBef>
                          <a:spcPts val="0"/>
                        </a:spcBef>
                        <a:spcAft>
                          <a:spcPts val="0"/>
                        </a:spcAft>
                        <a:buClr>
                          <a:srgbClr val="595959"/>
                        </a:buClr>
                        <a:buSzPts val="1050"/>
                        <a:buFont typeface="Arial"/>
                        <a:buChar char="•"/>
                      </a:pPr>
                      <a:r>
                        <a:rPr lang="en-US" sz="1050" b="0" u="none" strike="noStrike" cap="none" dirty="0" err="1">
                          <a:solidFill>
                            <a:srgbClr val="595959"/>
                          </a:solidFill>
                          <a:latin typeface="Montserrat Light"/>
                          <a:ea typeface="Montserrat Light"/>
                          <a:cs typeface="Montserrat Light"/>
                          <a:sym typeface="Montserrat Light"/>
                        </a:rPr>
                        <a:t>Πρόσ</a:t>
                      </a:r>
                      <a:r>
                        <a:rPr lang="en-US" sz="1050" b="0" u="none" strike="noStrike" cap="none" dirty="0">
                          <a:solidFill>
                            <a:srgbClr val="595959"/>
                          </a:solidFill>
                          <a:latin typeface="Montserrat Light"/>
                          <a:ea typeface="Montserrat Light"/>
                          <a:cs typeface="Montserrat Light"/>
                          <a:sym typeface="Montserrat Light"/>
                        </a:rPr>
                        <a:t>βαση στις οθόνες της </a:t>
                      </a:r>
                      <a:r>
                        <a:rPr lang="en-US" sz="1050" dirty="0">
                          <a:solidFill>
                            <a:srgbClr val="595959"/>
                          </a:solidFill>
                          <a:latin typeface="Montserrat Light"/>
                          <a:ea typeface="Montserrat Light"/>
                          <a:cs typeface="Montserrat Light"/>
                          <a:sym typeface="Montserrat Light"/>
                        </a:rPr>
                        <a:t>Π</a:t>
                      </a:r>
                      <a:r>
                        <a:rPr lang="en-US" sz="1050" b="0" u="none" strike="noStrike" cap="none" dirty="0">
                          <a:solidFill>
                            <a:srgbClr val="595959"/>
                          </a:solidFill>
                          <a:latin typeface="Montserrat Light"/>
                          <a:ea typeface="Montserrat Light"/>
                          <a:cs typeface="Montserrat Light"/>
                          <a:sym typeface="Montserrat Light"/>
                        </a:rPr>
                        <a:t>αιχνιδοποιημένης </a:t>
                      </a:r>
                      <a:r>
                        <a:rPr lang="en-US" sz="1050" dirty="0">
                          <a:solidFill>
                            <a:srgbClr val="595959"/>
                          </a:solidFill>
                          <a:latin typeface="Montserrat Light"/>
                          <a:ea typeface="Montserrat Light"/>
                          <a:cs typeface="Montserrat Light"/>
                          <a:sym typeface="Montserrat Light"/>
                        </a:rPr>
                        <a:t>Μ</a:t>
                      </a:r>
                      <a:r>
                        <a:rPr lang="en-US" sz="1050" b="0" u="none" strike="noStrike" cap="none" dirty="0">
                          <a:solidFill>
                            <a:srgbClr val="595959"/>
                          </a:solidFill>
                          <a:latin typeface="Montserrat Light"/>
                          <a:ea typeface="Montserrat Light"/>
                          <a:cs typeface="Montserrat Light"/>
                          <a:sym typeface="Montserrat Light"/>
                        </a:rPr>
                        <a:t>αθησιακής </a:t>
                      </a:r>
                      <a:r>
                        <a:rPr lang="en-US" sz="1050" dirty="0">
                          <a:solidFill>
                            <a:srgbClr val="595959"/>
                          </a:solidFill>
                          <a:latin typeface="Montserrat Light"/>
                          <a:ea typeface="Montserrat Light"/>
                          <a:cs typeface="Montserrat Light"/>
                          <a:sym typeface="Montserrat Light"/>
                        </a:rPr>
                        <a:t>Ε</a:t>
                      </a:r>
                      <a:r>
                        <a:rPr lang="en-US" sz="1050" b="0" u="none" strike="noStrike" cap="none" dirty="0">
                          <a:solidFill>
                            <a:srgbClr val="595959"/>
                          </a:solidFill>
                          <a:latin typeface="Montserrat Light"/>
                          <a:ea typeface="Montserrat Light"/>
                          <a:cs typeface="Montserrat Light"/>
                          <a:sym typeface="Montserrat Light"/>
                        </a:rPr>
                        <a:t>μπειρίας</a:t>
                      </a:r>
                      <a:endParaRPr dirty="0"/>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vMerge="1">
                  <a:txBody>
                    <a:bodyPr/>
                    <a:lstStyle/>
                    <a:p>
                      <a:endParaRPr lang="pt-PT"/>
                    </a:p>
                  </a:txBody>
                  <a:tcPr/>
                </a:tc>
                <a:extLst>
                  <a:ext uri="{0D108BD9-81ED-4DB2-BD59-A6C34878D82A}">
                    <a16:rowId xmlns:a16="http://schemas.microsoft.com/office/drawing/2014/main" val="10005"/>
                  </a:ext>
                </a:extLst>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45"/>
        <p:cNvGrpSpPr/>
        <p:nvPr/>
      </p:nvGrpSpPr>
      <p:grpSpPr>
        <a:xfrm>
          <a:off x="0" y="0"/>
          <a:ext cx="0" cy="0"/>
          <a:chOff x="0" y="0"/>
          <a:chExt cx="0" cy="0"/>
        </a:xfrm>
      </p:grpSpPr>
      <p:graphicFrame>
        <p:nvGraphicFramePr>
          <p:cNvPr id="446" name="Google Shape;446;p25"/>
          <p:cNvGraphicFramePr/>
          <p:nvPr>
            <p:extLst>
              <p:ext uri="{D42A27DB-BD31-4B8C-83A1-F6EECF244321}">
                <p14:modId xmlns:p14="http://schemas.microsoft.com/office/powerpoint/2010/main" val="783234629"/>
              </p:ext>
            </p:extLst>
          </p:nvPr>
        </p:nvGraphicFramePr>
        <p:xfrm>
          <a:off x="695326" y="476250"/>
          <a:ext cx="10791823" cy="3183990"/>
        </p:xfrm>
        <a:graphic>
          <a:graphicData uri="http://schemas.openxmlformats.org/drawingml/2006/table">
            <a:tbl>
              <a:tblPr firstRow="1" bandRow="1">
                <a:noFill/>
                <a:tableStyleId>{6301D86A-52C8-4DB1-8393-A57C5A1AB315}</a:tableStyleId>
              </a:tblPr>
              <a:tblGrid>
                <a:gridCol w="924595">
                  <a:extLst>
                    <a:ext uri="{9D8B030D-6E8A-4147-A177-3AD203B41FA5}">
                      <a16:colId xmlns:a16="http://schemas.microsoft.com/office/drawing/2014/main" val="20000"/>
                    </a:ext>
                  </a:extLst>
                </a:gridCol>
                <a:gridCol w="1951518">
                  <a:extLst>
                    <a:ext uri="{9D8B030D-6E8A-4147-A177-3AD203B41FA5}">
                      <a16:colId xmlns:a16="http://schemas.microsoft.com/office/drawing/2014/main" val="20001"/>
                    </a:ext>
                  </a:extLst>
                </a:gridCol>
                <a:gridCol w="2302354">
                  <a:extLst>
                    <a:ext uri="{9D8B030D-6E8A-4147-A177-3AD203B41FA5}">
                      <a16:colId xmlns:a16="http://schemas.microsoft.com/office/drawing/2014/main" val="20002"/>
                    </a:ext>
                  </a:extLst>
                </a:gridCol>
                <a:gridCol w="1995373">
                  <a:extLst>
                    <a:ext uri="{9D8B030D-6E8A-4147-A177-3AD203B41FA5}">
                      <a16:colId xmlns:a16="http://schemas.microsoft.com/office/drawing/2014/main" val="20003"/>
                    </a:ext>
                  </a:extLst>
                </a:gridCol>
                <a:gridCol w="1765137">
                  <a:extLst>
                    <a:ext uri="{9D8B030D-6E8A-4147-A177-3AD203B41FA5}">
                      <a16:colId xmlns:a16="http://schemas.microsoft.com/office/drawing/2014/main" val="20004"/>
                    </a:ext>
                  </a:extLst>
                </a:gridCol>
                <a:gridCol w="1852846">
                  <a:extLst>
                    <a:ext uri="{9D8B030D-6E8A-4147-A177-3AD203B41FA5}">
                      <a16:colId xmlns:a16="http://schemas.microsoft.com/office/drawing/2014/main" val="20005"/>
                    </a:ext>
                  </a:extLst>
                </a:gridCol>
              </a:tblGrid>
              <a:tr h="592625">
                <a:tc>
                  <a:txBody>
                    <a:bodyPr/>
                    <a:lstStyle/>
                    <a:p>
                      <a:pPr marL="0" marR="0" lvl="0" indent="0" algn="ctr" rtl="0">
                        <a:spcBef>
                          <a:spcPts val="0"/>
                        </a:spcBef>
                        <a:spcAft>
                          <a:spcPts val="0"/>
                        </a:spcAft>
                        <a:buNone/>
                      </a:pPr>
                      <a:r>
                        <a:rPr lang="en-US" sz="1100">
                          <a:solidFill>
                            <a:srgbClr val="3F3F3F"/>
                          </a:solidFill>
                          <a:latin typeface="Montserrat SemiBold"/>
                          <a:ea typeface="Montserrat SemiBold"/>
                          <a:cs typeface="Montserrat SemiBold"/>
                          <a:sym typeface="Montserrat SemiBold"/>
                        </a:rPr>
                        <a:t>Διάρκεια</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F2F2F2"/>
                    </a:solidFill>
                  </a:tcPr>
                </a:tc>
                <a:tc>
                  <a:txBody>
                    <a:bodyPr/>
                    <a:lstStyle/>
                    <a:p>
                      <a:pPr marL="0" marR="0" lvl="0" indent="0" algn="ctr" rtl="0">
                        <a:lnSpc>
                          <a:spcPct val="100000"/>
                        </a:lnSpc>
                        <a:spcBef>
                          <a:spcPts val="0"/>
                        </a:spcBef>
                        <a:spcAft>
                          <a:spcPts val="0"/>
                        </a:spcAft>
                        <a:buClr>
                          <a:srgbClr val="3F3F3F"/>
                        </a:buClr>
                        <a:buSzPts val="1100"/>
                        <a:buFont typeface="Montserrat SemiBold"/>
                        <a:buNone/>
                      </a:pPr>
                      <a:r>
                        <a:rPr lang="en-US" sz="1100">
                          <a:solidFill>
                            <a:srgbClr val="3F3F3F"/>
                          </a:solidFill>
                          <a:latin typeface="Montserrat SemiBold"/>
                          <a:ea typeface="Montserrat SemiBold"/>
                          <a:cs typeface="Montserrat SemiBold"/>
                          <a:sym typeface="Montserrat SemiBold"/>
                        </a:rPr>
                        <a:t>Θέματα</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F2F2F2"/>
                    </a:solidFill>
                  </a:tcPr>
                </a:tc>
                <a:tc>
                  <a:txBody>
                    <a:bodyPr/>
                    <a:lstStyle/>
                    <a:p>
                      <a:pPr marL="0" marR="0" lvl="0" indent="0" algn="ctr" rtl="0">
                        <a:lnSpc>
                          <a:spcPct val="100000"/>
                        </a:lnSpc>
                        <a:spcBef>
                          <a:spcPts val="0"/>
                        </a:spcBef>
                        <a:spcAft>
                          <a:spcPts val="0"/>
                        </a:spcAft>
                        <a:buClr>
                          <a:srgbClr val="3F3F3F"/>
                        </a:buClr>
                        <a:buSzPts val="1100"/>
                        <a:buFont typeface="Montserrat SemiBold"/>
                        <a:buNone/>
                      </a:pPr>
                      <a:r>
                        <a:rPr lang="en-US" sz="1100" b="0" i="0" u="none" strike="noStrike" cap="none">
                          <a:solidFill>
                            <a:srgbClr val="3F3F3F"/>
                          </a:solidFill>
                          <a:latin typeface="Montserrat SemiBold"/>
                          <a:ea typeface="Montserrat SemiBold"/>
                          <a:cs typeface="Montserrat SemiBold"/>
                          <a:sym typeface="Montserrat SemiBold"/>
                        </a:rPr>
                        <a:t>Περιεχόμενα</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F2F2F2"/>
                    </a:solidFill>
                  </a:tcPr>
                </a:tc>
                <a:tc>
                  <a:txBody>
                    <a:bodyPr/>
                    <a:lstStyle/>
                    <a:p>
                      <a:pPr marL="0" marR="0" lvl="0" indent="0" algn="ctr" rtl="0">
                        <a:lnSpc>
                          <a:spcPct val="100000"/>
                        </a:lnSpc>
                        <a:spcBef>
                          <a:spcPts val="0"/>
                        </a:spcBef>
                        <a:spcAft>
                          <a:spcPts val="0"/>
                        </a:spcAft>
                        <a:buClr>
                          <a:srgbClr val="3F3F3F"/>
                        </a:buClr>
                        <a:buSzPts val="1100"/>
                        <a:buFont typeface="Montserrat SemiBold"/>
                        <a:buNone/>
                      </a:pPr>
                      <a:r>
                        <a:rPr lang="en-US" sz="1100" b="0" i="0" u="none" strike="noStrike" cap="none">
                          <a:solidFill>
                            <a:srgbClr val="3F3F3F"/>
                          </a:solidFill>
                          <a:latin typeface="Montserrat SemiBold"/>
                          <a:ea typeface="Montserrat SemiBold"/>
                          <a:cs typeface="Montserrat SemiBold"/>
                          <a:sym typeface="Montserrat SemiBold"/>
                        </a:rPr>
                        <a:t>Μέθοδοι </a:t>
                      </a:r>
                      <a:r>
                        <a:rPr lang="en-US" sz="1100">
                          <a:solidFill>
                            <a:srgbClr val="3F3F3F"/>
                          </a:solidFill>
                          <a:latin typeface="Montserrat SemiBold"/>
                          <a:ea typeface="Montserrat SemiBold"/>
                          <a:cs typeface="Montserrat SemiBold"/>
                          <a:sym typeface="Montserrat SemiBold"/>
                        </a:rPr>
                        <a:t>και</a:t>
                      </a:r>
                      <a:r>
                        <a:rPr lang="en-US" sz="1100" b="0" i="0" u="none" strike="noStrike" cap="none">
                          <a:solidFill>
                            <a:srgbClr val="3F3F3F"/>
                          </a:solidFill>
                          <a:latin typeface="Montserrat SemiBold"/>
                          <a:ea typeface="Montserrat SemiBold"/>
                          <a:cs typeface="Montserrat SemiBold"/>
                          <a:sym typeface="Montserrat SemiBold"/>
                        </a:rPr>
                        <a:t> </a:t>
                      </a:r>
                      <a:r>
                        <a:rPr lang="en-US" sz="1100">
                          <a:solidFill>
                            <a:srgbClr val="3F3F3F"/>
                          </a:solidFill>
                          <a:latin typeface="Montserrat SemiBold"/>
                          <a:ea typeface="Montserrat SemiBold"/>
                          <a:cs typeface="Montserrat SemiBold"/>
                          <a:sym typeface="Montserrat SemiBold"/>
                        </a:rPr>
                        <a:t>Τ</a:t>
                      </a:r>
                      <a:r>
                        <a:rPr lang="en-US" sz="1100" b="0" i="0" u="none" strike="noStrike" cap="none">
                          <a:solidFill>
                            <a:srgbClr val="3F3F3F"/>
                          </a:solidFill>
                          <a:latin typeface="Montserrat SemiBold"/>
                          <a:ea typeface="Montserrat SemiBold"/>
                          <a:cs typeface="Montserrat SemiBold"/>
                          <a:sym typeface="Montserrat SemiBold"/>
                        </a:rPr>
                        <a:t>εχνικές</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F2F2F2"/>
                    </a:solidFill>
                  </a:tcPr>
                </a:tc>
                <a:tc gridSpan="2">
                  <a:txBody>
                    <a:bodyPr/>
                    <a:lstStyle/>
                    <a:p>
                      <a:pPr marL="0" marR="0" lvl="0" indent="0" algn="ctr" rtl="0">
                        <a:lnSpc>
                          <a:spcPct val="100000"/>
                        </a:lnSpc>
                        <a:spcBef>
                          <a:spcPts val="0"/>
                        </a:spcBef>
                        <a:spcAft>
                          <a:spcPts val="0"/>
                        </a:spcAft>
                        <a:buClr>
                          <a:srgbClr val="3F3F3F"/>
                        </a:buClr>
                        <a:buSzPts val="1100"/>
                        <a:buFont typeface="Montserrat SemiBold"/>
                        <a:buNone/>
                      </a:pPr>
                      <a:r>
                        <a:rPr lang="en-US" sz="1100" b="0" i="0" u="none" strike="noStrike" cap="none">
                          <a:solidFill>
                            <a:srgbClr val="3F3F3F"/>
                          </a:solidFill>
                          <a:latin typeface="Montserrat SemiBold"/>
                          <a:ea typeface="Montserrat SemiBold"/>
                          <a:cs typeface="Montserrat SemiBold"/>
                          <a:sym typeface="Montserrat SemiBold"/>
                        </a:rPr>
                        <a:t>Πόροι</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F2F2F2"/>
                    </a:solidFill>
                  </a:tcPr>
                </a:tc>
                <a:tc hMerge="1">
                  <a:txBody>
                    <a:bodyPr/>
                    <a:lstStyle/>
                    <a:p>
                      <a:endParaRPr lang="pt-PT"/>
                    </a:p>
                  </a:txBody>
                  <a:tcPr/>
                </a:tc>
                <a:extLst>
                  <a:ext uri="{0D108BD9-81ED-4DB2-BD59-A6C34878D82A}">
                    <a16:rowId xmlns:a16="http://schemas.microsoft.com/office/drawing/2014/main" val="10000"/>
                  </a:ext>
                </a:extLst>
              </a:tr>
              <a:tr h="1035125">
                <a:tc>
                  <a:txBody>
                    <a:bodyPr/>
                    <a:lstStyle/>
                    <a:p>
                      <a:pPr marL="0" marR="0" lvl="0" indent="0" algn="ctr" rtl="0">
                        <a:spcBef>
                          <a:spcPts val="0"/>
                        </a:spcBef>
                        <a:spcAft>
                          <a:spcPts val="0"/>
                        </a:spcAft>
                        <a:buNone/>
                      </a:pPr>
                      <a:r>
                        <a:rPr lang="en-US" sz="1050" b="0" u="none" strike="noStrike" cap="none">
                          <a:solidFill>
                            <a:srgbClr val="595959"/>
                          </a:solidFill>
                          <a:latin typeface="Montserrat Light"/>
                          <a:ea typeface="Montserrat Light"/>
                          <a:cs typeface="Montserrat Light"/>
                          <a:sym typeface="Montserrat Light"/>
                        </a:rPr>
                        <a:t>15 λεπτά</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595959"/>
                        </a:buClr>
                        <a:buSzPts val="1050"/>
                        <a:buFont typeface="Montserrat Light"/>
                        <a:buNone/>
                      </a:pPr>
                      <a:r>
                        <a:rPr lang="en-US" sz="1050">
                          <a:solidFill>
                            <a:srgbClr val="595959"/>
                          </a:solidFill>
                          <a:latin typeface="Montserrat Light"/>
                          <a:ea typeface="Montserrat Light"/>
                          <a:cs typeface="Montserrat Light"/>
                          <a:sym typeface="Montserrat Light"/>
                        </a:rPr>
                        <a:t>Επίλυση αποριών</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50"/>
                        <a:buFont typeface="Montserrat Light"/>
                        <a:buNone/>
                      </a:pPr>
                      <a:r>
                        <a:rPr lang="en-US" sz="1050" b="0" u="none" strike="noStrike" cap="none">
                          <a:solidFill>
                            <a:schemeClr val="dk1"/>
                          </a:solidFill>
                          <a:latin typeface="Montserrat Light"/>
                          <a:ea typeface="Montserrat Light"/>
                          <a:cs typeface="Montserrat Light"/>
                          <a:sym typeface="Montserrat Light"/>
                        </a:rPr>
                        <a:t>-</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595959"/>
                        </a:buClr>
                        <a:buSzPts val="1050"/>
                        <a:buFont typeface="Montserrat Light"/>
                        <a:buNone/>
                      </a:pPr>
                      <a:r>
                        <a:rPr lang="en-US" sz="1050">
                          <a:solidFill>
                            <a:srgbClr val="595959"/>
                          </a:solidFill>
                          <a:latin typeface="Montserrat Light"/>
                          <a:ea typeface="Montserrat Light"/>
                          <a:cs typeface="Montserrat Light"/>
                          <a:sym typeface="Montserrat Light"/>
                        </a:rPr>
                        <a:t>Επιδεικτική-Επιβεβαιωτική Μέθοδος: ατομική και ομαδική επικοινωνία και υποστήριξη</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171450" marR="0" lvl="0" indent="-171450" algn="l" rtl="0">
                        <a:lnSpc>
                          <a:spcPct val="100000"/>
                        </a:lnSpc>
                        <a:spcBef>
                          <a:spcPts val="0"/>
                        </a:spcBef>
                        <a:spcAft>
                          <a:spcPts val="0"/>
                        </a:spcAft>
                        <a:buClr>
                          <a:srgbClr val="595959"/>
                        </a:buClr>
                        <a:buSzPts val="1050"/>
                        <a:buFont typeface="Arial"/>
                        <a:buChar char="•"/>
                      </a:pPr>
                      <a:r>
                        <a:rPr lang="en-US" sz="1050" b="0" u="none" strike="noStrike" cap="none">
                          <a:solidFill>
                            <a:srgbClr val="595959"/>
                          </a:solidFill>
                          <a:latin typeface="Montserrat Light"/>
                          <a:ea typeface="Montserrat Light"/>
                          <a:cs typeface="Montserrat Light"/>
                          <a:sym typeface="Montserrat Light"/>
                        </a:rPr>
                        <a:t>Υπολογιστής</a:t>
                      </a:r>
                      <a:endParaRPr/>
                    </a:p>
                    <a:p>
                      <a:pPr marL="171450" marR="0" lvl="0" indent="-171450" algn="l" rtl="0">
                        <a:lnSpc>
                          <a:spcPct val="100000"/>
                        </a:lnSpc>
                        <a:spcBef>
                          <a:spcPts val="0"/>
                        </a:spcBef>
                        <a:spcAft>
                          <a:spcPts val="0"/>
                        </a:spcAft>
                        <a:buClr>
                          <a:srgbClr val="595959"/>
                        </a:buClr>
                        <a:buSzPts val="1050"/>
                        <a:buFont typeface="Arial"/>
                        <a:buChar char="•"/>
                      </a:pPr>
                      <a:r>
                        <a:rPr lang="en-US" sz="1050" b="0" u="none" strike="noStrike" cap="none">
                          <a:solidFill>
                            <a:srgbClr val="595959"/>
                          </a:solidFill>
                          <a:latin typeface="Montserrat Light"/>
                          <a:ea typeface="Montserrat Light"/>
                          <a:cs typeface="Montserrat Light"/>
                          <a:sym typeface="Montserrat Light"/>
                        </a:rPr>
                        <a:t>Προβολέας</a:t>
                      </a:r>
                      <a:endParaRPr/>
                    </a:p>
                    <a:p>
                      <a:pPr marL="171450" marR="0" lvl="0" indent="-171450" algn="l" rtl="0">
                        <a:lnSpc>
                          <a:spcPct val="100000"/>
                        </a:lnSpc>
                        <a:spcBef>
                          <a:spcPts val="0"/>
                        </a:spcBef>
                        <a:spcAft>
                          <a:spcPts val="0"/>
                        </a:spcAft>
                        <a:buClr>
                          <a:srgbClr val="595959"/>
                        </a:buClr>
                        <a:buSzPts val="1050"/>
                        <a:buFont typeface="Arial"/>
                        <a:buChar char="•"/>
                      </a:pPr>
                      <a:r>
                        <a:rPr lang="en-US" sz="1050" b="0" u="none" strike="noStrike" cap="none">
                          <a:solidFill>
                            <a:srgbClr val="595959"/>
                          </a:solidFill>
                          <a:latin typeface="Montserrat Light"/>
                          <a:ea typeface="Montserrat Light"/>
                          <a:cs typeface="Montserrat Light"/>
                          <a:sym typeface="Montserrat Light"/>
                        </a:rPr>
                        <a:t>Περιεχόμενο σε μορφή παρουσιάσεων PowerPoint (</a:t>
                      </a:r>
                      <a:r>
                        <a:rPr lang="en-US" sz="1050">
                          <a:solidFill>
                            <a:srgbClr val="595959"/>
                          </a:solidFill>
                          <a:latin typeface="Montserrat Light"/>
                          <a:ea typeface="Montserrat Light"/>
                          <a:cs typeface="Montserrat Light"/>
                          <a:sym typeface="Montserrat Light"/>
                        </a:rPr>
                        <a:t>το πολύ</a:t>
                      </a:r>
                      <a:r>
                        <a:rPr lang="en-US" sz="1050" b="0" u="none" strike="noStrike" cap="none">
                          <a:solidFill>
                            <a:srgbClr val="595959"/>
                          </a:solidFill>
                          <a:latin typeface="Montserrat Light"/>
                          <a:ea typeface="Montserrat Light"/>
                          <a:cs typeface="Montserrat Light"/>
                          <a:sym typeface="Montserrat Light"/>
                        </a:rPr>
                        <a:t> 20 διαφάνειες)</a:t>
                      </a:r>
                      <a:endParaRPr/>
                    </a:p>
                    <a:p>
                      <a:pPr marL="171450" marR="0" lvl="0" indent="-171450" algn="l" rtl="0">
                        <a:lnSpc>
                          <a:spcPct val="100000"/>
                        </a:lnSpc>
                        <a:spcBef>
                          <a:spcPts val="0"/>
                        </a:spcBef>
                        <a:spcAft>
                          <a:spcPts val="0"/>
                        </a:spcAft>
                        <a:buClr>
                          <a:srgbClr val="595959"/>
                        </a:buClr>
                        <a:buSzPts val="1050"/>
                        <a:buFont typeface="Arial"/>
                        <a:buChar char="•"/>
                      </a:pPr>
                      <a:r>
                        <a:rPr lang="en-US" sz="1050" b="0" u="none" strike="noStrike" cap="none">
                          <a:solidFill>
                            <a:srgbClr val="595959"/>
                          </a:solidFill>
                          <a:latin typeface="Montserrat Light"/>
                          <a:ea typeface="Montserrat Light"/>
                          <a:cs typeface="Montserrat Light"/>
                          <a:sym typeface="Montserrat Light"/>
                        </a:rPr>
                        <a:t>Πρόσβαση στις οθόνες της </a:t>
                      </a:r>
                      <a:r>
                        <a:rPr lang="en-US" sz="1050">
                          <a:solidFill>
                            <a:srgbClr val="595959"/>
                          </a:solidFill>
                          <a:latin typeface="Montserrat Light"/>
                          <a:ea typeface="Montserrat Light"/>
                          <a:cs typeface="Montserrat Light"/>
                          <a:sym typeface="Montserrat Light"/>
                        </a:rPr>
                        <a:t>Π</a:t>
                      </a:r>
                      <a:r>
                        <a:rPr lang="en-US" sz="1050" b="0" u="none" strike="noStrike" cap="none">
                          <a:solidFill>
                            <a:srgbClr val="595959"/>
                          </a:solidFill>
                          <a:latin typeface="Montserrat Light"/>
                          <a:ea typeface="Montserrat Light"/>
                          <a:cs typeface="Montserrat Light"/>
                          <a:sym typeface="Montserrat Light"/>
                        </a:rPr>
                        <a:t>αιχνιδοποιημένης </a:t>
                      </a:r>
                      <a:r>
                        <a:rPr lang="en-US" sz="1050">
                          <a:solidFill>
                            <a:srgbClr val="595959"/>
                          </a:solidFill>
                          <a:latin typeface="Montserrat Light"/>
                          <a:ea typeface="Montserrat Light"/>
                          <a:cs typeface="Montserrat Light"/>
                          <a:sym typeface="Montserrat Light"/>
                        </a:rPr>
                        <a:t>Μ</a:t>
                      </a:r>
                      <a:r>
                        <a:rPr lang="en-US" sz="1050" b="0" u="none" strike="noStrike" cap="none">
                          <a:solidFill>
                            <a:srgbClr val="595959"/>
                          </a:solidFill>
                          <a:latin typeface="Montserrat Light"/>
                          <a:ea typeface="Montserrat Light"/>
                          <a:cs typeface="Montserrat Light"/>
                          <a:sym typeface="Montserrat Light"/>
                        </a:rPr>
                        <a:t>αθησιακής </a:t>
                      </a:r>
                      <a:r>
                        <a:rPr lang="en-US" sz="1050">
                          <a:solidFill>
                            <a:srgbClr val="595959"/>
                          </a:solidFill>
                          <a:latin typeface="Montserrat Light"/>
                          <a:ea typeface="Montserrat Light"/>
                          <a:cs typeface="Montserrat Light"/>
                          <a:sym typeface="Montserrat Light"/>
                        </a:rPr>
                        <a:t>Ε</a:t>
                      </a:r>
                      <a:r>
                        <a:rPr lang="en-US" sz="1050" b="0" u="none" strike="noStrike" cap="none">
                          <a:solidFill>
                            <a:srgbClr val="595959"/>
                          </a:solidFill>
                          <a:latin typeface="Montserrat Light"/>
                          <a:ea typeface="Montserrat Light"/>
                          <a:cs typeface="Montserrat Light"/>
                          <a:sym typeface="Montserrat Light"/>
                        </a:rPr>
                        <a:t>μπειρίας</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171450" marR="0" lvl="0" indent="-171450" algn="l" rtl="0">
                        <a:lnSpc>
                          <a:spcPct val="100000"/>
                        </a:lnSpc>
                        <a:spcBef>
                          <a:spcPts val="0"/>
                        </a:spcBef>
                        <a:spcAft>
                          <a:spcPts val="0"/>
                        </a:spcAft>
                        <a:buClr>
                          <a:srgbClr val="595959"/>
                        </a:buClr>
                        <a:buSzPts val="1050"/>
                        <a:buFont typeface="Arial"/>
                        <a:buChar char="•"/>
                      </a:pPr>
                      <a:r>
                        <a:rPr lang="en-US" sz="1050" b="0" u="none" strike="noStrike" cap="none">
                          <a:solidFill>
                            <a:srgbClr val="595959"/>
                          </a:solidFill>
                          <a:latin typeface="Montserrat Light"/>
                          <a:ea typeface="Montserrat Light"/>
                          <a:cs typeface="Montserrat Light"/>
                          <a:sym typeface="Montserrat Light"/>
                        </a:rPr>
                        <a:t>1 καρέκλα ανά συμμετέχοντα/ουσα (10 +1)</a:t>
                      </a:r>
                      <a:endParaRPr/>
                    </a:p>
                    <a:p>
                      <a:pPr marL="171450" marR="0" lvl="0" indent="-171450" algn="l" rtl="0">
                        <a:lnSpc>
                          <a:spcPct val="100000"/>
                        </a:lnSpc>
                        <a:spcBef>
                          <a:spcPts val="0"/>
                        </a:spcBef>
                        <a:spcAft>
                          <a:spcPts val="0"/>
                        </a:spcAft>
                        <a:buClr>
                          <a:srgbClr val="595959"/>
                        </a:buClr>
                        <a:buSzPts val="1050"/>
                        <a:buFont typeface="Arial"/>
                        <a:buChar char="•"/>
                      </a:pPr>
                      <a:r>
                        <a:rPr lang="en-US" sz="1050" b="0" u="none" strike="noStrike" cap="none">
                          <a:solidFill>
                            <a:srgbClr val="595959"/>
                          </a:solidFill>
                          <a:latin typeface="Montserrat Light"/>
                          <a:ea typeface="Montserrat Light"/>
                          <a:cs typeface="Montserrat Light"/>
                          <a:sym typeface="Montserrat Light"/>
                        </a:rPr>
                        <a:t>Οδηγός </a:t>
                      </a:r>
                      <a:r>
                        <a:rPr lang="en-US" sz="1050">
                          <a:solidFill>
                            <a:srgbClr val="595959"/>
                          </a:solidFill>
                          <a:latin typeface="Montserrat Light"/>
                          <a:ea typeface="Montserrat Light"/>
                          <a:cs typeface="Montserrat Light"/>
                          <a:sym typeface="Montserrat Light"/>
                        </a:rPr>
                        <a:t>Π</a:t>
                      </a:r>
                      <a:r>
                        <a:rPr lang="en-US" sz="1050" b="0" u="none" strike="noStrike" cap="none">
                          <a:solidFill>
                            <a:srgbClr val="595959"/>
                          </a:solidFill>
                          <a:latin typeface="Montserrat Light"/>
                          <a:ea typeface="Montserrat Light"/>
                          <a:cs typeface="Montserrat Light"/>
                          <a:sym typeface="Montserrat Light"/>
                        </a:rPr>
                        <a:t>αιδαγωγικής </a:t>
                      </a:r>
                      <a:r>
                        <a:rPr lang="en-US" sz="1050">
                          <a:solidFill>
                            <a:srgbClr val="595959"/>
                          </a:solidFill>
                          <a:latin typeface="Montserrat Light"/>
                          <a:ea typeface="Montserrat Light"/>
                          <a:cs typeface="Montserrat Light"/>
                          <a:sym typeface="Montserrat Light"/>
                        </a:rPr>
                        <a:t>Σ</a:t>
                      </a:r>
                      <a:r>
                        <a:rPr lang="en-US" sz="1050" b="0" u="none" strike="noStrike" cap="none">
                          <a:solidFill>
                            <a:srgbClr val="595959"/>
                          </a:solidFill>
                          <a:latin typeface="Montserrat Light"/>
                          <a:ea typeface="Montserrat Light"/>
                          <a:cs typeface="Montserrat Light"/>
                          <a:sym typeface="Montserrat Light"/>
                        </a:rPr>
                        <a:t>υνεδρίας</a:t>
                      </a:r>
                      <a:br>
                        <a:rPr lang="en-US" sz="1050" b="0" u="none" strike="noStrike" cap="none">
                          <a:solidFill>
                            <a:srgbClr val="595959"/>
                          </a:solidFill>
                          <a:latin typeface="Montserrat Light"/>
                          <a:ea typeface="Montserrat Light"/>
                          <a:cs typeface="Montserrat Light"/>
                          <a:sym typeface="Montserrat Light"/>
                        </a:rPr>
                      </a:br>
                      <a:r>
                        <a:rPr lang="en-US" sz="1050" b="0" u="none" strike="noStrike" cap="none">
                          <a:solidFill>
                            <a:srgbClr val="595959"/>
                          </a:solidFill>
                          <a:latin typeface="Montserrat Light"/>
                          <a:ea typeface="Montserrat Light"/>
                          <a:cs typeface="Montserrat Light"/>
                          <a:sym typeface="Montserrat Light"/>
                        </a:rPr>
                        <a:t>(για τον εκπαιδευτή)</a:t>
                      </a:r>
                      <a:endParaRPr/>
                    </a:p>
                    <a:p>
                      <a:pPr marL="0" marR="0" lvl="0" indent="0" algn="ctr" rtl="0">
                        <a:spcBef>
                          <a:spcPts val="0"/>
                        </a:spcBef>
                        <a:spcAft>
                          <a:spcPts val="0"/>
                        </a:spcAft>
                        <a:buNone/>
                      </a:pPr>
                      <a:endParaRPr sz="1050" b="0" u="none" strike="noStrike" cap="none">
                        <a:solidFill>
                          <a:srgbClr val="595959"/>
                        </a:solidFill>
                        <a:latin typeface="Montserrat Light"/>
                        <a:ea typeface="Montserrat Light"/>
                        <a:cs typeface="Montserrat Light"/>
                        <a:sym typeface="Montserrat Light"/>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1"/>
                  </a:ext>
                </a:extLst>
              </a:tr>
              <a:tr h="579675">
                <a:tc gridSpan="6">
                  <a:txBody>
                    <a:bodyPr/>
                    <a:lstStyle/>
                    <a:p>
                      <a:pPr marL="0" marR="0" lvl="0" indent="0" algn="l" rtl="0">
                        <a:spcBef>
                          <a:spcPts val="0"/>
                        </a:spcBef>
                        <a:spcAft>
                          <a:spcPts val="0"/>
                        </a:spcAft>
                        <a:buNone/>
                      </a:pPr>
                      <a:r>
                        <a:rPr lang="en-US" sz="1200" b="1" u="none" strike="noStrike" cap="none" dirty="0" err="1">
                          <a:solidFill>
                            <a:srgbClr val="595959"/>
                          </a:solidFill>
                          <a:latin typeface="Montserrat"/>
                          <a:ea typeface="Montserrat"/>
                          <a:cs typeface="Montserrat"/>
                          <a:sym typeface="Montserrat"/>
                        </a:rPr>
                        <a:t>Συνολικ</a:t>
                      </a:r>
                      <a:r>
                        <a:rPr lang="en-US" sz="1200" b="1" dirty="0" err="1">
                          <a:solidFill>
                            <a:srgbClr val="595959"/>
                          </a:solidFill>
                          <a:latin typeface="Montserrat"/>
                          <a:ea typeface="Montserrat"/>
                          <a:cs typeface="Montserrat"/>
                          <a:sym typeface="Montserrat"/>
                        </a:rPr>
                        <a:t>ή</a:t>
                      </a:r>
                      <a:r>
                        <a:rPr lang="en-US" sz="1200" b="1" dirty="0">
                          <a:solidFill>
                            <a:srgbClr val="595959"/>
                          </a:solidFill>
                          <a:latin typeface="Montserrat"/>
                          <a:ea typeface="Montserrat"/>
                          <a:cs typeface="Montserrat"/>
                          <a:sym typeface="Montserrat"/>
                        </a:rPr>
                        <a:t> </a:t>
                      </a:r>
                      <a:r>
                        <a:rPr lang="en-US" sz="1200" b="1" dirty="0" err="1">
                          <a:solidFill>
                            <a:srgbClr val="595959"/>
                          </a:solidFill>
                          <a:latin typeface="Montserrat"/>
                          <a:ea typeface="Montserrat"/>
                          <a:cs typeface="Montserrat"/>
                          <a:sym typeface="Montserrat"/>
                        </a:rPr>
                        <a:t>διάρκει</a:t>
                      </a:r>
                      <a:r>
                        <a:rPr lang="en-US" sz="1200" b="1" dirty="0">
                          <a:solidFill>
                            <a:srgbClr val="595959"/>
                          </a:solidFill>
                          <a:latin typeface="Montserrat"/>
                          <a:ea typeface="Montserrat"/>
                          <a:cs typeface="Montserrat"/>
                          <a:sym typeface="Montserrat"/>
                        </a:rPr>
                        <a:t>α</a:t>
                      </a:r>
                      <a:r>
                        <a:rPr lang="en-US" sz="1200" b="1" u="none" strike="noStrike" cap="none" dirty="0">
                          <a:solidFill>
                            <a:srgbClr val="595959"/>
                          </a:solidFill>
                          <a:latin typeface="Montserrat"/>
                          <a:ea typeface="Montserrat"/>
                          <a:cs typeface="Montserrat"/>
                          <a:sym typeface="Montserrat"/>
                        </a:rPr>
                        <a:t>: </a:t>
                      </a:r>
                      <a:r>
                        <a:rPr lang="en-US" sz="1200" u="none" strike="noStrike" cap="none" dirty="0">
                          <a:solidFill>
                            <a:srgbClr val="595959"/>
                          </a:solidFill>
                          <a:latin typeface="Montserrat"/>
                          <a:ea typeface="Montserrat"/>
                          <a:cs typeface="Montserrat"/>
                          <a:sym typeface="Montserrat"/>
                        </a:rPr>
                        <a:t>2 ώρες</a:t>
                      </a:r>
                      <a:endParaRPr sz="800" i="1" dirty="0">
                        <a:solidFill>
                          <a:srgbClr val="595959"/>
                        </a:solidFill>
                        <a:highlight>
                          <a:srgbClr val="FFFF00"/>
                        </a:highlight>
                        <a:latin typeface="Montserrat"/>
                        <a:ea typeface="Montserrat"/>
                        <a:cs typeface="Montserrat"/>
                        <a:sym typeface="Montserrat"/>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F2F2F2"/>
                    </a:solidFill>
                  </a:tcPr>
                </a:tc>
                <a:tc hMerge="1">
                  <a:txBody>
                    <a:bodyPr/>
                    <a:lstStyle/>
                    <a:p>
                      <a:endParaRPr lang="pt-PT"/>
                    </a:p>
                  </a:txBody>
                  <a:tcPr/>
                </a:tc>
                <a:tc hMerge="1">
                  <a:txBody>
                    <a:bodyPr/>
                    <a:lstStyle/>
                    <a:p>
                      <a:endParaRPr lang="pt-PT"/>
                    </a:p>
                  </a:txBody>
                  <a:tcPr/>
                </a:tc>
                <a:tc hMerge="1">
                  <a:txBody>
                    <a:bodyPr/>
                    <a:lstStyle/>
                    <a:p>
                      <a:endParaRPr lang="pt-PT"/>
                    </a:p>
                  </a:txBody>
                  <a:tcPr/>
                </a:tc>
                <a:tc hMerge="1">
                  <a:txBody>
                    <a:bodyPr/>
                    <a:lstStyle/>
                    <a:p>
                      <a:endParaRPr lang="pt-PT"/>
                    </a:p>
                  </a:txBody>
                  <a:tcPr/>
                </a:tc>
                <a:tc hMerge="1">
                  <a:txBody>
                    <a:bodyPr/>
                    <a:lstStyle/>
                    <a:p>
                      <a:endParaRPr lang="pt-PT"/>
                    </a:p>
                  </a:txBody>
                  <a:tcPr/>
                </a:tc>
                <a:extLst>
                  <a:ext uri="{0D108BD9-81ED-4DB2-BD59-A6C34878D82A}">
                    <a16:rowId xmlns:a16="http://schemas.microsoft.com/office/drawing/2014/main" val="10002"/>
                  </a:ext>
                </a:extLst>
              </a:tr>
            </a:tbl>
          </a:graphicData>
        </a:graphic>
      </p:graphicFrame>
    </p:spTree>
  </p:cSld>
  <p:clrMapOvr>
    <a:masterClrMapping/>
  </p:clrMapOvr>
  <p:transition spd="slow">
    <p:push/>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51"/>
        <p:cNvGrpSpPr/>
        <p:nvPr/>
      </p:nvGrpSpPr>
      <p:grpSpPr>
        <a:xfrm>
          <a:off x="0" y="0"/>
          <a:ext cx="0" cy="0"/>
          <a:chOff x="0" y="0"/>
          <a:chExt cx="0" cy="0"/>
        </a:xfrm>
      </p:grpSpPr>
      <p:graphicFrame>
        <p:nvGraphicFramePr>
          <p:cNvPr id="452" name="Google Shape;452;p26"/>
          <p:cNvGraphicFramePr/>
          <p:nvPr>
            <p:extLst>
              <p:ext uri="{D42A27DB-BD31-4B8C-83A1-F6EECF244321}">
                <p14:modId xmlns:p14="http://schemas.microsoft.com/office/powerpoint/2010/main" val="2863505029"/>
              </p:ext>
            </p:extLst>
          </p:nvPr>
        </p:nvGraphicFramePr>
        <p:xfrm>
          <a:off x="466725" y="296140"/>
          <a:ext cx="10184291" cy="6250319"/>
        </p:xfrm>
        <a:graphic>
          <a:graphicData uri="http://schemas.openxmlformats.org/drawingml/2006/table">
            <a:tbl>
              <a:tblPr firstRow="1" firstCol="1" bandRow="1">
                <a:tableStyleId>{393E074D-2FA5-427C-8E8C-BBA496DCB21E}</a:tableStyleId>
              </a:tblPr>
              <a:tblGrid>
                <a:gridCol w="1097827">
                  <a:extLst>
                    <a:ext uri="{9D8B030D-6E8A-4147-A177-3AD203B41FA5}">
                      <a16:colId xmlns:a16="http://schemas.microsoft.com/office/drawing/2014/main" val="20000"/>
                    </a:ext>
                  </a:extLst>
                </a:gridCol>
                <a:gridCol w="9086464">
                  <a:extLst>
                    <a:ext uri="{9D8B030D-6E8A-4147-A177-3AD203B41FA5}">
                      <a16:colId xmlns:a16="http://schemas.microsoft.com/office/drawing/2014/main" val="20001"/>
                    </a:ext>
                  </a:extLst>
                </a:gridCol>
              </a:tblGrid>
              <a:tr h="627775">
                <a:tc gridSpan="2">
                  <a:txBody>
                    <a:bodyPr/>
                    <a:lstStyle/>
                    <a:p>
                      <a:pPr marL="0" marR="0" lvl="0" indent="0" algn="ctr" rtl="0">
                        <a:lnSpc>
                          <a:spcPct val="107000"/>
                        </a:lnSpc>
                        <a:spcBef>
                          <a:spcPts val="0"/>
                        </a:spcBef>
                        <a:spcAft>
                          <a:spcPts val="0"/>
                        </a:spcAft>
                        <a:buNone/>
                      </a:pPr>
                      <a:r>
                        <a:rPr lang="en-US" b="1" dirty="0">
                          <a:solidFill>
                            <a:srgbClr val="595959"/>
                          </a:solidFill>
                          <a:sym typeface="Montserrat"/>
                        </a:rPr>
                        <a:t> «Πα</a:t>
                      </a:r>
                      <a:r>
                        <a:rPr lang="en-US" b="1" dirty="0" err="1">
                          <a:solidFill>
                            <a:srgbClr val="595959"/>
                          </a:solidFill>
                          <a:sym typeface="Montserrat"/>
                        </a:rPr>
                        <a:t>γοθρ</a:t>
                      </a:r>
                      <a:r>
                        <a:rPr lang="en-US" b="1" dirty="0">
                          <a:solidFill>
                            <a:srgbClr val="595959"/>
                          </a:solidFill>
                          <a:sym typeface="Montserrat"/>
                        </a:rPr>
                        <a:t>αυστικό» (Δραστηριότητα)</a:t>
                      </a:r>
                      <a:r>
                        <a:rPr lang="en-US" sz="1400" b="1" dirty="0">
                          <a:solidFill>
                            <a:srgbClr val="595959"/>
                          </a:solidFill>
                          <a:sym typeface="Montserrat"/>
                        </a:rPr>
                        <a:t> - </a:t>
                      </a:r>
                      <a:r>
                        <a:rPr lang="en-US" b="1" dirty="0">
                          <a:solidFill>
                            <a:srgbClr val="595959"/>
                          </a:solidFill>
                          <a:sym typeface="Montserrat"/>
                        </a:rPr>
                        <a:t>Κουβάρι από μαλλί</a:t>
                      </a:r>
                      <a:r>
                        <a:rPr lang="en-US" sz="1200" b="1" dirty="0">
                          <a:solidFill>
                            <a:srgbClr val="595959"/>
                          </a:solidFill>
                          <a:sym typeface="Montserrat"/>
                        </a:rPr>
                        <a:t> </a:t>
                      </a:r>
                      <a:endParaRPr sz="1200" b="1" dirty="0">
                        <a:solidFill>
                          <a:srgbClr val="595959"/>
                        </a:solidFill>
                        <a:latin typeface="Montserrat"/>
                        <a:ea typeface="Montserrat"/>
                        <a:cs typeface="Montserrat"/>
                        <a:sym typeface="Montserrat"/>
                      </a:endParaRPr>
                    </a:p>
                  </a:txBody>
                  <a:tcPr marL="38375" marR="38375"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75000"/>
                      </a:schemeClr>
                    </a:solidFill>
                  </a:tcPr>
                </a:tc>
                <a:tc hMerge="1">
                  <a:txBody>
                    <a:bodyPr/>
                    <a:lstStyle/>
                    <a:p>
                      <a:endParaRPr lang="pt-PT"/>
                    </a:p>
                  </a:txBody>
                  <a:tcPr/>
                </a:tc>
                <a:extLst>
                  <a:ext uri="{0D108BD9-81ED-4DB2-BD59-A6C34878D82A}">
                    <a16:rowId xmlns:a16="http://schemas.microsoft.com/office/drawing/2014/main" val="10000"/>
                  </a:ext>
                </a:extLst>
              </a:tr>
              <a:tr h="432225">
                <a:tc gridSpan="2">
                  <a:txBody>
                    <a:bodyPr/>
                    <a:lstStyle/>
                    <a:p>
                      <a:pPr marL="0" marR="0" lvl="0" indent="0" algn="l" rtl="0">
                        <a:lnSpc>
                          <a:spcPct val="100000"/>
                        </a:lnSpc>
                        <a:spcBef>
                          <a:spcPts val="0"/>
                        </a:spcBef>
                        <a:spcAft>
                          <a:spcPts val="0"/>
                        </a:spcAft>
                        <a:buClr>
                          <a:srgbClr val="595959"/>
                        </a:buClr>
                        <a:buSzPts val="1200"/>
                        <a:buFont typeface="Montserrat"/>
                        <a:buNone/>
                      </a:pPr>
                      <a:r>
                        <a:rPr lang="en-US" sz="1200" b="1" dirty="0" err="1">
                          <a:solidFill>
                            <a:srgbClr val="595959"/>
                          </a:solidFill>
                          <a:sym typeface="Montserrat"/>
                        </a:rPr>
                        <a:t>Περιγρ</a:t>
                      </a:r>
                      <a:r>
                        <a:rPr lang="en-US" sz="1200" b="1" dirty="0">
                          <a:solidFill>
                            <a:srgbClr val="595959"/>
                          </a:solidFill>
                          <a:sym typeface="Montserrat"/>
                        </a:rPr>
                        <a:t>αφή</a:t>
                      </a:r>
                      <a:br>
                        <a:rPr lang="en-US" sz="1050" b="0" dirty="0">
                          <a:solidFill>
                            <a:srgbClr val="595959"/>
                          </a:solidFill>
                          <a:sym typeface="Montserrat Light"/>
                        </a:rPr>
                      </a:br>
                      <a:r>
                        <a:rPr lang="en-US" sz="1050" b="0" dirty="0">
                          <a:solidFill>
                            <a:srgbClr val="595959"/>
                          </a:solidFill>
                          <a:sym typeface="Montserrat Light"/>
                        </a:rPr>
                        <a:t>Αυτή η αρχική δυναμική έχει σκοπό να είναι ένας χαλαρός τρόπος για να νιώσουν οι συμμετέχοντες άνετα και να αρχίσουν να αλληλεπιδρούν μέσω της ανταλλαγής πληροφοριών, εμπειριών και ιδεών.</a:t>
                      </a:r>
                      <a:endParaRPr sz="1050" b="0" dirty="0">
                        <a:solidFill>
                          <a:srgbClr val="595959"/>
                        </a:solidFill>
                        <a:sym typeface="Montserrat Light"/>
                      </a:endParaRPr>
                    </a:p>
                    <a:p>
                      <a:pPr marL="0" marR="0" lvl="0" indent="0" algn="l" rtl="0">
                        <a:lnSpc>
                          <a:spcPct val="100000"/>
                        </a:lnSpc>
                        <a:spcBef>
                          <a:spcPts val="0"/>
                        </a:spcBef>
                        <a:spcAft>
                          <a:spcPts val="0"/>
                        </a:spcAft>
                        <a:buClr>
                          <a:srgbClr val="595959"/>
                        </a:buClr>
                        <a:buSzPts val="1050"/>
                        <a:buFont typeface="Montserrat Light"/>
                        <a:buNone/>
                      </a:pPr>
                      <a:r>
                        <a:rPr lang="en-US" sz="1050" b="0" dirty="0">
                          <a:solidFill>
                            <a:srgbClr val="595959"/>
                          </a:solidFill>
                          <a:sym typeface="Montserrat Light"/>
                        </a:rPr>
                        <a:t> </a:t>
                      </a:r>
                      <a:endParaRPr sz="1050" b="0" dirty="0">
                        <a:solidFill>
                          <a:srgbClr val="595959"/>
                        </a:solidFill>
                        <a:latin typeface="Montserrat Light"/>
                        <a:ea typeface="Montserrat Light"/>
                        <a:cs typeface="Montserrat Light"/>
                        <a:sym typeface="Montserrat Light"/>
                      </a:endParaRPr>
                    </a:p>
                  </a:txBody>
                  <a:tcPr marL="38375" marR="3837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hMerge="1">
                  <a:txBody>
                    <a:bodyPr/>
                    <a:lstStyle/>
                    <a:p>
                      <a:endParaRPr lang="pt-PT"/>
                    </a:p>
                  </a:txBody>
                  <a:tcPr/>
                </a:tc>
                <a:extLst>
                  <a:ext uri="{0D108BD9-81ED-4DB2-BD59-A6C34878D82A}">
                    <a16:rowId xmlns:a16="http://schemas.microsoft.com/office/drawing/2014/main" val="10001"/>
                  </a:ext>
                </a:extLst>
              </a:tr>
              <a:tr h="95925">
                <a:tc>
                  <a:txBody>
                    <a:bodyPr/>
                    <a:lstStyle/>
                    <a:p>
                      <a:pPr marL="0" marR="0" lvl="0" indent="0" algn="ctr" rtl="0">
                        <a:lnSpc>
                          <a:spcPct val="100000"/>
                        </a:lnSpc>
                        <a:spcBef>
                          <a:spcPts val="0"/>
                        </a:spcBef>
                        <a:spcAft>
                          <a:spcPts val="0"/>
                        </a:spcAft>
                        <a:buClr>
                          <a:srgbClr val="595959"/>
                        </a:buClr>
                        <a:buSzPts val="1050"/>
                        <a:buFont typeface="Montserrat"/>
                        <a:buNone/>
                      </a:pPr>
                      <a:r>
                        <a:rPr lang="en-US" sz="1050" b="1" dirty="0" err="1">
                          <a:solidFill>
                            <a:srgbClr val="595959"/>
                          </a:solidFill>
                          <a:sym typeface="Montserrat"/>
                        </a:rPr>
                        <a:t>Χρόνος</a:t>
                      </a:r>
                      <a:endParaRPr sz="1050" b="1" dirty="0">
                        <a:solidFill>
                          <a:srgbClr val="595959"/>
                        </a:solidFill>
                        <a:latin typeface="Montserrat"/>
                        <a:ea typeface="Montserrat"/>
                        <a:cs typeface="Montserrat"/>
                        <a:sym typeface="Montserrat"/>
                      </a:endParaRPr>
                    </a:p>
                  </a:txBody>
                  <a:tcPr marL="38375" marR="3837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lvl="0" indent="0" algn="ctr" rtl="0">
                        <a:lnSpc>
                          <a:spcPct val="100000"/>
                        </a:lnSpc>
                        <a:spcBef>
                          <a:spcPts val="0"/>
                        </a:spcBef>
                        <a:spcAft>
                          <a:spcPts val="0"/>
                        </a:spcAft>
                        <a:buClr>
                          <a:srgbClr val="595959"/>
                        </a:buClr>
                        <a:buSzPts val="1050"/>
                        <a:buFont typeface="Montserrat"/>
                        <a:buNone/>
                      </a:pPr>
                      <a:r>
                        <a:rPr lang="en-US" sz="1050" b="1" dirty="0" err="1">
                          <a:solidFill>
                            <a:srgbClr val="595959"/>
                          </a:solidFill>
                          <a:sym typeface="Montserrat"/>
                        </a:rPr>
                        <a:t>Βήμ</a:t>
                      </a:r>
                      <a:r>
                        <a:rPr lang="en-US" sz="1050" b="1" dirty="0">
                          <a:solidFill>
                            <a:srgbClr val="595959"/>
                          </a:solidFill>
                          <a:sym typeface="Montserrat"/>
                        </a:rPr>
                        <a:t>ατα</a:t>
                      </a:r>
                      <a:endParaRPr dirty="0"/>
                    </a:p>
                  </a:txBody>
                  <a:tcPr marL="38375" marR="3837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235275">
                <a:tc>
                  <a:txBody>
                    <a:bodyPr/>
                    <a:lstStyle/>
                    <a:p>
                      <a:pPr marL="0" marR="0" lvl="0" indent="0" algn="ctr" rtl="0">
                        <a:lnSpc>
                          <a:spcPct val="100000"/>
                        </a:lnSpc>
                        <a:spcBef>
                          <a:spcPts val="0"/>
                        </a:spcBef>
                        <a:spcAft>
                          <a:spcPts val="0"/>
                        </a:spcAft>
                        <a:buClr>
                          <a:srgbClr val="595959"/>
                        </a:buClr>
                        <a:buSzPts val="1050"/>
                        <a:buFont typeface="Montserrat Light"/>
                        <a:buNone/>
                      </a:pPr>
                      <a:r>
                        <a:rPr lang="en-US" sz="1050" b="0">
                          <a:solidFill>
                            <a:srgbClr val="595959"/>
                          </a:solidFill>
                          <a:sym typeface="Montserrat Light"/>
                        </a:rPr>
                        <a:t>3 λεπτά</a:t>
                      </a:r>
                      <a:endParaRPr sz="1050" b="0">
                        <a:solidFill>
                          <a:srgbClr val="595959"/>
                        </a:solidFill>
                        <a:latin typeface="Montserrat Light"/>
                        <a:ea typeface="Montserrat Light"/>
                        <a:cs typeface="Montserrat Light"/>
                        <a:sym typeface="Montserrat Light"/>
                      </a:endParaRPr>
                    </a:p>
                  </a:txBody>
                  <a:tcPr marL="38375" marR="38375"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228600" marR="0" lvl="0" indent="-228600" algn="l" rtl="0">
                        <a:lnSpc>
                          <a:spcPct val="107000"/>
                        </a:lnSpc>
                        <a:spcBef>
                          <a:spcPts val="0"/>
                        </a:spcBef>
                        <a:spcAft>
                          <a:spcPts val="0"/>
                        </a:spcAft>
                        <a:buClr>
                          <a:srgbClr val="595959"/>
                        </a:buClr>
                        <a:buSzPts val="1050"/>
                        <a:buFont typeface="Play"/>
                        <a:buAutoNum type="arabicPeriod"/>
                      </a:pPr>
                      <a:r>
                        <a:rPr lang="en-US" sz="1050" b="0" dirty="0" err="1">
                          <a:solidFill>
                            <a:srgbClr val="595959"/>
                          </a:solidFill>
                          <a:sym typeface="Montserrat Light"/>
                        </a:rPr>
                        <a:t>Οι</a:t>
                      </a:r>
                      <a:r>
                        <a:rPr lang="en-US" sz="1050" b="0" dirty="0">
                          <a:solidFill>
                            <a:srgbClr val="595959"/>
                          </a:solidFill>
                          <a:sym typeface="Montserrat Light"/>
                        </a:rPr>
                        <a:t> </a:t>
                      </a:r>
                      <a:r>
                        <a:rPr lang="en-US" sz="1050" b="0" dirty="0" err="1">
                          <a:solidFill>
                            <a:srgbClr val="595959"/>
                          </a:solidFill>
                          <a:sym typeface="Montserrat Light"/>
                        </a:rPr>
                        <a:t>εκ</a:t>
                      </a:r>
                      <a:r>
                        <a:rPr lang="en-US" sz="1050" b="0" dirty="0">
                          <a:solidFill>
                            <a:srgbClr val="595959"/>
                          </a:solidFill>
                          <a:sym typeface="Montserrat Light"/>
                        </a:rPr>
                        <a:t>παιδευόμενοι/ες θα κληθούν από τον/την εκπαιδευτή/τρια να σχηματίσουν έναν κύκλο.</a:t>
                      </a:r>
                      <a:endParaRPr sz="1050" b="0" dirty="0">
                        <a:solidFill>
                          <a:srgbClr val="595959"/>
                        </a:solidFill>
                        <a:sym typeface="Montserrat Light"/>
                      </a:endParaRPr>
                    </a:p>
                    <a:p>
                      <a:pPr marL="0" marR="0" lvl="0" indent="0" algn="l" rtl="0">
                        <a:lnSpc>
                          <a:spcPct val="107000"/>
                        </a:lnSpc>
                        <a:spcBef>
                          <a:spcPts val="800"/>
                        </a:spcBef>
                        <a:spcAft>
                          <a:spcPts val="0"/>
                        </a:spcAft>
                        <a:buClr>
                          <a:srgbClr val="595959"/>
                        </a:buClr>
                        <a:buSzPts val="1050"/>
                        <a:buFont typeface="Play"/>
                        <a:buNone/>
                      </a:pPr>
                      <a:r>
                        <a:rPr lang="en-US" sz="1050" b="0" dirty="0">
                          <a:solidFill>
                            <a:srgbClr val="595959"/>
                          </a:solidFill>
                          <a:sym typeface="Montserrat Light"/>
                        </a:rPr>
                        <a:t> </a:t>
                      </a:r>
                      <a:endParaRPr sz="1050" b="0" dirty="0">
                        <a:solidFill>
                          <a:srgbClr val="595959"/>
                        </a:solidFill>
                        <a:latin typeface="Montserrat Light"/>
                        <a:ea typeface="Montserrat Light"/>
                        <a:cs typeface="Montserrat Light"/>
                        <a:sym typeface="Montserrat Light"/>
                      </a:endParaRPr>
                    </a:p>
                  </a:txBody>
                  <a:tcPr marL="38375" marR="3837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235275">
                <a:tc>
                  <a:txBody>
                    <a:bodyPr/>
                    <a:lstStyle/>
                    <a:p>
                      <a:pPr marL="0" marR="0" lvl="0" indent="0" algn="ctr" rtl="0">
                        <a:lnSpc>
                          <a:spcPct val="100000"/>
                        </a:lnSpc>
                        <a:spcBef>
                          <a:spcPts val="0"/>
                        </a:spcBef>
                        <a:spcAft>
                          <a:spcPts val="0"/>
                        </a:spcAft>
                        <a:buClr>
                          <a:srgbClr val="595959"/>
                        </a:buClr>
                        <a:buSzPts val="1050"/>
                        <a:buFont typeface="Montserrat Light"/>
                        <a:buNone/>
                      </a:pPr>
                      <a:r>
                        <a:rPr lang="en-US" sz="1050" b="0">
                          <a:solidFill>
                            <a:srgbClr val="595959"/>
                          </a:solidFill>
                          <a:sym typeface="Montserrat Light"/>
                        </a:rPr>
                        <a:t>5 λεπτά</a:t>
                      </a:r>
                      <a:endParaRPr sz="1050" b="0">
                        <a:solidFill>
                          <a:srgbClr val="595959"/>
                        </a:solidFill>
                        <a:latin typeface="Montserrat Light"/>
                        <a:ea typeface="Montserrat Light"/>
                        <a:cs typeface="Montserrat Light"/>
                        <a:sym typeface="Montserrat Light"/>
                      </a:endParaRPr>
                    </a:p>
                  </a:txBody>
                  <a:tcPr marL="38375" marR="38375"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228600" marR="0" lvl="0" indent="-228600" algn="l" rtl="0">
                        <a:lnSpc>
                          <a:spcPct val="107000"/>
                        </a:lnSpc>
                        <a:spcBef>
                          <a:spcPts val="0"/>
                        </a:spcBef>
                        <a:spcAft>
                          <a:spcPts val="0"/>
                        </a:spcAft>
                        <a:buClr>
                          <a:srgbClr val="595959"/>
                        </a:buClr>
                        <a:buSzPts val="1050"/>
                        <a:buFont typeface="Play"/>
                        <a:buAutoNum type="arabicPeriod" startAt="2"/>
                      </a:pPr>
                      <a:r>
                        <a:rPr lang="en-US" sz="1050" b="0" dirty="0">
                          <a:solidFill>
                            <a:srgbClr val="595959"/>
                          </a:solidFill>
                          <a:sym typeface="Montserrat Light"/>
                        </a:rPr>
                        <a:t>Ο/Η </a:t>
                      </a:r>
                      <a:r>
                        <a:rPr lang="en-US" sz="1050" b="0" dirty="0" err="1">
                          <a:solidFill>
                            <a:srgbClr val="595959"/>
                          </a:solidFill>
                          <a:sym typeface="Montserrat Light"/>
                        </a:rPr>
                        <a:t>εκ</a:t>
                      </a:r>
                      <a:r>
                        <a:rPr lang="en-US" sz="1050" b="0" dirty="0">
                          <a:solidFill>
                            <a:srgbClr val="595959"/>
                          </a:solidFill>
                          <a:sym typeface="Montserrat Light"/>
                        </a:rPr>
                        <a:t>παιδευόμενος/η ξεκινά τη δυναμική εξηγώντας πώς θα </a:t>
                      </a:r>
                      <a:r>
                        <a:rPr lang="en-US" sz="1050" dirty="0">
                          <a:solidFill>
                            <a:srgbClr val="595959"/>
                          </a:solidFill>
                          <a:sym typeface="Montserrat Light"/>
                        </a:rPr>
                        <a:t>εξελιχθεί η δραστηριότητα</a:t>
                      </a:r>
                      <a:r>
                        <a:rPr lang="en-US" sz="1050" b="0" dirty="0">
                          <a:solidFill>
                            <a:srgbClr val="595959"/>
                          </a:solidFill>
                          <a:sym typeface="Montserrat Light"/>
                        </a:rPr>
                        <a:t>.</a:t>
                      </a:r>
                      <a:endParaRPr sz="1050" b="0" dirty="0">
                        <a:solidFill>
                          <a:srgbClr val="595959"/>
                        </a:solidFill>
                        <a:sym typeface="Montserrat Light"/>
                      </a:endParaRPr>
                    </a:p>
                    <a:p>
                      <a:pPr marL="0" marR="0" lvl="0" indent="0" algn="l" rtl="0">
                        <a:lnSpc>
                          <a:spcPct val="100000"/>
                        </a:lnSpc>
                        <a:spcBef>
                          <a:spcPts val="800"/>
                        </a:spcBef>
                        <a:spcAft>
                          <a:spcPts val="0"/>
                        </a:spcAft>
                        <a:buClr>
                          <a:srgbClr val="595959"/>
                        </a:buClr>
                        <a:buSzPts val="1050"/>
                        <a:buFont typeface="Play"/>
                        <a:buNone/>
                      </a:pPr>
                      <a:r>
                        <a:rPr lang="en-US" sz="1050" b="0" dirty="0">
                          <a:solidFill>
                            <a:srgbClr val="595959"/>
                          </a:solidFill>
                          <a:sym typeface="Montserrat Light"/>
                        </a:rPr>
                        <a:t> </a:t>
                      </a:r>
                      <a:endParaRPr sz="1050" b="0" dirty="0">
                        <a:solidFill>
                          <a:srgbClr val="595959"/>
                        </a:solidFill>
                        <a:latin typeface="Montserrat Light"/>
                        <a:ea typeface="Montserrat Light"/>
                        <a:cs typeface="Montserrat Light"/>
                        <a:sym typeface="Montserrat Light"/>
                      </a:endParaRPr>
                    </a:p>
                  </a:txBody>
                  <a:tcPr marL="38375" marR="3837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1443875">
                <a:tc>
                  <a:txBody>
                    <a:bodyPr/>
                    <a:lstStyle/>
                    <a:p>
                      <a:pPr marL="0" marR="0" lvl="0" indent="0" algn="ctr" rtl="0">
                        <a:lnSpc>
                          <a:spcPct val="100000"/>
                        </a:lnSpc>
                        <a:spcBef>
                          <a:spcPts val="0"/>
                        </a:spcBef>
                        <a:spcAft>
                          <a:spcPts val="0"/>
                        </a:spcAft>
                        <a:buClr>
                          <a:srgbClr val="595959"/>
                        </a:buClr>
                        <a:buSzPts val="1050"/>
                        <a:buFont typeface="Montserrat Light"/>
                        <a:buNone/>
                      </a:pPr>
                      <a:r>
                        <a:rPr lang="en-US" sz="1050" b="0">
                          <a:solidFill>
                            <a:srgbClr val="595959"/>
                          </a:solidFill>
                          <a:sym typeface="Montserrat Light"/>
                        </a:rPr>
                        <a:t>20 λεπτά</a:t>
                      </a:r>
                      <a:endParaRPr sz="1050" b="0">
                        <a:solidFill>
                          <a:srgbClr val="595959"/>
                        </a:solidFill>
                        <a:latin typeface="Montserrat Light"/>
                        <a:ea typeface="Montserrat Light"/>
                        <a:cs typeface="Montserrat Light"/>
                        <a:sym typeface="Montserrat Light"/>
                      </a:endParaRPr>
                    </a:p>
                  </a:txBody>
                  <a:tcPr marL="38375" marR="38375"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228600" marR="0" lvl="0" indent="-228600" algn="l" rtl="0">
                        <a:lnSpc>
                          <a:spcPct val="107000"/>
                        </a:lnSpc>
                        <a:spcBef>
                          <a:spcPts val="0"/>
                        </a:spcBef>
                        <a:spcAft>
                          <a:spcPts val="0"/>
                        </a:spcAft>
                        <a:buClr>
                          <a:srgbClr val="595959"/>
                        </a:buClr>
                        <a:buSzPts val="1050"/>
                        <a:buFont typeface="Play"/>
                        <a:buAutoNum type="arabicPeriod" startAt="3"/>
                      </a:pPr>
                      <a:r>
                        <a:rPr lang="en-US" sz="1050" b="0" dirty="0">
                          <a:solidFill>
                            <a:srgbClr val="595959"/>
                          </a:solidFill>
                          <a:sym typeface="Montserrat Light"/>
                        </a:rPr>
                        <a:t>Θα υπ</a:t>
                      </a:r>
                      <a:r>
                        <a:rPr lang="en-US" sz="1050" b="0" dirty="0" err="1">
                          <a:solidFill>
                            <a:srgbClr val="595959"/>
                          </a:solidFill>
                          <a:sym typeface="Montserrat Light"/>
                        </a:rPr>
                        <a:t>άρχει</a:t>
                      </a:r>
                      <a:r>
                        <a:rPr lang="en-US" sz="1050" b="0" dirty="0">
                          <a:solidFill>
                            <a:srgbClr val="595959"/>
                          </a:solidFill>
                          <a:sym typeface="Montserrat Light"/>
                        </a:rPr>
                        <a:t> </a:t>
                      </a:r>
                      <a:r>
                        <a:rPr lang="en-US" sz="1050" dirty="0" err="1">
                          <a:solidFill>
                            <a:srgbClr val="595959"/>
                          </a:solidFill>
                          <a:sym typeface="Montserrat Light"/>
                        </a:rPr>
                        <a:t>έν</a:t>
                      </a:r>
                      <a:r>
                        <a:rPr lang="en-US" sz="1050" dirty="0">
                          <a:solidFill>
                            <a:srgbClr val="595959"/>
                          </a:solidFill>
                          <a:sym typeface="Montserrat Light"/>
                        </a:rPr>
                        <a:t>α κουβάρι από</a:t>
                      </a:r>
                      <a:r>
                        <a:rPr lang="en-US" sz="1050" b="0" dirty="0">
                          <a:solidFill>
                            <a:srgbClr val="595959"/>
                          </a:solidFill>
                          <a:sym typeface="Montserrat Light"/>
                        </a:rPr>
                        <a:t>. Όπ</a:t>
                      </a:r>
                      <a:r>
                        <a:rPr lang="en-US" sz="1050" b="0" dirty="0" err="1">
                          <a:solidFill>
                            <a:srgbClr val="595959"/>
                          </a:solidFill>
                          <a:sym typeface="Montserrat Light"/>
                        </a:rPr>
                        <a:t>οιος</a:t>
                      </a:r>
                      <a:r>
                        <a:rPr lang="en-US" sz="1050" b="0" dirty="0">
                          <a:solidFill>
                            <a:srgbClr val="595959"/>
                          </a:solidFill>
                          <a:sym typeface="Montserrat Light"/>
                        </a:rPr>
                        <a:t> </a:t>
                      </a:r>
                      <a:r>
                        <a:rPr lang="en-US" sz="1050" b="0" dirty="0" err="1">
                          <a:solidFill>
                            <a:srgbClr val="595959"/>
                          </a:solidFill>
                          <a:sym typeface="Montserrat Light"/>
                        </a:rPr>
                        <a:t>έχει</a:t>
                      </a:r>
                      <a:r>
                        <a:rPr lang="en-US" sz="1050" b="0" dirty="0">
                          <a:solidFill>
                            <a:srgbClr val="595959"/>
                          </a:solidFill>
                          <a:sym typeface="Montserrat Light"/>
                        </a:rPr>
                        <a:t> </a:t>
                      </a:r>
                      <a:r>
                        <a:rPr lang="en-US" sz="1050" b="0" dirty="0" err="1">
                          <a:solidFill>
                            <a:srgbClr val="595959"/>
                          </a:solidFill>
                          <a:sym typeface="Montserrat Light"/>
                        </a:rPr>
                        <a:t>τ</a:t>
                      </a:r>
                      <a:r>
                        <a:rPr lang="en-US" sz="1050" dirty="0" err="1">
                          <a:solidFill>
                            <a:srgbClr val="595959"/>
                          </a:solidFill>
                          <a:sym typeface="Montserrat Light"/>
                        </a:rPr>
                        <a:t>ο</a:t>
                      </a:r>
                      <a:r>
                        <a:rPr lang="en-US" sz="1050" dirty="0">
                          <a:solidFill>
                            <a:srgbClr val="595959"/>
                          </a:solidFill>
                          <a:sym typeface="Montserrat Light"/>
                        </a:rPr>
                        <a:t> </a:t>
                      </a:r>
                      <a:r>
                        <a:rPr lang="en-US" sz="1050" dirty="0" err="1">
                          <a:solidFill>
                            <a:srgbClr val="595959"/>
                          </a:solidFill>
                          <a:sym typeface="Montserrat Light"/>
                        </a:rPr>
                        <a:t>κου</a:t>
                      </a:r>
                      <a:r>
                        <a:rPr lang="en-US" sz="1050" dirty="0">
                          <a:solidFill>
                            <a:srgbClr val="595959"/>
                          </a:solidFill>
                          <a:sym typeface="Montserrat Light"/>
                        </a:rPr>
                        <a:t>βάρι</a:t>
                      </a:r>
                      <a:r>
                        <a:rPr lang="en-US" sz="1050" b="0" dirty="0">
                          <a:solidFill>
                            <a:srgbClr val="595959"/>
                          </a:solidFill>
                          <a:sym typeface="Montserrat Light"/>
                        </a:rPr>
                        <a:t> στο χέρι του θα πρέπει να συστηθεί (όνομα, </a:t>
                      </a:r>
                      <a:r>
                        <a:rPr lang="en-US" sz="1050" dirty="0">
                          <a:solidFill>
                            <a:srgbClr val="595959"/>
                          </a:solidFill>
                          <a:sym typeface="Montserrat Light"/>
                        </a:rPr>
                        <a:t>από πού προέρχεται</a:t>
                      </a:r>
                      <a:r>
                        <a:rPr lang="en-US" sz="1050" b="0" dirty="0">
                          <a:solidFill>
                            <a:srgbClr val="595959"/>
                          </a:solidFill>
                          <a:sym typeface="Montserrat Light"/>
                        </a:rPr>
                        <a:t>) και να απαντήσει σε μια ερώτηση. </a:t>
                      </a:r>
                      <a:r>
                        <a:rPr lang="en-US" sz="1050" b="0" dirty="0" err="1">
                          <a:solidFill>
                            <a:srgbClr val="595959"/>
                          </a:solidFill>
                          <a:sym typeface="Montserrat Light"/>
                        </a:rPr>
                        <a:t>Γι</a:t>
                      </a:r>
                      <a:r>
                        <a:rPr lang="en-US" sz="1050" b="0" dirty="0">
                          <a:solidFill>
                            <a:srgbClr val="595959"/>
                          </a:solidFill>
                          <a:sym typeface="Montserrat Light"/>
                        </a:rPr>
                        <a:t>α να το κάνει αυτό, πρέπει να τραβήξει τυχαία μια κάρτα με μια ερώτηση που αντικατοπτρίζει την εμπειρία ή τη γνώμη του για την πόλη του - παραδείγματα: </a:t>
                      </a:r>
                      <a:r>
                        <a:rPr lang="en-US" sz="1050" b="1" dirty="0">
                          <a:solidFill>
                            <a:srgbClr val="595959"/>
                          </a:solidFill>
                          <a:sym typeface="Montserrat Light"/>
                        </a:rPr>
                        <a:t>Τι πρόβλημα έχει η πόλη σας; Ποιο είναι το πιο αστείο πράγμα που σας συνέβη στην πόλη σας; * </a:t>
                      </a:r>
                      <a:r>
                        <a:rPr lang="en-US" sz="1050" b="0" dirty="0">
                          <a:solidFill>
                            <a:srgbClr val="595959"/>
                          </a:solidFill>
                          <a:sym typeface="Montserrat Light"/>
                        </a:rPr>
                        <a:t>κ.λπ. Ο/Η </a:t>
                      </a:r>
                      <a:r>
                        <a:rPr lang="en-US" sz="1050" b="0" dirty="0" err="1">
                          <a:solidFill>
                            <a:srgbClr val="595959"/>
                          </a:solidFill>
                          <a:sym typeface="Montserrat Light"/>
                        </a:rPr>
                        <a:t>εκ</a:t>
                      </a:r>
                      <a:r>
                        <a:rPr lang="en-US" sz="1050" b="0" dirty="0">
                          <a:solidFill>
                            <a:srgbClr val="595959"/>
                          </a:solidFill>
                          <a:sym typeface="Montserrat Light"/>
                        </a:rPr>
                        <a:t>παιδευτής/τρια θα πρέπει επίσης να συμμετ</a:t>
                      </a:r>
                      <a:r>
                        <a:rPr lang="en-US" sz="1050" dirty="0">
                          <a:solidFill>
                            <a:srgbClr val="595959"/>
                          </a:solidFill>
                          <a:sym typeface="Montserrat Light"/>
                        </a:rPr>
                        <a:t>άσχει</a:t>
                      </a:r>
                      <a:r>
                        <a:rPr lang="en-US" sz="1050" b="0" dirty="0">
                          <a:solidFill>
                            <a:srgbClr val="595959"/>
                          </a:solidFill>
                          <a:sym typeface="Montserrat Light"/>
                        </a:rPr>
                        <a:t> σε αυτή τη </a:t>
                      </a:r>
                      <a:r>
                        <a:rPr lang="en-US" sz="1050" dirty="0">
                          <a:solidFill>
                            <a:srgbClr val="595959"/>
                          </a:solidFill>
                          <a:sym typeface="Montserrat Light"/>
                        </a:rPr>
                        <a:t>δραστηριότητα</a:t>
                      </a:r>
                      <a:r>
                        <a:rPr lang="en-US" sz="1050" b="0" dirty="0">
                          <a:solidFill>
                            <a:srgbClr val="595959"/>
                          </a:solidFill>
                          <a:sym typeface="Montserrat Light"/>
                        </a:rPr>
                        <a:t>.</a:t>
                      </a:r>
                      <a:endParaRPr sz="1050" b="0" dirty="0">
                        <a:solidFill>
                          <a:srgbClr val="595959"/>
                        </a:solidFill>
                        <a:sym typeface="Montserrat Light"/>
                      </a:endParaRPr>
                    </a:p>
                    <a:p>
                      <a:pPr marL="171450" marR="0" lvl="0" indent="-171450" algn="l" rtl="0">
                        <a:lnSpc>
                          <a:spcPct val="107000"/>
                        </a:lnSpc>
                        <a:spcBef>
                          <a:spcPts val="800"/>
                        </a:spcBef>
                        <a:spcAft>
                          <a:spcPts val="0"/>
                        </a:spcAft>
                        <a:buClr>
                          <a:srgbClr val="595959"/>
                        </a:buClr>
                        <a:buSzPts val="1050"/>
                        <a:buFont typeface="Arial"/>
                        <a:buChar char="•"/>
                      </a:pPr>
                      <a:r>
                        <a:rPr lang="en-US" sz="1050" b="0" dirty="0" err="1">
                          <a:solidFill>
                            <a:srgbClr val="595959"/>
                          </a:solidFill>
                          <a:sym typeface="Montserrat Light"/>
                        </a:rPr>
                        <a:t>Ότ</a:t>
                      </a:r>
                      <a:r>
                        <a:rPr lang="en-US" sz="1050" b="0" dirty="0">
                          <a:solidFill>
                            <a:srgbClr val="595959"/>
                          </a:solidFill>
                          <a:sym typeface="Montserrat Light"/>
                        </a:rPr>
                        <a:t>αν ο/η εκπαιδευόμενος/η τελειώσει αυτή τη σύντομη παρουσίαση, θα πρέπει να δώσει τ</a:t>
                      </a:r>
                      <a:r>
                        <a:rPr lang="en-US" sz="1050" dirty="0">
                          <a:solidFill>
                            <a:srgbClr val="595959"/>
                          </a:solidFill>
                          <a:sym typeface="Montserrat Light"/>
                        </a:rPr>
                        <a:t>ο κουβάρι από μαλλί</a:t>
                      </a:r>
                      <a:r>
                        <a:rPr lang="en-US" sz="1050" b="0" dirty="0">
                          <a:solidFill>
                            <a:srgbClr val="595959"/>
                          </a:solidFill>
                          <a:sym typeface="Montserrat Light"/>
                        </a:rPr>
                        <a:t> σε άλλον/ην εκπαιδευόμενο/η τυχαία, κρατώντας το </a:t>
                      </a:r>
                      <a:r>
                        <a:rPr lang="en-US" sz="1050" dirty="0">
                          <a:solidFill>
                            <a:srgbClr val="595959"/>
                          </a:solidFill>
                          <a:sym typeface="Montserrat Light"/>
                        </a:rPr>
                        <a:t>μαλλί </a:t>
                      </a:r>
                      <a:r>
                        <a:rPr lang="en-US" sz="1050" b="0" dirty="0">
                          <a:solidFill>
                            <a:srgbClr val="595959"/>
                          </a:solidFill>
                          <a:sym typeface="Montserrat Light"/>
                        </a:rPr>
                        <a:t>στο χέρι του/της. Η </a:t>
                      </a:r>
                      <a:r>
                        <a:rPr lang="en-US" sz="1050" b="0" dirty="0" err="1">
                          <a:solidFill>
                            <a:srgbClr val="595959"/>
                          </a:solidFill>
                          <a:sym typeface="Montserrat Light"/>
                        </a:rPr>
                        <a:t>δυν</a:t>
                      </a:r>
                      <a:r>
                        <a:rPr lang="en-US" sz="1050" b="0" dirty="0">
                          <a:solidFill>
                            <a:srgbClr val="595959"/>
                          </a:solidFill>
                          <a:sym typeface="Montserrat Light"/>
                        </a:rPr>
                        <a:t>αμική θα πρέπει να συνεχιστεί έτσι μέχρι το μαλλί να φτάσει </a:t>
                      </a:r>
                      <a:r>
                        <a:rPr lang="en-US" sz="1050" dirty="0">
                          <a:solidFill>
                            <a:srgbClr val="595959"/>
                          </a:solidFill>
                          <a:sym typeface="Montserrat Light"/>
                        </a:rPr>
                        <a:t>στον/ην</a:t>
                      </a:r>
                      <a:r>
                        <a:rPr lang="en-US" sz="1050" b="0" dirty="0">
                          <a:solidFill>
                            <a:srgbClr val="595959"/>
                          </a:solidFill>
                          <a:sym typeface="Montserrat Light"/>
                        </a:rPr>
                        <a:t> τελευταίο</a:t>
                      </a:r>
                      <a:r>
                        <a:rPr lang="en-US" sz="1050" dirty="0">
                          <a:solidFill>
                            <a:srgbClr val="595959"/>
                          </a:solidFill>
                          <a:sym typeface="Montserrat Light"/>
                        </a:rPr>
                        <a:t>/α</a:t>
                      </a:r>
                      <a:r>
                        <a:rPr lang="en-US" sz="1050" b="0" dirty="0">
                          <a:solidFill>
                            <a:srgbClr val="595959"/>
                          </a:solidFill>
                          <a:sym typeface="Montserrat Light"/>
                        </a:rPr>
                        <a:t> συμμετέχ</a:t>
                      </a:r>
                      <a:r>
                        <a:rPr lang="en-US" sz="1050" dirty="0">
                          <a:solidFill>
                            <a:srgbClr val="595959"/>
                          </a:solidFill>
                          <a:sym typeface="Montserrat Light"/>
                        </a:rPr>
                        <a:t>οντας/ουσα</a:t>
                      </a:r>
                      <a:r>
                        <a:rPr lang="en-US" sz="1050" b="0" dirty="0">
                          <a:solidFill>
                            <a:srgbClr val="595959"/>
                          </a:solidFill>
                          <a:sym typeface="Montserrat Light"/>
                        </a:rPr>
                        <a:t>, σχηματίζοντας έτσι έναν «ιστό» </a:t>
                      </a:r>
                      <a:r>
                        <a:rPr lang="en-US" sz="1050" dirty="0">
                          <a:solidFill>
                            <a:srgbClr val="595959"/>
                          </a:solidFill>
                          <a:sym typeface="Montserrat Light"/>
                        </a:rPr>
                        <a:t>από</a:t>
                      </a:r>
                      <a:r>
                        <a:rPr lang="en-US" sz="1050" b="0" dirty="0">
                          <a:solidFill>
                            <a:srgbClr val="595959"/>
                          </a:solidFill>
                          <a:sym typeface="Montserrat Light"/>
                        </a:rPr>
                        <a:t> μαλλί. </a:t>
                      </a:r>
                      <a:endParaRPr dirty="0"/>
                    </a:p>
                    <a:p>
                      <a:pPr marL="457200" marR="0" lvl="1" indent="0" algn="l" rtl="0">
                        <a:lnSpc>
                          <a:spcPct val="107000"/>
                        </a:lnSpc>
                        <a:spcBef>
                          <a:spcPts val="800"/>
                        </a:spcBef>
                        <a:spcAft>
                          <a:spcPts val="0"/>
                        </a:spcAft>
                        <a:buClr>
                          <a:srgbClr val="595959"/>
                        </a:buClr>
                        <a:buSzPts val="1050"/>
                        <a:buFont typeface="Arial"/>
                        <a:buNone/>
                      </a:pPr>
                      <a:r>
                        <a:rPr lang="en-US" sz="1050" b="0" u="sng" strike="noStrike" cap="none" dirty="0">
                          <a:solidFill>
                            <a:srgbClr val="595959"/>
                          </a:solidFill>
                          <a:sym typeface="Montserrat Light"/>
                        </a:rPr>
                        <a:t>*Μπ</a:t>
                      </a:r>
                      <a:r>
                        <a:rPr lang="en-US" sz="1050" b="0" u="sng" strike="noStrike" cap="none" dirty="0" err="1">
                          <a:solidFill>
                            <a:srgbClr val="595959"/>
                          </a:solidFill>
                          <a:sym typeface="Montserrat Light"/>
                        </a:rPr>
                        <a:t>ορείτε</a:t>
                      </a:r>
                      <a:r>
                        <a:rPr lang="en-US" sz="1050" b="0" u="sng" strike="noStrike" cap="none" dirty="0">
                          <a:solidFill>
                            <a:srgbClr val="595959"/>
                          </a:solidFill>
                          <a:sym typeface="Montserrat Light"/>
                        </a:rPr>
                        <a:t> να β</a:t>
                      </a:r>
                      <a:r>
                        <a:rPr lang="en-US" sz="1050" b="0" u="sng" strike="noStrike" cap="none" dirty="0" err="1">
                          <a:solidFill>
                            <a:srgbClr val="595959"/>
                          </a:solidFill>
                          <a:sym typeface="Montserrat Light"/>
                        </a:rPr>
                        <a:t>ρείτε</a:t>
                      </a:r>
                      <a:r>
                        <a:rPr lang="en-US" sz="1050" b="0" u="sng" strike="noStrike" cap="none" dirty="0">
                          <a:solidFill>
                            <a:srgbClr val="595959"/>
                          </a:solidFill>
                          <a:sym typeface="Montserrat Light"/>
                        </a:rPr>
                        <a:t> </a:t>
                      </a:r>
                      <a:r>
                        <a:rPr lang="en-US" sz="1050" b="0" u="sng" strike="noStrike" cap="none" dirty="0" err="1">
                          <a:solidFill>
                            <a:srgbClr val="595959"/>
                          </a:solidFill>
                          <a:sym typeface="Montserrat Light"/>
                        </a:rPr>
                        <a:t>το</a:t>
                      </a:r>
                      <a:r>
                        <a:rPr lang="en-US" sz="1050" b="0" u="sng" strike="noStrike" cap="none" dirty="0">
                          <a:solidFill>
                            <a:srgbClr val="595959"/>
                          </a:solidFill>
                          <a:sym typeface="Montserrat Light"/>
                        </a:rPr>
                        <a:t> </a:t>
                      </a:r>
                      <a:r>
                        <a:rPr lang="en-US" sz="1050" b="0" u="sng" strike="noStrike" cap="none" dirty="0" err="1">
                          <a:solidFill>
                            <a:srgbClr val="595959"/>
                          </a:solidFill>
                          <a:sym typeface="Montserrat Light"/>
                        </a:rPr>
                        <a:t>έγγρ</a:t>
                      </a:r>
                      <a:r>
                        <a:rPr lang="en-US" sz="1050" b="0" u="sng" strike="noStrike" cap="none" dirty="0">
                          <a:solidFill>
                            <a:srgbClr val="595959"/>
                          </a:solidFill>
                          <a:sym typeface="Montserrat Light"/>
                        </a:rPr>
                        <a:t>αφο με </a:t>
                      </a:r>
                      <a:r>
                        <a:rPr lang="en-US" sz="1050" u="sng" dirty="0">
                          <a:solidFill>
                            <a:srgbClr val="595959"/>
                          </a:solidFill>
                          <a:sym typeface="Montserrat Light"/>
                        </a:rPr>
                        <a:t>την ονομασία </a:t>
                      </a:r>
                      <a:r>
                        <a:rPr lang="en-US" sz="1050" b="0" u="sng" strike="noStrike" cap="none" dirty="0">
                          <a:solidFill>
                            <a:srgbClr val="595959"/>
                          </a:solidFill>
                          <a:sym typeface="Montserrat Light"/>
                        </a:rPr>
                        <a:t>"BallofWood_Questions" στο φάκελο της συνεδρίας, να το εκτυπώστε και να κόψτε τις κάρτες.</a:t>
                      </a:r>
                      <a:endParaRPr dirty="0"/>
                    </a:p>
                    <a:p>
                      <a:pPr marL="457200" marR="0" lvl="1" indent="0" algn="l" rtl="0">
                        <a:lnSpc>
                          <a:spcPct val="107000"/>
                        </a:lnSpc>
                        <a:spcBef>
                          <a:spcPts val="800"/>
                        </a:spcBef>
                        <a:spcAft>
                          <a:spcPts val="0"/>
                        </a:spcAft>
                        <a:buClr>
                          <a:schemeClr val="dk1"/>
                        </a:buClr>
                        <a:buSzPts val="100"/>
                        <a:buFont typeface="Arial"/>
                        <a:buNone/>
                      </a:pPr>
                      <a:endParaRPr sz="100" b="0" u="none" strike="noStrike" cap="none" dirty="0">
                        <a:solidFill>
                          <a:srgbClr val="595959"/>
                        </a:solidFill>
                        <a:latin typeface="Montserrat Light"/>
                        <a:ea typeface="Montserrat Light"/>
                        <a:cs typeface="Montserrat Light"/>
                        <a:sym typeface="Montserrat Light"/>
                      </a:endParaRPr>
                    </a:p>
                  </a:txBody>
                  <a:tcPr marL="38375" marR="3837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1075400">
                <a:tc>
                  <a:txBody>
                    <a:bodyPr/>
                    <a:lstStyle/>
                    <a:p>
                      <a:pPr marL="0" marR="0" lvl="0" indent="0" algn="ctr" rtl="0">
                        <a:lnSpc>
                          <a:spcPct val="100000"/>
                        </a:lnSpc>
                        <a:spcBef>
                          <a:spcPts val="0"/>
                        </a:spcBef>
                        <a:spcAft>
                          <a:spcPts val="0"/>
                        </a:spcAft>
                        <a:buClr>
                          <a:srgbClr val="595959"/>
                        </a:buClr>
                        <a:buSzPts val="1050"/>
                        <a:buFont typeface="Montserrat Light"/>
                        <a:buNone/>
                      </a:pPr>
                      <a:r>
                        <a:rPr lang="en-US" sz="1050" b="0">
                          <a:solidFill>
                            <a:srgbClr val="595959"/>
                          </a:solidFill>
                          <a:sym typeface="Montserrat Light"/>
                        </a:rPr>
                        <a:t>5 λεπτά</a:t>
                      </a:r>
                      <a:endParaRPr sz="1050" b="0">
                        <a:solidFill>
                          <a:srgbClr val="595959"/>
                        </a:solidFill>
                        <a:latin typeface="Montserrat Light"/>
                        <a:ea typeface="Montserrat Light"/>
                        <a:cs typeface="Montserrat Light"/>
                        <a:sym typeface="Montserrat Light"/>
                      </a:endParaRPr>
                    </a:p>
                  </a:txBody>
                  <a:tcPr marL="38375" marR="38375"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228600" marR="0" lvl="0" indent="-228600" algn="l" rtl="0">
                        <a:lnSpc>
                          <a:spcPct val="100000"/>
                        </a:lnSpc>
                        <a:spcBef>
                          <a:spcPts val="0"/>
                        </a:spcBef>
                        <a:spcAft>
                          <a:spcPts val="0"/>
                        </a:spcAft>
                        <a:buClr>
                          <a:srgbClr val="595959"/>
                        </a:buClr>
                        <a:buSzPts val="1050"/>
                        <a:buFont typeface="Play"/>
                        <a:buAutoNum type="arabicPeriod" startAt="4"/>
                      </a:pPr>
                      <a:r>
                        <a:rPr lang="en-US" sz="1050" b="0" dirty="0" err="1">
                          <a:solidFill>
                            <a:srgbClr val="595959"/>
                          </a:solidFill>
                          <a:sym typeface="Montserrat Light"/>
                        </a:rPr>
                        <a:t>Αφού</a:t>
                      </a:r>
                      <a:r>
                        <a:rPr lang="en-US" sz="1050" b="0" dirty="0">
                          <a:solidFill>
                            <a:srgbClr val="595959"/>
                          </a:solidFill>
                          <a:sym typeface="Montserrat Light"/>
                        </a:rPr>
                        <a:t> </a:t>
                      </a:r>
                      <a:r>
                        <a:rPr lang="en-US" sz="1050" b="0" dirty="0" err="1">
                          <a:solidFill>
                            <a:srgbClr val="595959"/>
                          </a:solidFill>
                          <a:sym typeface="Montserrat Light"/>
                        </a:rPr>
                        <a:t>όλοι</a:t>
                      </a:r>
                      <a:r>
                        <a:rPr lang="en-US" sz="1050" b="0" dirty="0">
                          <a:solidFill>
                            <a:srgbClr val="595959"/>
                          </a:solidFill>
                          <a:sym typeface="Montserrat Light"/>
                        </a:rPr>
                        <a:t>/</a:t>
                      </a:r>
                      <a:r>
                        <a:rPr lang="en-US" sz="1050" b="0" dirty="0" err="1">
                          <a:solidFill>
                            <a:srgbClr val="595959"/>
                          </a:solidFill>
                          <a:sym typeface="Montserrat Light"/>
                        </a:rPr>
                        <a:t>ες</a:t>
                      </a:r>
                      <a:r>
                        <a:rPr lang="en-US" sz="1050" b="0" dirty="0">
                          <a:solidFill>
                            <a:srgbClr val="595959"/>
                          </a:solidFill>
                          <a:sym typeface="Montserrat Light"/>
                        </a:rPr>
                        <a:t> </a:t>
                      </a:r>
                      <a:r>
                        <a:rPr lang="en-US" sz="1050" b="0" dirty="0" err="1">
                          <a:solidFill>
                            <a:srgbClr val="595959"/>
                          </a:solidFill>
                          <a:sym typeface="Montserrat Light"/>
                        </a:rPr>
                        <a:t>οι</a:t>
                      </a:r>
                      <a:r>
                        <a:rPr lang="en-US" sz="1050" b="0" dirty="0">
                          <a:solidFill>
                            <a:srgbClr val="595959"/>
                          </a:solidFill>
                          <a:sym typeface="Montserrat Light"/>
                        </a:rPr>
                        <a:t> </a:t>
                      </a:r>
                      <a:r>
                        <a:rPr lang="en-US" sz="1050" b="0" dirty="0" err="1">
                          <a:solidFill>
                            <a:srgbClr val="595959"/>
                          </a:solidFill>
                          <a:sym typeface="Montserrat Light"/>
                        </a:rPr>
                        <a:t>εκ</a:t>
                      </a:r>
                      <a:r>
                        <a:rPr lang="en-US" sz="1050" b="0" dirty="0">
                          <a:solidFill>
                            <a:srgbClr val="595959"/>
                          </a:solidFill>
                          <a:sym typeface="Montserrat Light"/>
                        </a:rPr>
                        <a:t>παιδευόμενοι/ες </a:t>
                      </a:r>
                      <a:r>
                        <a:rPr lang="en-US" sz="1050" dirty="0">
                          <a:solidFill>
                            <a:srgbClr val="595959"/>
                          </a:solidFill>
                          <a:sym typeface="Montserrat Light"/>
                        </a:rPr>
                        <a:t>συστηθούν</a:t>
                      </a:r>
                      <a:r>
                        <a:rPr lang="en-US" sz="1050" b="0" dirty="0">
                          <a:solidFill>
                            <a:srgbClr val="595959"/>
                          </a:solidFill>
                          <a:sym typeface="Montserrat Light"/>
                        </a:rPr>
                        <a:t>, ο/η εκπαιδευτής/τρια θα πρέπει να παραλάβει και πάλι το κουβάρι με το </a:t>
                      </a:r>
                      <a:r>
                        <a:rPr lang="en-US" sz="1050" dirty="0">
                          <a:solidFill>
                            <a:srgbClr val="595959"/>
                          </a:solidFill>
                          <a:sym typeface="Montserrat Light"/>
                        </a:rPr>
                        <a:t>μαλλί </a:t>
                      </a:r>
                      <a:r>
                        <a:rPr lang="en-US" sz="1050" b="0" dirty="0">
                          <a:solidFill>
                            <a:srgbClr val="595959"/>
                          </a:solidFill>
                          <a:sym typeface="Montserrat Light"/>
                        </a:rPr>
                        <a:t>και να </a:t>
                      </a:r>
                      <a:r>
                        <a:rPr lang="en-US" sz="1050" dirty="0">
                          <a:solidFill>
                            <a:srgbClr val="595959"/>
                          </a:solidFill>
                          <a:sym typeface="Montserrat Light"/>
                        </a:rPr>
                        <a:t>ολοκληρώσει </a:t>
                      </a:r>
                      <a:r>
                        <a:rPr lang="en-US" sz="1050" b="0" dirty="0">
                          <a:solidFill>
                            <a:srgbClr val="595959"/>
                          </a:solidFill>
                          <a:sym typeface="Montserrat Light"/>
                        </a:rPr>
                        <a:t>τη </a:t>
                      </a:r>
                      <a:r>
                        <a:rPr lang="en-US" sz="1050" dirty="0">
                          <a:solidFill>
                            <a:srgbClr val="595959"/>
                          </a:solidFill>
                          <a:sym typeface="Montserrat Light"/>
                        </a:rPr>
                        <a:t>δραστηριότητα αναφέροντας</a:t>
                      </a:r>
                      <a:r>
                        <a:rPr lang="en-US" sz="1050" b="0" dirty="0">
                          <a:solidFill>
                            <a:srgbClr val="595959"/>
                          </a:solidFill>
                          <a:sym typeface="Montserrat Light"/>
                        </a:rPr>
                        <a:t> ένα </a:t>
                      </a:r>
                      <a:r>
                        <a:rPr lang="en-US" sz="1050" dirty="0">
                          <a:solidFill>
                            <a:srgbClr val="595959"/>
                          </a:solidFill>
                          <a:sym typeface="Montserrat Light"/>
                        </a:rPr>
                        <a:t>«κάτι </a:t>
                      </a:r>
                      <a:r>
                        <a:rPr lang="en-US" sz="1050" b="0" dirty="0">
                          <a:solidFill>
                            <a:srgbClr val="595959"/>
                          </a:solidFill>
                          <a:sym typeface="Montserrat Light"/>
                        </a:rPr>
                        <a:t>που έμαθε</a:t>
                      </a:r>
                      <a:r>
                        <a:rPr lang="en-US" sz="1050" dirty="0">
                          <a:solidFill>
                            <a:srgbClr val="595959"/>
                          </a:solidFill>
                          <a:sym typeface="Montserrat Light"/>
                        </a:rPr>
                        <a:t>» από αυτήν</a:t>
                      </a:r>
                      <a:r>
                        <a:rPr lang="en-US" sz="1050" b="0" dirty="0">
                          <a:solidFill>
                            <a:srgbClr val="595959"/>
                          </a:solidFill>
                          <a:sym typeface="Montserrat Light"/>
                        </a:rPr>
                        <a:t>, δηλαδή:</a:t>
                      </a:r>
                      <a:endParaRPr sz="1050" b="0" dirty="0">
                        <a:solidFill>
                          <a:srgbClr val="595959"/>
                        </a:solidFill>
                        <a:sym typeface="Montserrat Light"/>
                      </a:endParaRPr>
                    </a:p>
                    <a:p>
                      <a:pPr marL="628650" marR="0" lvl="1" indent="-171450" algn="l" rtl="0">
                        <a:lnSpc>
                          <a:spcPct val="100000"/>
                        </a:lnSpc>
                        <a:spcBef>
                          <a:spcPts val="0"/>
                        </a:spcBef>
                        <a:spcAft>
                          <a:spcPts val="0"/>
                        </a:spcAft>
                        <a:buClr>
                          <a:srgbClr val="595959"/>
                        </a:buClr>
                        <a:buSzPts val="1050"/>
                        <a:buFont typeface="Arial"/>
                        <a:buChar char="•"/>
                      </a:pPr>
                      <a:r>
                        <a:rPr lang="en-US" sz="1050" dirty="0" err="1">
                          <a:solidFill>
                            <a:srgbClr val="595959"/>
                          </a:solidFill>
                          <a:sym typeface="Montserrat Light"/>
                        </a:rPr>
                        <a:t>Οι</a:t>
                      </a:r>
                      <a:r>
                        <a:rPr lang="en-US" sz="1050" dirty="0">
                          <a:solidFill>
                            <a:srgbClr val="595959"/>
                          </a:solidFill>
                          <a:sym typeface="Montserrat Light"/>
                        </a:rPr>
                        <a:t> </a:t>
                      </a:r>
                      <a:r>
                        <a:rPr lang="en-US" sz="1050" dirty="0" err="1">
                          <a:solidFill>
                            <a:srgbClr val="595959"/>
                          </a:solidFill>
                          <a:sym typeface="Montserrat Light"/>
                        </a:rPr>
                        <a:t>ιστοί</a:t>
                      </a:r>
                      <a:r>
                        <a:rPr lang="en-US" sz="1050" dirty="0">
                          <a:solidFill>
                            <a:srgbClr val="595959"/>
                          </a:solidFill>
                          <a:sym typeface="Montserrat Light"/>
                        </a:rPr>
                        <a:t> από μα</a:t>
                      </a:r>
                      <a:r>
                        <a:rPr lang="en-US" sz="1050" dirty="0" err="1">
                          <a:solidFill>
                            <a:srgbClr val="595959"/>
                          </a:solidFill>
                          <a:sym typeface="Montserrat Light"/>
                        </a:rPr>
                        <a:t>λλί</a:t>
                      </a:r>
                      <a:r>
                        <a:rPr lang="en-US" sz="1050" dirty="0">
                          <a:solidFill>
                            <a:srgbClr val="595959"/>
                          </a:solidFill>
                          <a:sym typeface="Montserrat Light"/>
                        </a:rPr>
                        <a:t> </a:t>
                      </a:r>
                      <a:r>
                        <a:rPr lang="en-US" sz="1050" b="0" u="none" strike="noStrike" cap="none" dirty="0" err="1">
                          <a:solidFill>
                            <a:srgbClr val="595959"/>
                          </a:solidFill>
                          <a:sym typeface="Montserrat Light"/>
                        </a:rPr>
                        <a:t>συμ</a:t>
                      </a:r>
                      <a:r>
                        <a:rPr lang="en-US" sz="1050" b="0" u="none" strike="noStrike" cap="none" dirty="0">
                          <a:solidFill>
                            <a:srgbClr val="595959"/>
                          </a:solidFill>
                          <a:sym typeface="Montserrat Light"/>
                        </a:rPr>
                        <a:t>βολίζουν τις υποδομές (δρόμοι, δίκτυα δημόσιων μεταφορών, συστήματα ύδρευσης, </a:t>
                      </a:r>
                      <a:r>
                        <a:rPr lang="en-US" sz="1050" dirty="0">
                          <a:solidFill>
                            <a:srgbClr val="595959"/>
                          </a:solidFill>
                          <a:sym typeface="Montserrat Light"/>
                        </a:rPr>
                        <a:t>σύστημα ηλεκτροδότησης</a:t>
                      </a:r>
                      <a:r>
                        <a:rPr lang="en-US" sz="1050" b="0" u="none" strike="noStrike" cap="none" dirty="0">
                          <a:solidFill>
                            <a:srgbClr val="595959"/>
                          </a:solidFill>
                          <a:sym typeface="Montserrat Light"/>
                        </a:rPr>
                        <a:t>) μιας πόλης και η ποιότητα αυτών των </a:t>
                      </a:r>
                      <a:r>
                        <a:rPr lang="en-US" sz="1050" dirty="0">
                          <a:solidFill>
                            <a:srgbClr val="595959"/>
                          </a:solidFill>
                          <a:sym typeface="Montserrat Light"/>
                        </a:rPr>
                        <a:t>ιστών </a:t>
                      </a:r>
                      <a:r>
                        <a:rPr lang="en-US" sz="1050" b="0" u="none" strike="noStrike" cap="none" dirty="0">
                          <a:solidFill>
                            <a:srgbClr val="595959"/>
                          </a:solidFill>
                          <a:sym typeface="Montserrat Light"/>
                        </a:rPr>
                        <a:t>έχει αντίκτυπο στη συνδεσιμότητα και τη ζωτικότητα της πόλης.</a:t>
                      </a:r>
                      <a:endParaRPr sz="1050" b="0" u="none" strike="noStrike" cap="none" dirty="0">
                        <a:solidFill>
                          <a:srgbClr val="595959"/>
                        </a:solidFill>
                        <a:sym typeface="Montserrat Light"/>
                      </a:endParaRPr>
                    </a:p>
                    <a:p>
                      <a:pPr marL="628650" marR="0" lvl="1" indent="-171450" algn="l" rtl="0">
                        <a:lnSpc>
                          <a:spcPct val="100000"/>
                        </a:lnSpc>
                        <a:spcBef>
                          <a:spcPts val="0"/>
                        </a:spcBef>
                        <a:spcAft>
                          <a:spcPts val="0"/>
                        </a:spcAft>
                        <a:buClr>
                          <a:srgbClr val="595959"/>
                        </a:buClr>
                        <a:buSzPts val="1050"/>
                        <a:buFont typeface="Arial"/>
                        <a:buChar char="•"/>
                      </a:pPr>
                      <a:r>
                        <a:rPr lang="en-US" sz="1050" b="0" u="none" strike="noStrike" cap="none" dirty="0" err="1">
                          <a:solidFill>
                            <a:srgbClr val="595959"/>
                          </a:solidFill>
                          <a:sym typeface="Montserrat Light"/>
                        </a:rPr>
                        <a:t>Γι</a:t>
                      </a:r>
                      <a:r>
                        <a:rPr lang="en-US" sz="1050" b="0" u="none" strike="noStrike" cap="none" dirty="0">
                          <a:solidFill>
                            <a:srgbClr val="595959"/>
                          </a:solidFill>
                          <a:sym typeface="Montserrat Light"/>
                        </a:rPr>
                        <a:t>α να διατηρηθούν </a:t>
                      </a:r>
                      <a:r>
                        <a:rPr lang="en-US" sz="1050" dirty="0">
                          <a:solidFill>
                            <a:srgbClr val="595959"/>
                          </a:solidFill>
                          <a:sym typeface="Montserrat Light"/>
                        </a:rPr>
                        <a:t>τα αστικά περιβάλλοντα </a:t>
                      </a:r>
                      <a:r>
                        <a:rPr lang="en-US" sz="1050" b="0" u="none" strike="noStrike" cap="none" dirty="0">
                          <a:solidFill>
                            <a:srgbClr val="595959"/>
                          </a:solidFill>
                          <a:sym typeface="Montserrat Light"/>
                        </a:rPr>
                        <a:t>συνδεδεμέν</a:t>
                      </a:r>
                      <a:r>
                        <a:rPr lang="en-US" sz="1050" dirty="0">
                          <a:solidFill>
                            <a:srgbClr val="595959"/>
                          </a:solidFill>
                          <a:sym typeface="Montserrat Light"/>
                        </a:rPr>
                        <a:t>α</a:t>
                      </a:r>
                      <a:r>
                        <a:rPr lang="en-US" sz="1050" b="0" u="none" strike="noStrike" cap="none" dirty="0">
                          <a:solidFill>
                            <a:srgbClr val="595959"/>
                          </a:solidFill>
                          <a:sym typeface="Montserrat Light"/>
                        </a:rPr>
                        <a:t> και </a:t>
                      </a:r>
                      <a:r>
                        <a:rPr lang="en-US" sz="1050" dirty="0">
                          <a:solidFill>
                            <a:srgbClr val="595959"/>
                          </a:solidFill>
                          <a:sym typeface="Montserrat Light"/>
                        </a:rPr>
                        <a:t>να διατηρήσουν επίσης τη ζωτικότητά τους</a:t>
                      </a:r>
                      <a:r>
                        <a:rPr lang="en-US" sz="1050" b="0" u="none" strike="noStrike" cap="none" dirty="0">
                          <a:solidFill>
                            <a:srgbClr val="595959"/>
                          </a:solidFill>
                          <a:sym typeface="Montserrat Light"/>
                        </a:rPr>
                        <a:t>, οι πολίτες πρέπει να τις υποστηρίξουν, και για να γίνει αυτό πρέπει να επιμείνουν και να συμμετέχουν στις αποφάσεις που λαμβάνονται. </a:t>
                      </a:r>
                      <a:r>
                        <a:rPr lang="en-US" sz="1050" b="0" u="none" strike="noStrike" cap="none" dirty="0" err="1">
                          <a:solidFill>
                            <a:srgbClr val="595959"/>
                          </a:solidFill>
                          <a:sym typeface="Montserrat Light"/>
                        </a:rPr>
                        <a:t>Αν</a:t>
                      </a:r>
                      <a:r>
                        <a:rPr lang="en-US" sz="1050" b="0" u="none" strike="noStrike" cap="none" dirty="0">
                          <a:solidFill>
                            <a:srgbClr val="595959"/>
                          </a:solidFill>
                          <a:sym typeface="Montserrat Light"/>
                        </a:rPr>
                        <a:t> </a:t>
                      </a:r>
                      <a:r>
                        <a:rPr lang="en-US" sz="1050" b="0" u="none" strike="noStrike" cap="none" dirty="0" err="1">
                          <a:solidFill>
                            <a:srgbClr val="595959"/>
                          </a:solidFill>
                          <a:sym typeface="Montserrat Light"/>
                        </a:rPr>
                        <a:t>κά</a:t>
                      </a:r>
                      <a:r>
                        <a:rPr lang="en-US" sz="1050" b="0" u="none" strike="noStrike" cap="none" dirty="0">
                          <a:solidFill>
                            <a:srgbClr val="595959"/>
                          </a:solidFill>
                          <a:sym typeface="Montserrat Light"/>
                        </a:rPr>
                        <a:t>ποιος από αυτούς χάσει το νήμα, η πόλη </a:t>
                      </a:r>
                      <a:r>
                        <a:rPr lang="en-US" sz="1050" dirty="0">
                          <a:solidFill>
                            <a:srgbClr val="595959"/>
                          </a:solidFill>
                          <a:sym typeface="Montserrat Light"/>
                        </a:rPr>
                        <a:t>«</a:t>
                      </a:r>
                      <a:r>
                        <a:rPr lang="en-US" sz="1050" b="0" u="none" strike="noStrike" cap="none" dirty="0">
                          <a:solidFill>
                            <a:srgbClr val="595959"/>
                          </a:solidFill>
                          <a:sym typeface="Montserrat Light"/>
                        </a:rPr>
                        <a:t>πέφτει</a:t>
                      </a:r>
                      <a:r>
                        <a:rPr lang="en-US" sz="1050" dirty="0">
                          <a:solidFill>
                            <a:srgbClr val="595959"/>
                          </a:solidFill>
                          <a:sym typeface="Montserrat Light"/>
                        </a:rPr>
                        <a:t>»</a:t>
                      </a:r>
                      <a:r>
                        <a:rPr lang="en-US" sz="1050" b="0" u="none" strike="noStrike" cap="none" dirty="0">
                          <a:solidFill>
                            <a:srgbClr val="595959"/>
                          </a:solidFill>
                          <a:sym typeface="Montserrat Light"/>
                        </a:rPr>
                        <a:t>.</a:t>
                      </a:r>
                      <a:endParaRPr sz="1050" b="0" u="none" strike="noStrike" cap="none" dirty="0">
                        <a:solidFill>
                          <a:srgbClr val="595959"/>
                        </a:solidFill>
                        <a:sym typeface="Montserrat Light"/>
                      </a:endParaRPr>
                    </a:p>
                    <a:p>
                      <a:pPr marL="628650" marR="0" lvl="1" indent="-171450" algn="l" rtl="0">
                        <a:lnSpc>
                          <a:spcPct val="100000"/>
                        </a:lnSpc>
                        <a:spcBef>
                          <a:spcPts val="0"/>
                        </a:spcBef>
                        <a:spcAft>
                          <a:spcPts val="0"/>
                        </a:spcAft>
                        <a:buClr>
                          <a:srgbClr val="595959"/>
                        </a:buClr>
                        <a:buSzPts val="1050"/>
                        <a:buFont typeface="Arial"/>
                        <a:buChar char="•"/>
                      </a:pPr>
                      <a:r>
                        <a:rPr lang="en-US" sz="1050" b="0" u="none" strike="noStrike" cap="none" dirty="0" err="1">
                          <a:solidFill>
                            <a:srgbClr val="595959"/>
                          </a:solidFill>
                          <a:sym typeface="Montserrat Light"/>
                        </a:rPr>
                        <a:t>Οι</a:t>
                      </a:r>
                      <a:r>
                        <a:rPr lang="en-US" sz="1050" b="0" u="none" strike="noStrike" cap="none" dirty="0">
                          <a:solidFill>
                            <a:srgbClr val="595959"/>
                          </a:solidFill>
                          <a:sym typeface="Montserrat Light"/>
                        </a:rPr>
                        <a:t> </a:t>
                      </a:r>
                      <a:r>
                        <a:rPr lang="en-US" sz="1050" b="0" u="none" strike="noStrike" cap="none" dirty="0" err="1">
                          <a:solidFill>
                            <a:srgbClr val="595959"/>
                          </a:solidFill>
                          <a:sym typeface="Montserrat Light"/>
                        </a:rPr>
                        <a:t>κόμ</a:t>
                      </a:r>
                      <a:r>
                        <a:rPr lang="en-US" sz="1050" b="0" u="none" strike="noStrike" cap="none" dirty="0">
                          <a:solidFill>
                            <a:srgbClr val="595959"/>
                          </a:solidFill>
                          <a:sym typeface="Montserrat Light"/>
                        </a:rPr>
                        <a:t>ποι μπορ</a:t>
                      </a:r>
                      <a:r>
                        <a:rPr lang="en-US" sz="1050" dirty="0">
                          <a:solidFill>
                            <a:srgbClr val="595959"/>
                          </a:solidFill>
                          <a:sym typeface="Montserrat Light"/>
                        </a:rPr>
                        <a:t>εί</a:t>
                      </a:r>
                      <a:r>
                        <a:rPr lang="en-US" sz="1050" b="0" u="none" strike="noStrike" cap="none" dirty="0">
                          <a:solidFill>
                            <a:srgbClr val="595959"/>
                          </a:solidFill>
                          <a:sym typeface="Montserrat Light"/>
                        </a:rPr>
                        <a:t> να υποδηλώνουν τα προβλήματα της πόλης, τα οποία την αποδυναμώνουν και βλάπτουν τις κοινωνίες. </a:t>
                      </a:r>
                      <a:r>
                        <a:rPr lang="en-US" sz="1050" b="0" u="none" strike="noStrike" cap="none" dirty="0" err="1">
                          <a:solidFill>
                            <a:srgbClr val="595959"/>
                          </a:solidFill>
                          <a:sym typeface="Montserrat Light"/>
                        </a:rPr>
                        <a:t>Μόνο</a:t>
                      </a:r>
                      <a:r>
                        <a:rPr lang="en-US" sz="1050" b="0" u="none" strike="noStrike" cap="none" dirty="0">
                          <a:solidFill>
                            <a:srgbClr val="595959"/>
                          </a:solidFill>
                          <a:sym typeface="Montserrat Light"/>
                        </a:rPr>
                        <a:t> </a:t>
                      </a:r>
                      <a:r>
                        <a:rPr lang="en-US" sz="1050" b="0" u="none" strike="noStrike" cap="none" dirty="0" err="1">
                          <a:solidFill>
                            <a:srgbClr val="595959"/>
                          </a:solidFill>
                          <a:sym typeface="Montserrat Light"/>
                        </a:rPr>
                        <a:t>οι</a:t>
                      </a:r>
                      <a:r>
                        <a:rPr lang="en-US" sz="1050" b="0" u="none" strike="noStrike" cap="none" dirty="0">
                          <a:solidFill>
                            <a:srgbClr val="595959"/>
                          </a:solidFill>
                          <a:sym typeface="Montserrat Light"/>
                        </a:rPr>
                        <a:t> π</a:t>
                      </a:r>
                      <a:r>
                        <a:rPr lang="en-US" sz="1050" b="0" u="none" strike="noStrike" cap="none" dirty="0" err="1">
                          <a:solidFill>
                            <a:srgbClr val="595959"/>
                          </a:solidFill>
                          <a:sym typeface="Montserrat Light"/>
                        </a:rPr>
                        <a:t>ολίτες</a:t>
                      </a:r>
                      <a:r>
                        <a:rPr lang="en-US" sz="1050" b="0" u="none" strike="noStrike" cap="none" dirty="0">
                          <a:solidFill>
                            <a:srgbClr val="595959"/>
                          </a:solidFill>
                          <a:sym typeface="Montserrat Light"/>
                        </a:rPr>
                        <a:t> μπ</a:t>
                      </a:r>
                      <a:r>
                        <a:rPr lang="en-US" sz="1050" b="0" u="none" strike="noStrike" cap="none" dirty="0" err="1">
                          <a:solidFill>
                            <a:srgbClr val="595959"/>
                          </a:solidFill>
                          <a:sym typeface="Montserrat Light"/>
                        </a:rPr>
                        <a:t>ορούν</a:t>
                      </a:r>
                      <a:r>
                        <a:rPr lang="en-US" sz="1050" b="0" u="none" strike="noStrike" cap="none" dirty="0">
                          <a:solidFill>
                            <a:srgbClr val="595959"/>
                          </a:solidFill>
                          <a:sym typeface="Montserrat Light"/>
                        </a:rPr>
                        <a:t> να </a:t>
                      </a:r>
                      <a:r>
                        <a:rPr lang="en-US" sz="1050" b="0" u="none" strike="noStrike" cap="none" dirty="0" err="1">
                          <a:solidFill>
                            <a:srgbClr val="595959"/>
                          </a:solidFill>
                          <a:sym typeface="Montserrat Light"/>
                        </a:rPr>
                        <a:t>διορθώσουν</a:t>
                      </a:r>
                      <a:r>
                        <a:rPr lang="en-US" sz="1050" b="0" u="none" strike="noStrike" cap="none" dirty="0">
                          <a:solidFill>
                            <a:srgbClr val="595959"/>
                          </a:solidFill>
                          <a:sym typeface="Montserrat Light"/>
                        </a:rPr>
                        <a:t> α</a:t>
                      </a:r>
                      <a:r>
                        <a:rPr lang="en-US" sz="1050" b="0" u="none" strike="noStrike" cap="none" dirty="0" err="1">
                          <a:solidFill>
                            <a:srgbClr val="595959"/>
                          </a:solidFill>
                          <a:sym typeface="Montserrat Light"/>
                        </a:rPr>
                        <a:t>υτά</a:t>
                      </a:r>
                      <a:r>
                        <a:rPr lang="en-US" sz="1050" b="0" u="none" strike="noStrike" cap="none" dirty="0">
                          <a:solidFill>
                            <a:srgbClr val="595959"/>
                          </a:solidFill>
                          <a:sym typeface="Montserrat Light"/>
                        </a:rPr>
                        <a:t> τα π</a:t>
                      </a:r>
                      <a:r>
                        <a:rPr lang="en-US" sz="1050" b="0" u="none" strike="noStrike" cap="none" dirty="0" err="1">
                          <a:solidFill>
                            <a:srgbClr val="595959"/>
                          </a:solidFill>
                          <a:sym typeface="Montserrat Light"/>
                        </a:rPr>
                        <a:t>ρο</a:t>
                      </a:r>
                      <a:r>
                        <a:rPr lang="en-US" sz="1050" b="0" u="none" strike="noStrike" cap="none" dirty="0">
                          <a:solidFill>
                            <a:srgbClr val="595959"/>
                          </a:solidFill>
                          <a:sym typeface="Montserrat Light"/>
                        </a:rPr>
                        <a:t>βλήματα και, για άλλη μια φορά, αυ</a:t>
                      </a:r>
                      <a:r>
                        <a:rPr lang="en-US" sz="1050" dirty="0">
                          <a:solidFill>
                            <a:srgbClr val="595959"/>
                          </a:solidFill>
                          <a:sym typeface="Montserrat Light"/>
                        </a:rPr>
                        <a:t>τό </a:t>
                      </a:r>
                      <a:r>
                        <a:rPr lang="en-US" sz="1050" b="0" u="none" strike="noStrike" cap="none" dirty="0">
                          <a:solidFill>
                            <a:srgbClr val="595959"/>
                          </a:solidFill>
                          <a:sym typeface="Montserrat Light"/>
                        </a:rPr>
                        <a:t>απαιτεί</a:t>
                      </a:r>
                      <a:r>
                        <a:rPr lang="en-US" sz="1050" dirty="0">
                          <a:solidFill>
                            <a:srgbClr val="595959"/>
                          </a:solidFill>
                          <a:sym typeface="Montserrat Light"/>
                        </a:rPr>
                        <a:t> την ανάληψη </a:t>
                      </a:r>
                      <a:r>
                        <a:rPr lang="en-US" sz="1050" b="0" u="none" strike="noStrike" cap="none" dirty="0">
                          <a:solidFill>
                            <a:srgbClr val="595959"/>
                          </a:solidFill>
                          <a:sym typeface="Montserrat Light"/>
                        </a:rPr>
                        <a:t>δράσης.</a:t>
                      </a:r>
                      <a:endParaRPr sz="1050" b="0" u="none" strike="noStrike" cap="none" dirty="0">
                        <a:solidFill>
                          <a:srgbClr val="595959"/>
                        </a:solidFill>
                        <a:sym typeface="Montserrat Light"/>
                      </a:endParaRPr>
                    </a:p>
                    <a:p>
                      <a:pPr marL="0" marR="0" lvl="0" indent="0" algn="l" rtl="0">
                        <a:lnSpc>
                          <a:spcPct val="100000"/>
                        </a:lnSpc>
                        <a:spcBef>
                          <a:spcPts val="0"/>
                        </a:spcBef>
                        <a:spcAft>
                          <a:spcPts val="0"/>
                        </a:spcAft>
                        <a:buClr>
                          <a:srgbClr val="595959"/>
                        </a:buClr>
                        <a:buSzPts val="1050"/>
                        <a:buFont typeface="Play"/>
                        <a:buNone/>
                      </a:pPr>
                      <a:r>
                        <a:rPr lang="en-US" sz="1050" b="0" dirty="0">
                          <a:solidFill>
                            <a:srgbClr val="595959"/>
                          </a:solidFill>
                          <a:sym typeface="Montserrat Light"/>
                        </a:rPr>
                        <a:t> </a:t>
                      </a:r>
                      <a:endParaRPr sz="1050" b="0" dirty="0">
                        <a:solidFill>
                          <a:srgbClr val="595959"/>
                        </a:solidFill>
                        <a:latin typeface="Montserrat Light"/>
                        <a:ea typeface="Montserrat Light"/>
                        <a:cs typeface="Montserrat Light"/>
                        <a:sym typeface="Montserrat Light"/>
                      </a:endParaRPr>
                    </a:p>
                  </a:txBody>
                  <a:tcPr marL="38375" marR="3837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509000">
                <a:tc>
                  <a:txBody>
                    <a:bodyPr/>
                    <a:lstStyle/>
                    <a:p>
                      <a:pPr marL="0" marR="0" lvl="0" indent="0" algn="ctr" rtl="0">
                        <a:lnSpc>
                          <a:spcPct val="100000"/>
                        </a:lnSpc>
                        <a:spcBef>
                          <a:spcPts val="0"/>
                        </a:spcBef>
                        <a:spcAft>
                          <a:spcPts val="0"/>
                        </a:spcAft>
                        <a:buClr>
                          <a:srgbClr val="595959"/>
                        </a:buClr>
                        <a:buSzPts val="1050"/>
                        <a:buFont typeface="Montserrat Light"/>
                        <a:buNone/>
                      </a:pPr>
                      <a:r>
                        <a:rPr lang="en-US" sz="1050" b="0">
                          <a:solidFill>
                            <a:srgbClr val="595959"/>
                          </a:solidFill>
                          <a:sym typeface="Montserrat Light"/>
                        </a:rPr>
                        <a:t> 2 λεπτά</a:t>
                      </a:r>
                      <a:endParaRPr sz="1050" b="0">
                        <a:solidFill>
                          <a:srgbClr val="595959"/>
                        </a:solidFill>
                        <a:sym typeface="Montserrat Light"/>
                      </a:endParaRPr>
                    </a:p>
                    <a:p>
                      <a:pPr marL="0" marR="0" lvl="0" indent="0" algn="ctr" rtl="0">
                        <a:lnSpc>
                          <a:spcPct val="100000"/>
                        </a:lnSpc>
                        <a:spcBef>
                          <a:spcPts val="0"/>
                        </a:spcBef>
                        <a:spcAft>
                          <a:spcPts val="0"/>
                        </a:spcAft>
                        <a:buClr>
                          <a:schemeClr val="dk1"/>
                        </a:buClr>
                        <a:buSzPts val="1050"/>
                        <a:buFont typeface="Arial"/>
                        <a:buNone/>
                      </a:pPr>
                      <a:endParaRPr sz="1050" b="0">
                        <a:solidFill>
                          <a:srgbClr val="595959"/>
                        </a:solidFill>
                        <a:latin typeface="Montserrat Light"/>
                        <a:ea typeface="Montserrat Light"/>
                        <a:cs typeface="Montserrat Light"/>
                        <a:sym typeface="Montserrat Light"/>
                      </a:endParaRPr>
                    </a:p>
                  </a:txBody>
                  <a:tcPr marL="38375" marR="3837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228600" marR="0" lvl="0" indent="-228600" algn="l" rtl="0">
                        <a:lnSpc>
                          <a:spcPct val="100000"/>
                        </a:lnSpc>
                        <a:spcBef>
                          <a:spcPts val="0"/>
                        </a:spcBef>
                        <a:spcAft>
                          <a:spcPts val="0"/>
                        </a:spcAft>
                        <a:buClr>
                          <a:srgbClr val="595959"/>
                        </a:buClr>
                        <a:buSzPts val="1050"/>
                        <a:buFont typeface="Play"/>
                        <a:buAutoNum type="arabicPeriod" startAt="5"/>
                      </a:pPr>
                      <a:r>
                        <a:rPr lang="en-US" sz="1050" b="0" dirty="0" err="1">
                          <a:solidFill>
                            <a:srgbClr val="595959"/>
                          </a:solidFill>
                          <a:sym typeface="Montserrat Light"/>
                        </a:rPr>
                        <a:t>Στο</a:t>
                      </a:r>
                      <a:r>
                        <a:rPr lang="en-US" sz="1050" b="0" dirty="0">
                          <a:solidFill>
                            <a:srgbClr val="595959"/>
                          </a:solidFill>
                          <a:sym typeface="Montserrat Light"/>
                        </a:rPr>
                        <a:t> </a:t>
                      </a:r>
                      <a:r>
                        <a:rPr lang="en-US" sz="1050" b="0" dirty="0" err="1">
                          <a:solidFill>
                            <a:srgbClr val="595959"/>
                          </a:solidFill>
                          <a:sym typeface="Montserrat Light"/>
                        </a:rPr>
                        <a:t>τέλος</a:t>
                      </a:r>
                      <a:r>
                        <a:rPr lang="en-US" sz="1050" b="0" dirty="0">
                          <a:solidFill>
                            <a:srgbClr val="595959"/>
                          </a:solidFill>
                          <a:sym typeface="Montserrat Light"/>
                        </a:rPr>
                        <a:t>, θα π</a:t>
                      </a:r>
                      <a:r>
                        <a:rPr lang="en-US" sz="1050" b="0" dirty="0" err="1">
                          <a:solidFill>
                            <a:srgbClr val="595959"/>
                          </a:solidFill>
                          <a:sym typeface="Montserrat Light"/>
                        </a:rPr>
                        <a:t>ρέ</a:t>
                      </a:r>
                      <a:r>
                        <a:rPr lang="en-US" sz="1050" b="0" dirty="0">
                          <a:solidFill>
                            <a:srgbClr val="595959"/>
                          </a:solidFill>
                          <a:sym typeface="Montserrat Light"/>
                        </a:rPr>
                        <a:t>πει να τοποθετήσουν προσεκτικά το </a:t>
                      </a:r>
                      <a:r>
                        <a:rPr lang="en-US" sz="1050" dirty="0">
                          <a:solidFill>
                            <a:srgbClr val="595959"/>
                          </a:solidFill>
                          <a:sym typeface="Montserrat Light"/>
                        </a:rPr>
                        <a:t>«</a:t>
                      </a:r>
                      <a:r>
                        <a:rPr lang="en-US" sz="1050" b="0" dirty="0">
                          <a:solidFill>
                            <a:srgbClr val="595959"/>
                          </a:solidFill>
                          <a:sym typeface="Montserrat Light"/>
                        </a:rPr>
                        <a:t>μάλλινο στημόνι</a:t>
                      </a:r>
                      <a:r>
                        <a:rPr lang="en-US" sz="1050" dirty="0">
                          <a:solidFill>
                            <a:srgbClr val="595959"/>
                          </a:solidFill>
                          <a:sym typeface="Montserrat Light"/>
                        </a:rPr>
                        <a:t>» </a:t>
                      </a:r>
                      <a:r>
                        <a:rPr lang="en-US" sz="1050" b="0" dirty="0">
                          <a:solidFill>
                            <a:srgbClr val="595959"/>
                          </a:solidFill>
                          <a:sym typeface="Montserrat Light"/>
                        </a:rPr>
                        <a:t>στο πάτωμα και ο καθένας/η καθεμιά να καθίσει σε μια καρέκλα γύρω από το στημόνι (σε σχήμα "U"), </a:t>
                      </a:r>
                      <a:r>
                        <a:rPr lang="en-US" sz="1050" dirty="0">
                          <a:solidFill>
                            <a:srgbClr val="595959"/>
                          </a:solidFill>
                          <a:sym typeface="Montserrat Light"/>
                        </a:rPr>
                        <a:t>διατηρώντας </a:t>
                      </a:r>
                      <a:r>
                        <a:rPr lang="en-US" sz="1050" b="0" dirty="0">
                          <a:solidFill>
                            <a:srgbClr val="595959"/>
                          </a:solidFill>
                          <a:sym typeface="Montserrat Light"/>
                        </a:rPr>
                        <a:t>τον προβολέα ορατό σε όλους, για να συνεχίσουν τη συνεδρία. </a:t>
                      </a:r>
                      <a:r>
                        <a:rPr lang="en-US" sz="1050" b="0" dirty="0" err="1">
                          <a:solidFill>
                            <a:srgbClr val="595959"/>
                          </a:solidFill>
                          <a:sym typeface="Montserrat Light"/>
                        </a:rPr>
                        <a:t>Στην</a:t>
                      </a:r>
                      <a:r>
                        <a:rPr lang="en-US" sz="1050" b="0" dirty="0">
                          <a:solidFill>
                            <a:srgbClr val="595959"/>
                          </a:solidFill>
                          <a:sym typeface="Montserrat Light"/>
                        </a:rPr>
                        <a:t> επ</a:t>
                      </a:r>
                      <a:r>
                        <a:rPr lang="en-US" sz="1050" b="0" dirty="0" err="1">
                          <a:solidFill>
                            <a:srgbClr val="595959"/>
                          </a:solidFill>
                          <a:sym typeface="Montserrat Light"/>
                        </a:rPr>
                        <a:t>όμενη</a:t>
                      </a:r>
                      <a:r>
                        <a:rPr lang="en-US" sz="1050" b="0" dirty="0">
                          <a:solidFill>
                            <a:srgbClr val="595959"/>
                          </a:solidFill>
                          <a:sym typeface="Montserrat Light"/>
                        </a:rPr>
                        <a:t> </a:t>
                      </a:r>
                      <a:r>
                        <a:rPr lang="en-US" sz="1050" b="0" dirty="0" err="1">
                          <a:solidFill>
                            <a:srgbClr val="595959"/>
                          </a:solidFill>
                          <a:sym typeface="Montserrat Light"/>
                        </a:rPr>
                        <a:t>σελίδ</a:t>
                      </a:r>
                      <a:r>
                        <a:rPr lang="en-US" sz="1050" b="0" dirty="0">
                          <a:solidFill>
                            <a:srgbClr val="595959"/>
                          </a:solidFill>
                          <a:sym typeface="Montserrat Light"/>
                        </a:rPr>
                        <a:t>α, </a:t>
                      </a:r>
                      <a:r>
                        <a:rPr lang="en-US" sz="1050" dirty="0">
                          <a:solidFill>
                            <a:srgbClr val="595959"/>
                          </a:solidFill>
                          <a:sym typeface="Montserrat Light"/>
                        </a:rPr>
                        <a:t>μπορείτε να δείτε </a:t>
                      </a:r>
                      <a:r>
                        <a:rPr lang="en-US" sz="1050" b="0" dirty="0">
                          <a:solidFill>
                            <a:srgbClr val="595959"/>
                          </a:solidFill>
                          <a:sym typeface="Montserrat Light"/>
                        </a:rPr>
                        <a:t>ένα </a:t>
                      </a:r>
                      <a:r>
                        <a:rPr lang="en-US" sz="1050" dirty="0">
                          <a:solidFill>
                            <a:srgbClr val="595959"/>
                          </a:solidFill>
                          <a:sym typeface="Montserrat Light"/>
                        </a:rPr>
                        <a:t>σχεδιάγραμμα με </a:t>
                      </a:r>
                      <a:r>
                        <a:rPr lang="en-US" sz="1050" b="0" dirty="0">
                          <a:solidFill>
                            <a:srgbClr val="595959"/>
                          </a:solidFill>
                          <a:sym typeface="Montserrat Light"/>
                        </a:rPr>
                        <a:t>τη φυσική οργάνωση της αίθουσας/δραστηριότητας.</a:t>
                      </a:r>
                      <a:endParaRPr sz="1050" b="0" dirty="0">
                        <a:solidFill>
                          <a:srgbClr val="595959"/>
                        </a:solidFill>
                        <a:sym typeface="Montserrat Light"/>
                      </a:endParaRPr>
                    </a:p>
                    <a:p>
                      <a:pPr marL="0" marR="0" lvl="0" indent="0" algn="l" rtl="0">
                        <a:lnSpc>
                          <a:spcPct val="100000"/>
                        </a:lnSpc>
                        <a:spcBef>
                          <a:spcPts val="0"/>
                        </a:spcBef>
                        <a:spcAft>
                          <a:spcPts val="0"/>
                        </a:spcAft>
                        <a:buClr>
                          <a:srgbClr val="595959"/>
                        </a:buClr>
                        <a:buSzPts val="1050"/>
                        <a:buFont typeface="Play"/>
                        <a:buNone/>
                      </a:pPr>
                      <a:r>
                        <a:rPr lang="en-US" sz="1050" b="0" dirty="0">
                          <a:solidFill>
                            <a:srgbClr val="595959"/>
                          </a:solidFill>
                          <a:sym typeface="Montserrat Light"/>
                        </a:rPr>
                        <a:t> </a:t>
                      </a:r>
                      <a:endParaRPr sz="1050" b="0" dirty="0">
                        <a:solidFill>
                          <a:srgbClr val="595959"/>
                        </a:solidFill>
                        <a:latin typeface="Montserrat Light"/>
                        <a:ea typeface="Montserrat Light"/>
                        <a:cs typeface="Montserrat Light"/>
                        <a:sym typeface="Montserrat Light"/>
                      </a:endParaRPr>
                    </a:p>
                  </a:txBody>
                  <a:tcPr marL="38375" marR="3837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7"/>
                  </a:ext>
                </a:extLst>
              </a:tr>
            </a:tbl>
          </a:graphicData>
        </a:graphic>
      </p:graphicFrame>
    </p:spTree>
  </p:cSld>
  <p:clrMapOvr>
    <a:masterClrMapping/>
  </p:clrMapOvr>
  <p:transition spd="slow">
    <p:push/>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57"/>
        <p:cNvGrpSpPr/>
        <p:nvPr/>
      </p:nvGrpSpPr>
      <p:grpSpPr>
        <a:xfrm>
          <a:off x="0" y="0"/>
          <a:ext cx="0" cy="0"/>
          <a:chOff x="0" y="0"/>
          <a:chExt cx="0" cy="0"/>
        </a:xfrm>
      </p:grpSpPr>
      <p:grpSp>
        <p:nvGrpSpPr>
          <p:cNvPr id="458" name="Google Shape;458;p27"/>
          <p:cNvGrpSpPr/>
          <p:nvPr/>
        </p:nvGrpSpPr>
        <p:grpSpPr>
          <a:xfrm>
            <a:off x="0" y="-3701955"/>
            <a:ext cx="12192000" cy="11933724"/>
            <a:chOff x="0" y="-3701955"/>
            <a:chExt cx="12192000" cy="11933724"/>
          </a:xfrm>
        </p:grpSpPr>
        <p:sp>
          <p:nvSpPr>
            <p:cNvPr id="459" name="Google Shape;459;p27"/>
            <p:cNvSpPr/>
            <p:nvPr/>
          </p:nvSpPr>
          <p:spPr>
            <a:xfrm rot="-3865854">
              <a:off x="1581094" y="-2101726"/>
              <a:ext cx="9050843" cy="8733265"/>
            </a:xfrm>
            <a:prstGeom prst="chord">
              <a:avLst>
                <a:gd name="adj1" fmla="val 2442597"/>
                <a:gd name="adj2" fmla="val 16121865"/>
              </a:avLst>
            </a:prstGeom>
            <a:noFill/>
            <a:ln w="19050" cap="flat" cmpd="sng">
              <a:solidFill>
                <a:srgbClr val="BFBFB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60" name="Google Shape;460;p27"/>
            <p:cNvSpPr/>
            <p:nvPr/>
          </p:nvSpPr>
          <p:spPr>
            <a:xfrm>
              <a:off x="0" y="157458"/>
              <a:ext cx="12192000" cy="147166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sp>
        <p:nvSpPr>
          <p:cNvPr id="461" name="Google Shape;461;p27"/>
          <p:cNvSpPr/>
          <p:nvPr/>
        </p:nvSpPr>
        <p:spPr>
          <a:xfrm>
            <a:off x="3363686" y="0"/>
            <a:ext cx="5364061" cy="314916"/>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a:solidFill>
                  <a:srgbClr val="3F3F3F"/>
                </a:solidFill>
                <a:latin typeface="Montserrat Light"/>
                <a:ea typeface="Montserrat Light"/>
                <a:cs typeface="Montserrat Light"/>
                <a:sym typeface="Montserrat Light"/>
              </a:rPr>
              <a:t>ΠΡΟΒΟΛΕΑΣ</a:t>
            </a:r>
            <a:endParaRPr/>
          </a:p>
        </p:txBody>
      </p:sp>
      <p:grpSp>
        <p:nvGrpSpPr>
          <p:cNvPr id="462" name="Google Shape;462;p27"/>
          <p:cNvGrpSpPr/>
          <p:nvPr/>
        </p:nvGrpSpPr>
        <p:grpSpPr>
          <a:xfrm>
            <a:off x="3464254" y="583310"/>
            <a:ext cx="5263493" cy="5709244"/>
            <a:chOff x="545060" y="274062"/>
            <a:chExt cx="5263493" cy="5709244"/>
          </a:xfrm>
        </p:grpSpPr>
        <p:grpSp>
          <p:nvGrpSpPr>
            <p:cNvPr id="463" name="Google Shape;463;p27"/>
            <p:cNvGrpSpPr/>
            <p:nvPr/>
          </p:nvGrpSpPr>
          <p:grpSpPr>
            <a:xfrm>
              <a:off x="1592711" y="1120830"/>
              <a:ext cx="634622" cy="634622"/>
              <a:chOff x="4149014" y="2950338"/>
              <a:chExt cx="634622" cy="634622"/>
            </a:xfrm>
          </p:grpSpPr>
          <p:sp>
            <p:nvSpPr>
              <p:cNvPr id="464" name="Google Shape;464;p27"/>
              <p:cNvSpPr/>
              <p:nvPr/>
            </p:nvSpPr>
            <p:spPr>
              <a:xfrm>
                <a:off x="4149014" y="2950338"/>
                <a:ext cx="634622" cy="634622"/>
              </a:xfrm>
              <a:prstGeom prst="ellipse">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65" name="Google Shape;465;p27" descr="Utilizador destaque"/>
              <p:cNvPicPr preferRelativeResize="0"/>
              <p:nvPr/>
            </p:nvPicPr>
            <p:blipFill rotWithShape="1">
              <a:blip r:embed="rId3">
                <a:alphaModFix/>
              </a:blip>
              <a:srcRect/>
              <a:stretch/>
            </p:blipFill>
            <p:spPr>
              <a:xfrm>
                <a:off x="4237725" y="3039049"/>
                <a:ext cx="457200" cy="457200"/>
              </a:xfrm>
              <a:prstGeom prst="rect">
                <a:avLst/>
              </a:prstGeom>
              <a:noFill/>
              <a:ln>
                <a:noFill/>
              </a:ln>
            </p:spPr>
          </p:pic>
        </p:grpSp>
        <p:grpSp>
          <p:nvGrpSpPr>
            <p:cNvPr id="466" name="Google Shape;466;p27"/>
            <p:cNvGrpSpPr/>
            <p:nvPr/>
          </p:nvGrpSpPr>
          <p:grpSpPr>
            <a:xfrm>
              <a:off x="545060" y="3429000"/>
              <a:ext cx="634622" cy="634622"/>
              <a:chOff x="4149014" y="2950338"/>
              <a:chExt cx="634622" cy="634622"/>
            </a:xfrm>
          </p:grpSpPr>
          <p:sp>
            <p:nvSpPr>
              <p:cNvPr id="467" name="Google Shape;467;p27"/>
              <p:cNvSpPr/>
              <p:nvPr/>
            </p:nvSpPr>
            <p:spPr>
              <a:xfrm>
                <a:off x="4149014" y="2950338"/>
                <a:ext cx="634622" cy="634622"/>
              </a:xfrm>
              <a:prstGeom prst="ellipse">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68" name="Google Shape;468;p27" descr="Utilizador destaque"/>
              <p:cNvPicPr preferRelativeResize="0"/>
              <p:nvPr/>
            </p:nvPicPr>
            <p:blipFill rotWithShape="1">
              <a:blip r:embed="rId3">
                <a:alphaModFix/>
              </a:blip>
              <a:srcRect/>
              <a:stretch/>
            </p:blipFill>
            <p:spPr>
              <a:xfrm>
                <a:off x="4237725" y="3039049"/>
                <a:ext cx="457200" cy="457200"/>
              </a:xfrm>
              <a:prstGeom prst="rect">
                <a:avLst/>
              </a:prstGeom>
              <a:noFill/>
              <a:ln>
                <a:noFill/>
              </a:ln>
            </p:spPr>
          </p:pic>
        </p:grpSp>
        <p:grpSp>
          <p:nvGrpSpPr>
            <p:cNvPr id="469" name="Google Shape;469;p27"/>
            <p:cNvGrpSpPr/>
            <p:nvPr/>
          </p:nvGrpSpPr>
          <p:grpSpPr>
            <a:xfrm>
              <a:off x="2870009" y="757738"/>
              <a:ext cx="634622" cy="634622"/>
              <a:chOff x="4149014" y="2950338"/>
              <a:chExt cx="634622" cy="634622"/>
            </a:xfrm>
          </p:grpSpPr>
          <p:sp>
            <p:nvSpPr>
              <p:cNvPr id="470" name="Google Shape;470;p27"/>
              <p:cNvSpPr/>
              <p:nvPr/>
            </p:nvSpPr>
            <p:spPr>
              <a:xfrm>
                <a:off x="4149014" y="2950338"/>
                <a:ext cx="634622" cy="634622"/>
              </a:xfrm>
              <a:prstGeom prst="ellipse">
                <a:avLst/>
              </a:prstGeom>
              <a:solidFill>
                <a:srgbClr val="F7D9D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71" name="Google Shape;471;p27" descr="Utilizador destaque"/>
              <p:cNvPicPr preferRelativeResize="0"/>
              <p:nvPr/>
            </p:nvPicPr>
            <p:blipFill rotWithShape="1">
              <a:blip r:embed="rId3">
                <a:alphaModFix/>
              </a:blip>
              <a:srcRect/>
              <a:stretch/>
            </p:blipFill>
            <p:spPr>
              <a:xfrm>
                <a:off x="4237725" y="3039049"/>
                <a:ext cx="457200" cy="457200"/>
              </a:xfrm>
              <a:prstGeom prst="rect">
                <a:avLst/>
              </a:prstGeom>
              <a:noFill/>
              <a:ln>
                <a:noFill/>
              </a:ln>
            </p:spPr>
          </p:pic>
        </p:grpSp>
        <p:grpSp>
          <p:nvGrpSpPr>
            <p:cNvPr id="472" name="Google Shape;472;p27"/>
            <p:cNvGrpSpPr/>
            <p:nvPr/>
          </p:nvGrpSpPr>
          <p:grpSpPr>
            <a:xfrm>
              <a:off x="4628020" y="4635010"/>
              <a:ext cx="634622" cy="634622"/>
              <a:chOff x="4149014" y="2950338"/>
              <a:chExt cx="634622" cy="634622"/>
            </a:xfrm>
          </p:grpSpPr>
          <p:sp>
            <p:nvSpPr>
              <p:cNvPr id="473" name="Google Shape;473;p27"/>
              <p:cNvSpPr/>
              <p:nvPr/>
            </p:nvSpPr>
            <p:spPr>
              <a:xfrm>
                <a:off x="4149014" y="2950338"/>
                <a:ext cx="634622" cy="634622"/>
              </a:xfrm>
              <a:prstGeom prst="ellipse">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74" name="Google Shape;474;p27" descr="Utilizador destaque"/>
              <p:cNvPicPr preferRelativeResize="0"/>
              <p:nvPr/>
            </p:nvPicPr>
            <p:blipFill rotWithShape="1">
              <a:blip r:embed="rId3">
                <a:alphaModFix/>
              </a:blip>
              <a:srcRect/>
              <a:stretch/>
            </p:blipFill>
            <p:spPr>
              <a:xfrm>
                <a:off x="4237725" y="3039049"/>
                <a:ext cx="457200" cy="457200"/>
              </a:xfrm>
              <a:prstGeom prst="rect">
                <a:avLst/>
              </a:prstGeom>
              <a:noFill/>
              <a:ln>
                <a:noFill/>
              </a:ln>
            </p:spPr>
          </p:pic>
        </p:grpSp>
        <p:grpSp>
          <p:nvGrpSpPr>
            <p:cNvPr id="475" name="Google Shape;475;p27"/>
            <p:cNvGrpSpPr/>
            <p:nvPr/>
          </p:nvGrpSpPr>
          <p:grpSpPr>
            <a:xfrm>
              <a:off x="4134117" y="1120830"/>
              <a:ext cx="634622" cy="634622"/>
              <a:chOff x="4149014" y="2950338"/>
              <a:chExt cx="634622" cy="634622"/>
            </a:xfrm>
          </p:grpSpPr>
          <p:sp>
            <p:nvSpPr>
              <p:cNvPr id="476" name="Google Shape;476;p27"/>
              <p:cNvSpPr/>
              <p:nvPr/>
            </p:nvSpPr>
            <p:spPr>
              <a:xfrm>
                <a:off x="4149014" y="2950338"/>
                <a:ext cx="634622" cy="634622"/>
              </a:xfrm>
              <a:prstGeom prst="ellipse">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77" name="Google Shape;477;p27" descr="Utilizador destaque"/>
              <p:cNvPicPr preferRelativeResize="0"/>
              <p:nvPr/>
            </p:nvPicPr>
            <p:blipFill rotWithShape="1">
              <a:blip r:embed="rId3">
                <a:alphaModFix/>
              </a:blip>
              <a:srcRect/>
              <a:stretch/>
            </p:blipFill>
            <p:spPr>
              <a:xfrm>
                <a:off x="4237725" y="3039049"/>
                <a:ext cx="457200" cy="457200"/>
              </a:xfrm>
              <a:prstGeom prst="rect">
                <a:avLst/>
              </a:prstGeom>
              <a:noFill/>
              <a:ln>
                <a:noFill/>
              </a:ln>
            </p:spPr>
          </p:pic>
        </p:grpSp>
        <p:grpSp>
          <p:nvGrpSpPr>
            <p:cNvPr id="478" name="Google Shape;478;p27"/>
            <p:cNvGrpSpPr/>
            <p:nvPr/>
          </p:nvGrpSpPr>
          <p:grpSpPr>
            <a:xfrm>
              <a:off x="4995654" y="2119958"/>
              <a:ext cx="634622" cy="634622"/>
              <a:chOff x="4149014" y="2950338"/>
              <a:chExt cx="634622" cy="634622"/>
            </a:xfrm>
          </p:grpSpPr>
          <p:sp>
            <p:nvSpPr>
              <p:cNvPr id="479" name="Google Shape;479;p27"/>
              <p:cNvSpPr/>
              <p:nvPr/>
            </p:nvSpPr>
            <p:spPr>
              <a:xfrm>
                <a:off x="4149014" y="2950338"/>
                <a:ext cx="634622" cy="634622"/>
              </a:xfrm>
              <a:prstGeom prst="ellipse">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80" name="Google Shape;480;p27" descr="Utilizador destaque"/>
              <p:cNvPicPr preferRelativeResize="0"/>
              <p:nvPr/>
            </p:nvPicPr>
            <p:blipFill rotWithShape="1">
              <a:blip r:embed="rId3">
                <a:alphaModFix/>
              </a:blip>
              <a:srcRect/>
              <a:stretch/>
            </p:blipFill>
            <p:spPr>
              <a:xfrm>
                <a:off x="4237725" y="3039049"/>
                <a:ext cx="457200" cy="457200"/>
              </a:xfrm>
              <a:prstGeom prst="rect">
                <a:avLst/>
              </a:prstGeom>
              <a:noFill/>
              <a:ln>
                <a:noFill/>
              </a:ln>
            </p:spPr>
          </p:pic>
        </p:grpSp>
        <p:grpSp>
          <p:nvGrpSpPr>
            <p:cNvPr id="481" name="Google Shape;481;p27"/>
            <p:cNvGrpSpPr/>
            <p:nvPr/>
          </p:nvGrpSpPr>
          <p:grpSpPr>
            <a:xfrm>
              <a:off x="3529466" y="5332461"/>
              <a:ext cx="634622" cy="634622"/>
              <a:chOff x="4149014" y="2950338"/>
              <a:chExt cx="634622" cy="634622"/>
            </a:xfrm>
          </p:grpSpPr>
          <p:sp>
            <p:nvSpPr>
              <p:cNvPr id="482" name="Google Shape;482;p27"/>
              <p:cNvSpPr/>
              <p:nvPr/>
            </p:nvSpPr>
            <p:spPr>
              <a:xfrm>
                <a:off x="4149014" y="2950338"/>
                <a:ext cx="634622" cy="634622"/>
              </a:xfrm>
              <a:prstGeom prst="ellipse">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83" name="Google Shape;483;p27" descr="Utilizador destaque"/>
              <p:cNvPicPr preferRelativeResize="0"/>
              <p:nvPr/>
            </p:nvPicPr>
            <p:blipFill rotWithShape="1">
              <a:blip r:embed="rId3">
                <a:alphaModFix/>
              </a:blip>
              <a:srcRect/>
              <a:stretch/>
            </p:blipFill>
            <p:spPr>
              <a:xfrm>
                <a:off x="4237725" y="3039049"/>
                <a:ext cx="457200" cy="457200"/>
              </a:xfrm>
              <a:prstGeom prst="rect">
                <a:avLst/>
              </a:prstGeom>
              <a:noFill/>
              <a:ln>
                <a:noFill/>
              </a:ln>
            </p:spPr>
          </p:pic>
        </p:grpSp>
        <p:grpSp>
          <p:nvGrpSpPr>
            <p:cNvPr id="484" name="Google Shape;484;p27"/>
            <p:cNvGrpSpPr/>
            <p:nvPr/>
          </p:nvGrpSpPr>
          <p:grpSpPr>
            <a:xfrm>
              <a:off x="1094802" y="4635010"/>
              <a:ext cx="634622" cy="634622"/>
              <a:chOff x="4149014" y="2950338"/>
              <a:chExt cx="634622" cy="634622"/>
            </a:xfrm>
          </p:grpSpPr>
          <p:sp>
            <p:nvSpPr>
              <p:cNvPr id="485" name="Google Shape;485;p27"/>
              <p:cNvSpPr/>
              <p:nvPr/>
            </p:nvSpPr>
            <p:spPr>
              <a:xfrm>
                <a:off x="4149014" y="2950338"/>
                <a:ext cx="634622" cy="634622"/>
              </a:xfrm>
              <a:prstGeom prst="ellipse">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86" name="Google Shape;486;p27" descr="Utilizador destaque"/>
              <p:cNvPicPr preferRelativeResize="0"/>
              <p:nvPr/>
            </p:nvPicPr>
            <p:blipFill rotWithShape="1">
              <a:blip r:embed="rId3">
                <a:alphaModFix/>
              </a:blip>
              <a:srcRect/>
              <a:stretch/>
            </p:blipFill>
            <p:spPr>
              <a:xfrm>
                <a:off x="4237725" y="3039049"/>
                <a:ext cx="457200" cy="457200"/>
              </a:xfrm>
              <a:prstGeom prst="rect">
                <a:avLst/>
              </a:prstGeom>
              <a:noFill/>
              <a:ln>
                <a:noFill/>
              </a:ln>
            </p:spPr>
          </p:pic>
        </p:grpSp>
        <p:grpSp>
          <p:nvGrpSpPr>
            <p:cNvPr id="487" name="Google Shape;487;p27"/>
            <p:cNvGrpSpPr/>
            <p:nvPr/>
          </p:nvGrpSpPr>
          <p:grpSpPr>
            <a:xfrm>
              <a:off x="2217185" y="5348684"/>
              <a:ext cx="634622" cy="634622"/>
              <a:chOff x="4149014" y="2950338"/>
              <a:chExt cx="634622" cy="634622"/>
            </a:xfrm>
          </p:grpSpPr>
          <p:sp>
            <p:nvSpPr>
              <p:cNvPr id="488" name="Google Shape;488;p27"/>
              <p:cNvSpPr/>
              <p:nvPr/>
            </p:nvSpPr>
            <p:spPr>
              <a:xfrm>
                <a:off x="4149014" y="2950338"/>
                <a:ext cx="634622" cy="634622"/>
              </a:xfrm>
              <a:prstGeom prst="ellipse">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89" name="Google Shape;489;p27" descr="Utilizador destaque"/>
              <p:cNvPicPr preferRelativeResize="0"/>
              <p:nvPr/>
            </p:nvPicPr>
            <p:blipFill rotWithShape="1">
              <a:blip r:embed="rId3">
                <a:alphaModFix/>
              </a:blip>
              <a:srcRect/>
              <a:stretch/>
            </p:blipFill>
            <p:spPr>
              <a:xfrm>
                <a:off x="4237725" y="3039049"/>
                <a:ext cx="457200" cy="457200"/>
              </a:xfrm>
              <a:prstGeom prst="rect">
                <a:avLst/>
              </a:prstGeom>
              <a:noFill/>
              <a:ln>
                <a:noFill/>
              </a:ln>
            </p:spPr>
          </p:pic>
        </p:grpSp>
        <p:grpSp>
          <p:nvGrpSpPr>
            <p:cNvPr id="490" name="Google Shape;490;p27"/>
            <p:cNvGrpSpPr/>
            <p:nvPr/>
          </p:nvGrpSpPr>
          <p:grpSpPr>
            <a:xfrm>
              <a:off x="736163" y="2119958"/>
              <a:ext cx="634622" cy="634622"/>
              <a:chOff x="4149014" y="2950338"/>
              <a:chExt cx="634622" cy="634622"/>
            </a:xfrm>
          </p:grpSpPr>
          <p:sp>
            <p:nvSpPr>
              <p:cNvPr id="491" name="Google Shape;491;p27"/>
              <p:cNvSpPr/>
              <p:nvPr/>
            </p:nvSpPr>
            <p:spPr>
              <a:xfrm>
                <a:off x="4149014" y="2950338"/>
                <a:ext cx="634622" cy="634622"/>
              </a:xfrm>
              <a:prstGeom prst="ellipse">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92" name="Google Shape;492;p27" descr="Utilizador destaque"/>
              <p:cNvPicPr preferRelativeResize="0"/>
              <p:nvPr/>
            </p:nvPicPr>
            <p:blipFill rotWithShape="1">
              <a:blip r:embed="rId3">
                <a:alphaModFix/>
              </a:blip>
              <a:srcRect/>
              <a:stretch/>
            </p:blipFill>
            <p:spPr>
              <a:xfrm>
                <a:off x="4237725" y="3039049"/>
                <a:ext cx="457200" cy="457200"/>
              </a:xfrm>
              <a:prstGeom prst="rect">
                <a:avLst/>
              </a:prstGeom>
              <a:noFill/>
              <a:ln>
                <a:noFill/>
              </a:ln>
            </p:spPr>
          </p:pic>
        </p:grpSp>
        <p:grpSp>
          <p:nvGrpSpPr>
            <p:cNvPr id="493" name="Google Shape;493;p27"/>
            <p:cNvGrpSpPr/>
            <p:nvPr/>
          </p:nvGrpSpPr>
          <p:grpSpPr>
            <a:xfrm>
              <a:off x="5173931" y="3429000"/>
              <a:ext cx="634622" cy="634622"/>
              <a:chOff x="4149014" y="2950338"/>
              <a:chExt cx="634622" cy="634622"/>
            </a:xfrm>
          </p:grpSpPr>
          <p:sp>
            <p:nvSpPr>
              <p:cNvPr id="494" name="Google Shape;494;p27"/>
              <p:cNvSpPr/>
              <p:nvPr/>
            </p:nvSpPr>
            <p:spPr>
              <a:xfrm>
                <a:off x="4149014" y="2950338"/>
                <a:ext cx="634622" cy="634622"/>
              </a:xfrm>
              <a:prstGeom prst="ellipse">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95" name="Google Shape;495;p27" descr="Utilizador destaque"/>
              <p:cNvPicPr preferRelativeResize="0"/>
              <p:nvPr/>
            </p:nvPicPr>
            <p:blipFill rotWithShape="1">
              <a:blip r:embed="rId3">
                <a:alphaModFix/>
              </a:blip>
              <a:srcRect/>
              <a:stretch/>
            </p:blipFill>
            <p:spPr>
              <a:xfrm>
                <a:off x="4237725" y="3039049"/>
                <a:ext cx="457200" cy="457200"/>
              </a:xfrm>
              <a:prstGeom prst="rect">
                <a:avLst/>
              </a:prstGeom>
              <a:noFill/>
              <a:ln>
                <a:noFill/>
              </a:ln>
            </p:spPr>
          </p:pic>
        </p:grpSp>
        <p:cxnSp>
          <p:nvCxnSpPr>
            <p:cNvPr id="496" name="Google Shape;496;p27"/>
            <p:cNvCxnSpPr>
              <a:stCxn id="470" idx="4"/>
              <a:endCxn id="485" idx="7"/>
            </p:cNvCxnSpPr>
            <p:nvPr/>
          </p:nvCxnSpPr>
          <p:spPr>
            <a:xfrm flipH="1">
              <a:off x="1636620" y="1392360"/>
              <a:ext cx="1550700" cy="3335700"/>
            </a:xfrm>
            <a:prstGeom prst="straightConnector1">
              <a:avLst/>
            </a:prstGeom>
            <a:noFill/>
            <a:ln w="12700" cap="flat" cmpd="sng">
              <a:solidFill>
                <a:schemeClr val="dk1"/>
              </a:solidFill>
              <a:prstDash val="solid"/>
              <a:miter lim="800000"/>
              <a:headEnd type="none" w="sm" len="sm"/>
              <a:tailEnd type="none" w="sm" len="sm"/>
            </a:ln>
          </p:spPr>
        </p:cxnSp>
        <p:cxnSp>
          <p:nvCxnSpPr>
            <p:cNvPr id="497" name="Google Shape;497;p27"/>
            <p:cNvCxnSpPr>
              <a:stCxn id="479" idx="2"/>
              <a:endCxn id="485" idx="7"/>
            </p:cNvCxnSpPr>
            <p:nvPr/>
          </p:nvCxnSpPr>
          <p:spPr>
            <a:xfrm flipH="1">
              <a:off x="1636554" y="2437269"/>
              <a:ext cx="3359100" cy="2290800"/>
            </a:xfrm>
            <a:prstGeom prst="straightConnector1">
              <a:avLst/>
            </a:prstGeom>
            <a:noFill/>
            <a:ln w="12700" cap="flat" cmpd="sng">
              <a:solidFill>
                <a:schemeClr val="dk1"/>
              </a:solidFill>
              <a:prstDash val="solid"/>
              <a:miter lim="800000"/>
              <a:headEnd type="none" w="sm" len="sm"/>
              <a:tailEnd type="none" w="sm" len="sm"/>
            </a:ln>
          </p:spPr>
        </p:cxnSp>
        <p:cxnSp>
          <p:nvCxnSpPr>
            <p:cNvPr id="498" name="Google Shape;498;p27"/>
            <p:cNvCxnSpPr>
              <a:stCxn id="479" idx="2"/>
              <a:endCxn id="467" idx="6"/>
            </p:cNvCxnSpPr>
            <p:nvPr/>
          </p:nvCxnSpPr>
          <p:spPr>
            <a:xfrm flipH="1">
              <a:off x="1179654" y="2437269"/>
              <a:ext cx="3816000" cy="1308900"/>
            </a:xfrm>
            <a:prstGeom prst="straightConnector1">
              <a:avLst/>
            </a:prstGeom>
            <a:noFill/>
            <a:ln w="12700" cap="flat" cmpd="sng">
              <a:solidFill>
                <a:schemeClr val="dk1"/>
              </a:solidFill>
              <a:prstDash val="solid"/>
              <a:miter lim="800000"/>
              <a:headEnd type="none" w="sm" len="sm"/>
              <a:tailEnd type="none" w="sm" len="sm"/>
            </a:ln>
          </p:spPr>
        </p:cxnSp>
        <p:cxnSp>
          <p:nvCxnSpPr>
            <p:cNvPr id="499" name="Google Shape;499;p27"/>
            <p:cNvCxnSpPr>
              <a:stCxn id="473" idx="1"/>
              <a:endCxn id="467" idx="6"/>
            </p:cNvCxnSpPr>
            <p:nvPr/>
          </p:nvCxnSpPr>
          <p:spPr>
            <a:xfrm rot="10800000">
              <a:off x="1179758" y="3746348"/>
              <a:ext cx="3541200" cy="981600"/>
            </a:xfrm>
            <a:prstGeom prst="straightConnector1">
              <a:avLst/>
            </a:prstGeom>
            <a:noFill/>
            <a:ln w="12700" cap="flat" cmpd="sng">
              <a:solidFill>
                <a:schemeClr val="dk1"/>
              </a:solidFill>
              <a:prstDash val="solid"/>
              <a:miter lim="800000"/>
              <a:headEnd type="none" w="sm" len="sm"/>
              <a:tailEnd type="none" w="sm" len="sm"/>
            </a:ln>
          </p:spPr>
        </p:cxnSp>
        <p:cxnSp>
          <p:nvCxnSpPr>
            <p:cNvPr id="500" name="Google Shape;500;p27"/>
            <p:cNvCxnSpPr>
              <a:stCxn id="473" idx="1"/>
              <a:endCxn id="464" idx="5"/>
            </p:cNvCxnSpPr>
            <p:nvPr/>
          </p:nvCxnSpPr>
          <p:spPr>
            <a:xfrm rot="10800000">
              <a:off x="2134358" y="1662548"/>
              <a:ext cx="2586600" cy="3065400"/>
            </a:xfrm>
            <a:prstGeom prst="straightConnector1">
              <a:avLst/>
            </a:prstGeom>
            <a:noFill/>
            <a:ln w="12700" cap="flat" cmpd="sng">
              <a:solidFill>
                <a:schemeClr val="dk1"/>
              </a:solidFill>
              <a:prstDash val="solid"/>
              <a:miter lim="800000"/>
              <a:headEnd type="none" w="sm" len="sm"/>
              <a:tailEnd type="none" w="sm" len="sm"/>
            </a:ln>
          </p:spPr>
        </p:cxnSp>
        <p:cxnSp>
          <p:nvCxnSpPr>
            <p:cNvPr id="501" name="Google Shape;501;p27"/>
            <p:cNvCxnSpPr>
              <a:stCxn id="491" idx="6"/>
              <a:endCxn id="464" idx="5"/>
            </p:cNvCxnSpPr>
            <p:nvPr/>
          </p:nvCxnSpPr>
          <p:spPr>
            <a:xfrm rot="10800000" flipH="1">
              <a:off x="1370785" y="1662369"/>
              <a:ext cx="763500" cy="774900"/>
            </a:xfrm>
            <a:prstGeom prst="straightConnector1">
              <a:avLst/>
            </a:prstGeom>
            <a:noFill/>
            <a:ln w="12700" cap="flat" cmpd="sng">
              <a:solidFill>
                <a:schemeClr val="dk1"/>
              </a:solidFill>
              <a:prstDash val="solid"/>
              <a:miter lim="800000"/>
              <a:headEnd type="none" w="sm" len="sm"/>
              <a:tailEnd type="none" w="sm" len="sm"/>
            </a:ln>
          </p:spPr>
        </p:cxnSp>
        <p:cxnSp>
          <p:nvCxnSpPr>
            <p:cNvPr id="502" name="Google Shape;502;p27"/>
            <p:cNvCxnSpPr>
              <a:stCxn id="491" idx="6"/>
              <a:endCxn id="488" idx="0"/>
            </p:cNvCxnSpPr>
            <p:nvPr/>
          </p:nvCxnSpPr>
          <p:spPr>
            <a:xfrm>
              <a:off x="1370785" y="2437269"/>
              <a:ext cx="1163700" cy="2911500"/>
            </a:xfrm>
            <a:prstGeom prst="straightConnector1">
              <a:avLst/>
            </a:prstGeom>
            <a:noFill/>
            <a:ln w="12700" cap="flat" cmpd="sng">
              <a:solidFill>
                <a:schemeClr val="dk1"/>
              </a:solidFill>
              <a:prstDash val="solid"/>
              <a:miter lim="800000"/>
              <a:headEnd type="none" w="sm" len="sm"/>
              <a:tailEnd type="none" w="sm" len="sm"/>
            </a:ln>
          </p:spPr>
        </p:cxnSp>
        <p:cxnSp>
          <p:nvCxnSpPr>
            <p:cNvPr id="503" name="Google Shape;503;p27"/>
            <p:cNvCxnSpPr>
              <a:stCxn id="476" idx="4"/>
              <a:endCxn id="488" idx="0"/>
            </p:cNvCxnSpPr>
            <p:nvPr/>
          </p:nvCxnSpPr>
          <p:spPr>
            <a:xfrm flipH="1">
              <a:off x="2534428" y="1755452"/>
              <a:ext cx="1917000" cy="3593100"/>
            </a:xfrm>
            <a:prstGeom prst="straightConnector1">
              <a:avLst/>
            </a:prstGeom>
            <a:noFill/>
            <a:ln w="12700" cap="flat" cmpd="sng">
              <a:solidFill>
                <a:schemeClr val="dk1"/>
              </a:solidFill>
              <a:prstDash val="solid"/>
              <a:miter lim="800000"/>
              <a:headEnd type="none" w="sm" len="sm"/>
              <a:tailEnd type="none" w="sm" len="sm"/>
            </a:ln>
          </p:spPr>
        </p:cxnSp>
        <p:cxnSp>
          <p:nvCxnSpPr>
            <p:cNvPr id="504" name="Google Shape;504;p27"/>
            <p:cNvCxnSpPr>
              <a:stCxn id="476" idx="4"/>
              <a:endCxn id="482" idx="0"/>
            </p:cNvCxnSpPr>
            <p:nvPr/>
          </p:nvCxnSpPr>
          <p:spPr>
            <a:xfrm flipH="1">
              <a:off x="3846628" y="1755452"/>
              <a:ext cx="604800" cy="3576900"/>
            </a:xfrm>
            <a:prstGeom prst="straightConnector1">
              <a:avLst/>
            </a:prstGeom>
            <a:noFill/>
            <a:ln w="12700" cap="flat" cmpd="sng">
              <a:solidFill>
                <a:schemeClr val="dk1"/>
              </a:solidFill>
              <a:prstDash val="solid"/>
              <a:miter lim="800000"/>
              <a:headEnd type="none" w="sm" len="sm"/>
              <a:tailEnd type="none" w="sm" len="sm"/>
            </a:ln>
          </p:spPr>
        </p:cxnSp>
        <p:cxnSp>
          <p:nvCxnSpPr>
            <p:cNvPr id="505" name="Google Shape;505;p27"/>
            <p:cNvCxnSpPr>
              <a:stCxn id="494" idx="2"/>
              <a:endCxn id="482" idx="0"/>
            </p:cNvCxnSpPr>
            <p:nvPr/>
          </p:nvCxnSpPr>
          <p:spPr>
            <a:xfrm flipH="1">
              <a:off x="3846731" y="3746311"/>
              <a:ext cx="1327200" cy="1586100"/>
            </a:xfrm>
            <a:prstGeom prst="straightConnector1">
              <a:avLst/>
            </a:prstGeom>
            <a:noFill/>
            <a:ln w="12700" cap="flat" cmpd="sng">
              <a:solidFill>
                <a:schemeClr val="dk1"/>
              </a:solidFill>
              <a:prstDash val="solid"/>
              <a:miter lim="800000"/>
              <a:headEnd type="none" w="sm" len="sm"/>
              <a:tailEnd type="none" w="sm" len="sm"/>
            </a:ln>
          </p:spPr>
        </p:cxnSp>
        <p:cxnSp>
          <p:nvCxnSpPr>
            <p:cNvPr id="506" name="Google Shape;506;p27"/>
            <p:cNvCxnSpPr>
              <a:stCxn id="494" idx="2"/>
              <a:endCxn id="470" idx="4"/>
            </p:cNvCxnSpPr>
            <p:nvPr/>
          </p:nvCxnSpPr>
          <p:spPr>
            <a:xfrm rot="10800000">
              <a:off x="3187331" y="1392211"/>
              <a:ext cx="1986600" cy="2354100"/>
            </a:xfrm>
            <a:prstGeom prst="straightConnector1">
              <a:avLst/>
            </a:prstGeom>
            <a:noFill/>
            <a:ln w="12700" cap="flat" cmpd="sng">
              <a:solidFill>
                <a:schemeClr val="dk1"/>
              </a:solidFill>
              <a:prstDash val="solid"/>
              <a:miter lim="800000"/>
              <a:headEnd type="none" w="sm" len="sm"/>
              <a:tailEnd type="none" w="sm" len="sm"/>
            </a:ln>
          </p:spPr>
        </p:cxnSp>
        <p:sp>
          <p:nvSpPr>
            <p:cNvPr id="507" name="Google Shape;507;p27"/>
            <p:cNvSpPr txBox="1"/>
            <p:nvPr/>
          </p:nvSpPr>
          <p:spPr>
            <a:xfrm>
              <a:off x="1875897" y="274062"/>
              <a:ext cx="2622900" cy="346200"/>
            </a:xfrm>
            <a:prstGeom prst="rect">
              <a:avLst/>
            </a:prstGeom>
            <a:noFill/>
            <a:ln>
              <a:noFill/>
            </a:ln>
          </p:spPr>
          <p:txBody>
            <a:bodyPr spcFirstLastPara="1" wrap="square" lIns="0" tIns="0" rIns="0" bIns="0" anchor="t" anchorCtr="0">
              <a:spAutoFit/>
            </a:bodyPr>
            <a:lstStyle/>
            <a:p>
              <a:pPr marL="0" marR="0" lvl="0" indent="0" algn="ctr" rtl="0">
                <a:spcBef>
                  <a:spcPts val="0"/>
                </a:spcBef>
                <a:spcAft>
                  <a:spcPts val="0"/>
                </a:spcAft>
                <a:buNone/>
              </a:pPr>
              <a:r>
                <a:rPr lang="en-US" sz="1200">
                  <a:solidFill>
                    <a:srgbClr val="939393"/>
                  </a:solidFill>
                  <a:latin typeface="Montserrat Light"/>
                  <a:ea typeface="Montserrat Light"/>
                  <a:cs typeface="Montserrat Light"/>
                  <a:sym typeface="Montserrat Light"/>
                </a:rPr>
                <a:t>ΕΚΠΑΙΔΕΥΤΗΣ/ΤΡΙΑ</a:t>
              </a:r>
              <a:endParaRPr/>
            </a:p>
            <a:p>
              <a:pPr marL="0" marR="0" lvl="0" indent="0" algn="ctr" rtl="0">
                <a:spcBef>
                  <a:spcPts val="0"/>
                </a:spcBef>
                <a:spcAft>
                  <a:spcPts val="0"/>
                </a:spcAft>
                <a:buNone/>
              </a:pPr>
              <a:r>
                <a:rPr lang="en-US" sz="1050">
                  <a:solidFill>
                    <a:srgbClr val="939393"/>
                  </a:solidFill>
                  <a:latin typeface="Montserrat Light"/>
                  <a:ea typeface="Montserrat Light"/>
                  <a:cs typeface="Montserrat Light"/>
                  <a:sym typeface="Montserrat Light"/>
                </a:rPr>
                <a:t>Έναρξη και Τερματισμός εδώ</a:t>
              </a:r>
              <a:endParaRPr sz="1050">
                <a:solidFill>
                  <a:srgbClr val="939393"/>
                </a:solidFill>
                <a:latin typeface="Montserrat Light"/>
                <a:ea typeface="Montserrat Light"/>
                <a:cs typeface="Montserrat Light"/>
                <a:sym typeface="Montserrat Light"/>
              </a:endParaRPr>
            </a:p>
          </p:txBody>
        </p:sp>
      </p:grpSp>
      <p:sp>
        <p:nvSpPr>
          <p:cNvPr id="508" name="Google Shape;508;p27"/>
          <p:cNvSpPr/>
          <p:nvPr/>
        </p:nvSpPr>
        <p:spPr>
          <a:xfrm>
            <a:off x="913497" y="1144246"/>
            <a:ext cx="1621972" cy="369332"/>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a:solidFill>
                  <a:srgbClr val="3F3F3F"/>
                </a:solidFill>
                <a:latin typeface="Montserrat Light"/>
                <a:ea typeface="Montserrat Light"/>
                <a:cs typeface="Montserrat Light"/>
                <a:sym typeface="Montserrat Light"/>
              </a:rPr>
              <a:t>ΠΕΡΙΟΧΗ ΚΑΘΙΣΜΑΤΩΝ</a:t>
            </a:r>
            <a:endParaRPr/>
          </a:p>
        </p:txBody>
      </p:sp>
      <p:sp>
        <p:nvSpPr>
          <p:cNvPr id="509" name="Google Shape;509;p27"/>
          <p:cNvSpPr/>
          <p:nvPr/>
        </p:nvSpPr>
        <p:spPr>
          <a:xfrm>
            <a:off x="9586180" y="1144246"/>
            <a:ext cx="1621972" cy="369332"/>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a:solidFill>
                  <a:srgbClr val="3F3F3F"/>
                </a:solidFill>
                <a:latin typeface="Montserrat Light"/>
                <a:ea typeface="Montserrat Light"/>
                <a:cs typeface="Montserrat Light"/>
                <a:sym typeface="Montserrat Light"/>
              </a:rPr>
              <a:t>ΠΕΡΙΟΧΗ ΚΑΘΙΣΜΑΤΩΝ</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513"/>
        <p:cNvGrpSpPr/>
        <p:nvPr/>
      </p:nvGrpSpPr>
      <p:grpSpPr>
        <a:xfrm>
          <a:off x="0" y="0"/>
          <a:ext cx="0" cy="0"/>
          <a:chOff x="0" y="0"/>
          <a:chExt cx="0" cy="0"/>
        </a:xfrm>
      </p:grpSpPr>
      <p:graphicFrame>
        <p:nvGraphicFramePr>
          <p:cNvPr id="514" name="Google Shape;514;p28"/>
          <p:cNvGraphicFramePr/>
          <p:nvPr>
            <p:extLst>
              <p:ext uri="{D42A27DB-BD31-4B8C-83A1-F6EECF244321}">
                <p14:modId xmlns:p14="http://schemas.microsoft.com/office/powerpoint/2010/main" val="3947015411"/>
              </p:ext>
            </p:extLst>
          </p:nvPr>
        </p:nvGraphicFramePr>
        <p:xfrm>
          <a:off x="704851" y="440429"/>
          <a:ext cx="10410824" cy="6094986"/>
        </p:xfrm>
        <a:graphic>
          <a:graphicData uri="http://schemas.openxmlformats.org/drawingml/2006/table">
            <a:tbl>
              <a:tblPr firstRow="1" firstCol="1" bandRow="1">
                <a:tableStyleId>{393E074D-2FA5-427C-8E8C-BBA496DCB21E}</a:tableStyleId>
              </a:tblPr>
              <a:tblGrid>
                <a:gridCol w="868399">
                  <a:extLst>
                    <a:ext uri="{9D8B030D-6E8A-4147-A177-3AD203B41FA5}">
                      <a16:colId xmlns:a16="http://schemas.microsoft.com/office/drawing/2014/main" val="20000"/>
                    </a:ext>
                  </a:extLst>
                </a:gridCol>
                <a:gridCol w="9542425">
                  <a:extLst>
                    <a:ext uri="{9D8B030D-6E8A-4147-A177-3AD203B41FA5}">
                      <a16:colId xmlns:a16="http://schemas.microsoft.com/office/drawing/2014/main" val="20001"/>
                    </a:ext>
                  </a:extLst>
                </a:gridCol>
              </a:tblGrid>
              <a:tr h="705400">
                <a:tc gridSpan="2">
                  <a:txBody>
                    <a:bodyPr/>
                    <a:lstStyle/>
                    <a:p>
                      <a:pPr marL="0" marR="0" lvl="0" indent="0" algn="ctr" rtl="0">
                        <a:lnSpc>
                          <a:spcPct val="107000"/>
                        </a:lnSpc>
                        <a:spcBef>
                          <a:spcPts val="0"/>
                        </a:spcBef>
                        <a:spcAft>
                          <a:spcPts val="0"/>
                        </a:spcAft>
                        <a:buNone/>
                      </a:pPr>
                      <a:r>
                        <a:rPr lang="en-US" sz="1000" dirty="0">
                          <a:solidFill>
                            <a:srgbClr val="595959"/>
                          </a:solidFill>
                          <a:sym typeface="Montserrat Light"/>
                        </a:rPr>
                        <a:t> </a:t>
                      </a:r>
                      <a:endParaRPr sz="1000" dirty="0">
                        <a:solidFill>
                          <a:srgbClr val="595959"/>
                        </a:solidFill>
                        <a:sym typeface="Montserrat Light"/>
                      </a:endParaRPr>
                    </a:p>
                    <a:p>
                      <a:pPr marL="0" marR="0" lvl="0" indent="0" algn="ctr" rtl="0">
                        <a:lnSpc>
                          <a:spcPct val="107000"/>
                        </a:lnSpc>
                        <a:spcBef>
                          <a:spcPts val="800"/>
                        </a:spcBef>
                        <a:spcAft>
                          <a:spcPts val="0"/>
                        </a:spcAft>
                        <a:buNone/>
                      </a:pPr>
                      <a:r>
                        <a:rPr lang="en-US" sz="1400" b="1" dirty="0" err="1">
                          <a:solidFill>
                            <a:srgbClr val="595959"/>
                          </a:solidFill>
                          <a:sym typeface="Montserrat"/>
                        </a:rPr>
                        <a:t>Εισ</a:t>
                      </a:r>
                      <a:r>
                        <a:rPr lang="en-US" sz="1400" b="1" dirty="0">
                          <a:solidFill>
                            <a:srgbClr val="595959"/>
                          </a:solidFill>
                          <a:sym typeface="Montserrat"/>
                        </a:rPr>
                        <a:t>αγωγή στο θέμα του </a:t>
                      </a:r>
                      <a:r>
                        <a:rPr lang="en-US" b="1" dirty="0">
                          <a:solidFill>
                            <a:srgbClr val="595959"/>
                          </a:solidFill>
                          <a:sym typeface="Montserrat"/>
                        </a:rPr>
                        <a:t>εκπαιδευτικού προγράμματος</a:t>
                      </a:r>
                      <a:endParaRPr b="1" dirty="0">
                        <a:solidFill>
                          <a:srgbClr val="595959"/>
                        </a:solidFill>
                        <a:sym typeface="Montserrat"/>
                      </a:endParaRPr>
                    </a:p>
                    <a:p>
                      <a:pPr marL="0" marR="0" lvl="0" indent="0" algn="ctr" rtl="0">
                        <a:lnSpc>
                          <a:spcPct val="107000"/>
                        </a:lnSpc>
                        <a:spcBef>
                          <a:spcPts val="800"/>
                        </a:spcBef>
                        <a:spcAft>
                          <a:spcPts val="0"/>
                        </a:spcAft>
                        <a:buNone/>
                      </a:pPr>
                      <a:r>
                        <a:rPr lang="en-US" b="1" dirty="0">
                          <a:solidFill>
                            <a:srgbClr val="595959"/>
                          </a:solidFill>
                          <a:sym typeface="Montserrat"/>
                        </a:rPr>
                        <a:t>«</a:t>
                      </a:r>
                      <a:r>
                        <a:rPr lang="en-US" sz="1400" b="1" dirty="0" err="1">
                          <a:solidFill>
                            <a:srgbClr val="595959"/>
                          </a:solidFill>
                          <a:sym typeface="Montserrat"/>
                        </a:rPr>
                        <a:t>Κινητο</a:t>
                      </a:r>
                      <a:r>
                        <a:rPr lang="en-US" sz="1400" b="1" dirty="0">
                          <a:solidFill>
                            <a:srgbClr val="595959"/>
                          </a:solidFill>
                          <a:sym typeface="Montserrat"/>
                        </a:rPr>
                        <a:t>πο</a:t>
                      </a:r>
                      <a:r>
                        <a:rPr lang="en-US" b="1" dirty="0">
                          <a:solidFill>
                            <a:srgbClr val="595959"/>
                          </a:solidFill>
                          <a:sym typeface="Montserrat"/>
                        </a:rPr>
                        <a:t>ιώντας</a:t>
                      </a:r>
                      <a:r>
                        <a:rPr lang="en-US" sz="1400" b="1" dirty="0">
                          <a:solidFill>
                            <a:srgbClr val="595959"/>
                          </a:solidFill>
                          <a:sym typeface="Montserrat"/>
                        </a:rPr>
                        <a:t> τη </a:t>
                      </a:r>
                      <a:r>
                        <a:rPr lang="en-US" b="1" dirty="0">
                          <a:solidFill>
                            <a:srgbClr val="595959"/>
                          </a:solidFill>
                          <a:sym typeface="Montserrat"/>
                        </a:rPr>
                        <a:t>Ν</a:t>
                      </a:r>
                      <a:r>
                        <a:rPr lang="en-US" sz="1400" b="1" dirty="0">
                          <a:solidFill>
                            <a:srgbClr val="595959"/>
                          </a:solidFill>
                          <a:sym typeface="Montserrat"/>
                        </a:rPr>
                        <a:t>εολαία για </a:t>
                      </a:r>
                      <a:r>
                        <a:rPr lang="en-US" b="1" dirty="0">
                          <a:solidFill>
                            <a:srgbClr val="595959"/>
                          </a:solidFill>
                          <a:sym typeface="Montserrat"/>
                        </a:rPr>
                        <a:t>Π</a:t>
                      </a:r>
                      <a:r>
                        <a:rPr lang="en-US" sz="1400" b="1" dirty="0">
                          <a:solidFill>
                            <a:srgbClr val="595959"/>
                          </a:solidFill>
                          <a:sym typeface="Montserrat"/>
                        </a:rPr>
                        <a:t>όλεις </a:t>
                      </a:r>
                      <a:r>
                        <a:rPr lang="en-US" b="1" dirty="0">
                          <a:solidFill>
                            <a:srgbClr val="595959"/>
                          </a:solidFill>
                          <a:sym typeface="Montserrat"/>
                        </a:rPr>
                        <a:t>Διατομεακής Ένταξης των Φύλων»</a:t>
                      </a:r>
                      <a:endParaRPr sz="1400" b="1" dirty="0">
                        <a:solidFill>
                          <a:srgbClr val="595959"/>
                        </a:solidFill>
                        <a:sym typeface="Montserrat"/>
                      </a:endParaRPr>
                    </a:p>
                    <a:p>
                      <a:pPr marL="0" marR="0" lvl="0" indent="0" algn="ctr" rtl="0">
                        <a:lnSpc>
                          <a:spcPct val="107000"/>
                        </a:lnSpc>
                        <a:spcBef>
                          <a:spcPts val="800"/>
                        </a:spcBef>
                        <a:spcAft>
                          <a:spcPts val="0"/>
                        </a:spcAft>
                        <a:buNone/>
                      </a:pPr>
                      <a:r>
                        <a:rPr lang="en-US" sz="1000" dirty="0">
                          <a:solidFill>
                            <a:srgbClr val="595959"/>
                          </a:solidFill>
                          <a:sym typeface="Montserrat Light"/>
                        </a:rPr>
                        <a:t> </a:t>
                      </a:r>
                      <a:endParaRPr sz="1000" dirty="0">
                        <a:solidFill>
                          <a:srgbClr val="595959"/>
                        </a:solidFill>
                        <a:latin typeface="Montserrat Light"/>
                        <a:ea typeface="Montserrat Light"/>
                        <a:cs typeface="Montserrat Light"/>
                        <a:sym typeface="Montserrat Light"/>
                      </a:endParaRPr>
                    </a:p>
                  </a:txBody>
                  <a:tcPr marL="48625" marR="4862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85000"/>
                      </a:schemeClr>
                    </a:solidFill>
                  </a:tcPr>
                </a:tc>
                <a:tc hMerge="1">
                  <a:txBody>
                    <a:bodyPr/>
                    <a:lstStyle/>
                    <a:p>
                      <a:endParaRPr lang="pt-PT"/>
                    </a:p>
                  </a:txBody>
                  <a:tcPr/>
                </a:tc>
                <a:extLst>
                  <a:ext uri="{0D108BD9-81ED-4DB2-BD59-A6C34878D82A}">
                    <a16:rowId xmlns:a16="http://schemas.microsoft.com/office/drawing/2014/main" val="10000"/>
                  </a:ext>
                </a:extLst>
              </a:tr>
              <a:tr h="632425">
                <a:tc gridSpan="2">
                  <a:txBody>
                    <a:bodyPr/>
                    <a:lstStyle/>
                    <a:p>
                      <a:pPr marL="0" marR="0" lvl="0" indent="0" algn="l" rtl="0">
                        <a:lnSpc>
                          <a:spcPct val="107000"/>
                        </a:lnSpc>
                        <a:spcBef>
                          <a:spcPts val="0"/>
                        </a:spcBef>
                        <a:spcAft>
                          <a:spcPts val="0"/>
                        </a:spcAft>
                        <a:buNone/>
                      </a:pPr>
                      <a:endParaRPr sz="100" b="1" dirty="0">
                        <a:sym typeface="Montserrat"/>
                      </a:endParaRPr>
                    </a:p>
                    <a:p>
                      <a:pPr marL="0" marR="0" lvl="0" indent="0" algn="l" rtl="0">
                        <a:lnSpc>
                          <a:spcPct val="107000"/>
                        </a:lnSpc>
                        <a:spcBef>
                          <a:spcPts val="800"/>
                        </a:spcBef>
                        <a:spcAft>
                          <a:spcPts val="0"/>
                        </a:spcAft>
                        <a:buNone/>
                      </a:pPr>
                      <a:r>
                        <a:rPr lang="en-US" sz="1200" b="1" dirty="0" err="1">
                          <a:solidFill>
                            <a:schemeClr val="tx1">
                              <a:lumMod val="50000"/>
                              <a:lumOff val="50000"/>
                            </a:schemeClr>
                          </a:solidFill>
                          <a:sym typeface="Montserrat"/>
                        </a:rPr>
                        <a:t>Περιγρ</a:t>
                      </a:r>
                      <a:r>
                        <a:rPr lang="en-US" sz="1200" b="1" dirty="0">
                          <a:solidFill>
                            <a:schemeClr val="tx1">
                              <a:lumMod val="50000"/>
                              <a:lumOff val="50000"/>
                            </a:schemeClr>
                          </a:solidFill>
                          <a:sym typeface="Montserrat"/>
                        </a:rPr>
                        <a:t>αφή</a:t>
                      </a:r>
                      <a:br>
                        <a:rPr lang="en-US" sz="1050" b="0" dirty="0">
                          <a:solidFill>
                            <a:schemeClr val="tx1">
                              <a:lumMod val="50000"/>
                              <a:lumOff val="50000"/>
                            </a:schemeClr>
                          </a:solidFill>
                          <a:sym typeface="Montserrat Light"/>
                        </a:rPr>
                      </a:br>
                      <a:r>
                        <a:rPr lang="en-US" sz="1050" b="0" dirty="0">
                          <a:solidFill>
                            <a:schemeClr val="tx1">
                              <a:lumMod val="50000"/>
                              <a:lumOff val="50000"/>
                            </a:schemeClr>
                          </a:solidFill>
                          <a:sym typeface="Montserrat"/>
                        </a:rPr>
                        <a:t> Σε αυτό το σημείο, ο/η εκπαιδευτής/τρια θα παρουσιάσει το θέμα και τα ερωτήματα του προγράμματος «Κινητοποιώντας τη Νεολαία για Πόλεις Διατομεακής Ένταξης των Φύλων», προκειμένου να πλαισιώσει το «γιατί βρίσκεστε εδώ» και «ποιος είναι ο ρόλος σας σε αυτό το πρόγραμμα».</a:t>
                      </a:r>
                      <a:endParaRPr sz="1050" b="0" dirty="0">
                        <a:solidFill>
                          <a:schemeClr val="tx1">
                            <a:lumMod val="50000"/>
                            <a:lumOff val="50000"/>
                          </a:schemeClr>
                        </a:solidFill>
                        <a:sym typeface="Montserrat"/>
                      </a:endParaRPr>
                    </a:p>
                    <a:p>
                      <a:pPr marL="0" marR="0" lvl="0" indent="0" algn="l" rtl="0">
                        <a:lnSpc>
                          <a:spcPct val="107000"/>
                        </a:lnSpc>
                        <a:spcBef>
                          <a:spcPts val="800"/>
                        </a:spcBef>
                        <a:spcAft>
                          <a:spcPts val="0"/>
                        </a:spcAft>
                        <a:buNone/>
                      </a:pPr>
                      <a:r>
                        <a:rPr lang="en-US" sz="500" b="0" dirty="0">
                          <a:solidFill>
                            <a:schemeClr val="tx1">
                              <a:lumMod val="50000"/>
                              <a:lumOff val="50000"/>
                            </a:schemeClr>
                          </a:solidFill>
                          <a:sym typeface="Montserrat Light"/>
                        </a:rPr>
                        <a:t> </a:t>
                      </a:r>
                      <a:endParaRPr sz="500" b="0" dirty="0">
                        <a:solidFill>
                          <a:schemeClr val="tx1">
                            <a:lumMod val="50000"/>
                            <a:lumOff val="50000"/>
                          </a:schemeClr>
                        </a:solidFill>
                        <a:latin typeface="Montserrat Light"/>
                        <a:ea typeface="Montserrat Light"/>
                        <a:cs typeface="Montserrat Light"/>
                        <a:sym typeface="Montserrat Light"/>
                      </a:endParaRPr>
                    </a:p>
                  </a:txBody>
                  <a:tcPr marL="48625" marR="4862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hMerge="1">
                  <a:txBody>
                    <a:bodyPr/>
                    <a:lstStyle/>
                    <a:p>
                      <a:endParaRPr lang="pt-PT"/>
                    </a:p>
                  </a:txBody>
                  <a:tcPr/>
                </a:tc>
                <a:extLst>
                  <a:ext uri="{0D108BD9-81ED-4DB2-BD59-A6C34878D82A}">
                    <a16:rowId xmlns:a16="http://schemas.microsoft.com/office/drawing/2014/main" val="10001"/>
                  </a:ext>
                </a:extLst>
              </a:tr>
              <a:tr h="149350">
                <a:tc>
                  <a:txBody>
                    <a:bodyPr/>
                    <a:lstStyle/>
                    <a:p>
                      <a:pPr marL="0" marR="0" lvl="0" indent="0" algn="ctr" rtl="0">
                        <a:lnSpc>
                          <a:spcPct val="107000"/>
                        </a:lnSpc>
                        <a:spcBef>
                          <a:spcPts val="0"/>
                        </a:spcBef>
                        <a:spcAft>
                          <a:spcPts val="0"/>
                        </a:spcAft>
                        <a:buNone/>
                      </a:pPr>
                      <a:r>
                        <a:rPr lang="en-US" sz="1050">
                          <a:solidFill>
                            <a:schemeClr val="tx1">
                              <a:lumMod val="50000"/>
                              <a:lumOff val="50000"/>
                            </a:schemeClr>
                          </a:solidFill>
                          <a:sym typeface="Montserrat"/>
                        </a:rPr>
                        <a:t>Διάρκεια</a:t>
                      </a:r>
                      <a:endParaRPr sz="1050" b="1">
                        <a:solidFill>
                          <a:schemeClr val="tx1">
                            <a:lumMod val="50000"/>
                            <a:lumOff val="50000"/>
                          </a:schemeClr>
                        </a:solidFill>
                        <a:latin typeface="Montserrat"/>
                        <a:ea typeface="Montserrat"/>
                        <a:cs typeface="Montserrat"/>
                        <a:sym typeface="Montserrat"/>
                      </a:endParaRPr>
                    </a:p>
                  </a:txBody>
                  <a:tcPr marL="48625" marR="4862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lvl="0" indent="0" algn="ctr" rtl="0">
                        <a:lnSpc>
                          <a:spcPct val="107000"/>
                        </a:lnSpc>
                        <a:spcBef>
                          <a:spcPts val="0"/>
                        </a:spcBef>
                        <a:spcAft>
                          <a:spcPts val="0"/>
                        </a:spcAft>
                        <a:buNone/>
                      </a:pPr>
                      <a:r>
                        <a:rPr lang="en-US" sz="1050" b="1">
                          <a:solidFill>
                            <a:schemeClr val="tx1">
                              <a:lumMod val="50000"/>
                              <a:lumOff val="50000"/>
                            </a:schemeClr>
                          </a:solidFill>
                          <a:sym typeface="Montserrat"/>
                        </a:rPr>
                        <a:t>Βήματα</a:t>
                      </a:r>
                      <a:endParaRPr sz="1050" b="1">
                        <a:solidFill>
                          <a:schemeClr val="tx1">
                            <a:lumMod val="50000"/>
                            <a:lumOff val="50000"/>
                          </a:schemeClr>
                        </a:solidFill>
                        <a:latin typeface="Montserrat"/>
                        <a:ea typeface="Montserrat"/>
                        <a:cs typeface="Montserrat"/>
                        <a:sym typeface="Montserrat"/>
                      </a:endParaRPr>
                    </a:p>
                  </a:txBody>
                  <a:tcPr marL="48625" marR="4862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539100">
                <a:tc>
                  <a:txBody>
                    <a:bodyPr/>
                    <a:lstStyle/>
                    <a:p>
                      <a:pPr marL="0" marR="0" lvl="0" indent="0" algn="ctr" rtl="0">
                        <a:lnSpc>
                          <a:spcPct val="107000"/>
                        </a:lnSpc>
                        <a:spcBef>
                          <a:spcPts val="0"/>
                        </a:spcBef>
                        <a:spcAft>
                          <a:spcPts val="0"/>
                        </a:spcAft>
                        <a:buNone/>
                      </a:pPr>
                      <a:r>
                        <a:rPr lang="en-US" sz="1050" b="0">
                          <a:solidFill>
                            <a:schemeClr val="tx1">
                              <a:lumMod val="50000"/>
                              <a:lumOff val="50000"/>
                            </a:schemeClr>
                          </a:solidFill>
                          <a:sym typeface="Montserrat"/>
                        </a:rPr>
                        <a:t>5 λεπτά</a:t>
                      </a:r>
                      <a:endParaRPr sz="1050" b="0">
                        <a:solidFill>
                          <a:schemeClr val="tx1">
                            <a:lumMod val="50000"/>
                            <a:lumOff val="50000"/>
                          </a:schemeClr>
                        </a:solidFill>
                        <a:latin typeface="Montserrat"/>
                        <a:ea typeface="Montserrat"/>
                        <a:cs typeface="Montserrat"/>
                        <a:sym typeface="Montserrat"/>
                      </a:endParaRPr>
                    </a:p>
                  </a:txBody>
                  <a:tcPr marL="48625" marR="48625"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228600" marR="0" lvl="0" indent="-228600" algn="l" rtl="0">
                        <a:lnSpc>
                          <a:spcPct val="107000"/>
                        </a:lnSpc>
                        <a:spcBef>
                          <a:spcPts val="0"/>
                        </a:spcBef>
                        <a:spcAft>
                          <a:spcPts val="0"/>
                        </a:spcAft>
                        <a:buClr>
                          <a:srgbClr val="595959"/>
                        </a:buClr>
                        <a:buSzPts val="1050"/>
                        <a:buFont typeface="Play"/>
                        <a:buAutoNum type="arabicPeriod"/>
                      </a:pPr>
                      <a:r>
                        <a:rPr lang="en-US" sz="1050" b="0" dirty="0" err="1">
                          <a:solidFill>
                            <a:schemeClr val="tx1">
                              <a:lumMod val="50000"/>
                              <a:lumOff val="50000"/>
                            </a:schemeClr>
                          </a:solidFill>
                          <a:sym typeface="Montserrat"/>
                        </a:rPr>
                        <a:t>Οι</a:t>
                      </a:r>
                      <a:r>
                        <a:rPr lang="en-US" sz="1050" b="0" dirty="0">
                          <a:solidFill>
                            <a:schemeClr val="tx1">
                              <a:lumMod val="50000"/>
                              <a:lumOff val="50000"/>
                            </a:schemeClr>
                          </a:solidFill>
                          <a:sym typeface="Montserrat"/>
                        </a:rPr>
                        <a:t> </a:t>
                      </a:r>
                      <a:r>
                        <a:rPr lang="en-US" sz="1050" b="0" dirty="0" err="1">
                          <a:solidFill>
                            <a:schemeClr val="tx1">
                              <a:lumMod val="50000"/>
                              <a:lumOff val="50000"/>
                            </a:schemeClr>
                          </a:solidFill>
                          <a:sym typeface="Montserrat"/>
                        </a:rPr>
                        <a:t>εκ</a:t>
                      </a:r>
                      <a:r>
                        <a:rPr lang="en-US" sz="1050" b="0" dirty="0">
                          <a:solidFill>
                            <a:schemeClr val="tx1">
                              <a:lumMod val="50000"/>
                              <a:lumOff val="50000"/>
                            </a:schemeClr>
                          </a:solidFill>
                          <a:sym typeface="Montserrat"/>
                        </a:rPr>
                        <a:t>παιδευόμενοι θα πρέπει να καθίσουν σε σχήμα "U" γύρω από το </a:t>
                      </a:r>
                      <a:r>
                        <a:rPr lang="en-US" sz="1050" dirty="0">
                          <a:solidFill>
                            <a:schemeClr val="tx1">
                              <a:lumMod val="50000"/>
                              <a:lumOff val="50000"/>
                            </a:schemeClr>
                          </a:solidFill>
                          <a:sym typeface="Montserrat"/>
                        </a:rPr>
                        <a:t>«μάλλινο στημόνι»</a:t>
                      </a:r>
                      <a:r>
                        <a:rPr lang="en-US" sz="1050" b="0" dirty="0">
                          <a:solidFill>
                            <a:schemeClr val="tx1">
                              <a:lumMod val="50000"/>
                              <a:lumOff val="50000"/>
                            </a:schemeClr>
                          </a:solidFill>
                          <a:sym typeface="Montserrat"/>
                        </a:rPr>
                        <a:t> που δημιούργησαν </a:t>
                      </a:r>
                      <a:r>
                        <a:rPr lang="en-US" sz="1050" dirty="0">
                          <a:solidFill>
                            <a:schemeClr val="tx1">
                              <a:lumMod val="50000"/>
                              <a:lumOff val="50000"/>
                            </a:schemeClr>
                          </a:solidFill>
                          <a:sym typeface="Montserrat"/>
                        </a:rPr>
                        <a:t>στα πλαίσια της</a:t>
                      </a:r>
                      <a:r>
                        <a:rPr lang="en-US" sz="1050" b="0" dirty="0">
                          <a:solidFill>
                            <a:schemeClr val="tx1">
                              <a:lumMod val="50000"/>
                              <a:lumOff val="50000"/>
                            </a:schemeClr>
                          </a:solidFill>
                          <a:sym typeface="Montserrat"/>
                        </a:rPr>
                        <a:t> δραστηριότητας </a:t>
                      </a:r>
                      <a:r>
                        <a:rPr lang="en-US" sz="1050" dirty="0">
                          <a:solidFill>
                            <a:schemeClr val="tx1">
                              <a:lumMod val="50000"/>
                              <a:lumOff val="50000"/>
                            </a:schemeClr>
                          </a:solidFill>
                          <a:sym typeface="Montserrat"/>
                        </a:rPr>
                        <a:t>«παγοθραυστικού»</a:t>
                      </a:r>
                      <a:r>
                        <a:rPr lang="en-US" sz="1050" b="0" dirty="0">
                          <a:solidFill>
                            <a:schemeClr val="tx1">
                              <a:lumMod val="50000"/>
                              <a:lumOff val="50000"/>
                            </a:schemeClr>
                          </a:solidFill>
                          <a:sym typeface="Montserrat"/>
                        </a:rPr>
                        <a:t>.</a:t>
                      </a:r>
                      <a:endParaRPr sz="1050" b="0" dirty="0">
                        <a:solidFill>
                          <a:schemeClr val="tx1">
                            <a:lumMod val="50000"/>
                            <a:lumOff val="50000"/>
                          </a:schemeClr>
                        </a:solidFill>
                        <a:sym typeface="Montserrat"/>
                      </a:endParaRPr>
                    </a:p>
                    <a:p>
                      <a:pPr marL="0" marR="0" lvl="0" indent="0" algn="l" rtl="0">
                        <a:lnSpc>
                          <a:spcPct val="107000"/>
                        </a:lnSpc>
                        <a:spcBef>
                          <a:spcPts val="800"/>
                        </a:spcBef>
                        <a:spcAft>
                          <a:spcPts val="0"/>
                        </a:spcAft>
                        <a:buClr>
                          <a:srgbClr val="595959"/>
                        </a:buClr>
                        <a:buSzPts val="1050"/>
                        <a:buFont typeface="Play"/>
                        <a:buNone/>
                      </a:pPr>
                      <a:r>
                        <a:rPr lang="en-US" sz="1050" b="0" dirty="0">
                          <a:solidFill>
                            <a:schemeClr val="tx1">
                              <a:lumMod val="50000"/>
                              <a:lumOff val="50000"/>
                            </a:schemeClr>
                          </a:solidFill>
                          <a:sym typeface="Montserrat"/>
                        </a:rPr>
                        <a:t> </a:t>
                      </a:r>
                      <a:endParaRPr sz="1050" b="0" dirty="0">
                        <a:solidFill>
                          <a:schemeClr val="tx1">
                            <a:lumMod val="50000"/>
                            <a:lumOff val="50000"/>
                          </a:schemeClr>
                        </a:solidFill>
                        <a:latin typeface="Montserrat"/>
                        <a:ea typeface="Montserrat"/>
                        <a:cs typeface="Montserrat"/>
                        <a:sym typeface="Montserrat"/>
                      </a:endParaRPr>
                    </a:p>
                  </a:txBody>
                  <a:tcPr marL="48625" marR="4862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424325">
                <a:tc>
                  <a:txBody>
                    <a:bodyPr/>
                    <a:lstStyle/>
                    <a:p>
                      <a:pPr marL="0" marR="0" lvl="0" indent="0" algn="ctr" rtl="0">
                        <a:lnSpc>
                          <a:spcPct val="107000"/>
                        </a:lnSpc>
                        <a:spcBef>
                          <a:spcPts val="0"/>
                        </a:spcBef>
                        <a:spcAft>
                          <a:spcPts val="0"/>
                        </a:spcAft>
                        <a:buNone/>
                      </a:pPr>
                      <a:r>
                        <a:rPr lang="en-US" sz="1050" b="0">
                          <a:solidFill>
                            <a:schemeClr val="tx1">
                              <a:lumMod val="50000"/>
                              <a:lumOff val="50000"/>
                            </a:schemeClr>
                          </a:solidFill>
                          <a:sym typeface="Montserrat"/>
                        </a:rPr>
                        <a:t>5 λεπτά</a:t>
                      </a:r>
                      <a:endParaRPr sz="1050" b="0">
                        <a:solidFill>
                          <a:schemeClr val="tx1">
                            <a:lumMod val="50000"/>
                            <a:lumOff val="50000"/>
                          </a:schemeClr>
                        </a:solidFill>
                        <a:latin typeface="Montserrat"/>
                        <a:ea typeface="Montserrat"/>
                        <a:cs typeface="Montserrat"/>
                        <a:sym typeface="Montserrat"/>
                      </a:endParaRPr>
                    </a:p>
                  </a:txBody>
                  <a:tcPr marL="48625" marR="48625"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228600" marR="0" lvl="0" indent="-228600" algn="l" rtl="0">
                        <a:lnSpc>
                          <a:spcPct val="107000"/>
                        </a:lnSpc>
                        <a:spcBef>
                          <a:spcPts val="0"/>
                        </a:spcBef>
                        <a:spcAft>
                          <a:spcPts val="0"/>
                        </a:spcAft>
                        <a:buClr>
                          <a:srgbClr val="595959"/>
                        </a:buClr>
                        <a:buSzPts val="1050"/>
                        <a:buFont typeface="Play"/>
                        <a:buAutoNum type="arabicPeriod" startAt="2"/>
                      </a:pPr>
                      <a:r>
                        <a:rPr lang="en-US" sz="1050" b="0" dirty="0">
                          <a:solidFill>
                            <a:schemeClr val="tx1">
                              <a:lumMod val="50000"/>
                              <a:lumOff val="50000"/>
                            </a:schemeClr>
                          </a:solidFill>
                          <a:sym typeface="Montserrat"/>
                        </a:rPr>
                        <a:t>Ο/Η </a:t>
                      </a:r>
                      <a:r>
                        <a:rPr lang="en-US" sz="1050" b="0" dirty="0" err="1">
                          <a:solidFill>
                            <a:schemeClr val="tx1">
                              <a:lumMod val="50000"/>
                              <a:lumOff val="50000"/>
                            </a:schemeClr>
                          </a:solidFill>
                          <a:sym typeface="Montserrat"/>
                        </a:rPr>
                        <a:t>εκ</a:t>
                      </a:r>
                      <a:r>
                        <a:rPr lang="en-US" sz="1050" b="0" dirty="0">
                          <a:solidFill>
                            <a:schemeClr val="tx1">
                              <a:lumMod val="50000"/>
                              <a:lumOff val="50000"/>
                            </a:schemeClr>
                          </a:solidFill>
                          <a:sym typeface="Montserrat"/>
                        </a:rPr>
                        <a:t>παιδευτής/τρια θα εισαγάγει το θέμα των πόλεων ρωτώντας τι αντιπροσωπεύουν οι πόλεις.</a:t>
                      </a:r>
                      <a:endParaRPr sz="1050" b="0" dirty="0">
                        <a:solidFill>
                          <a:schemeClr val="tx1">
                            <a:lumMod val="50000"/>
                            <a:lumOff val="50000"/>
                          </a:schemeClr>
                        </a:solidFill>
                        <a:sym typeface="Montserrat"/>
                      </a:endParaRPr>
                    </a:p>
                    <a:p>
                      <a:pPr marL="0" marR="0" lvl="0" indent="0" algn="l" rtl="0">
                        <a:lnSpc>
                          <a:spcPct val="107000"/>
                        </a:lnSpc>
                        <a:spcBef>
                          <a:spcPts val="800"/>
                        </a:spcBef>
                        <a:spcAft>
                          <a:spcPts val="0"/>
                        </a:spcAft>
                        <a:buClr>
                          <a:srgbClr val="595959"/>
                        </a:buClr>
                        <a:buSzPts val="1050"/>
                        <a:buFont typeface="Play"/>
                        <a:buNone/>
                      </a:pPr>
                      <a:r>
                        <a:rPr lang="en-US" sz="1050" b="0" dirty="0">
                          <a:solidFill>
                            <a:schemeClr val="tx1">
                              <a:lumMod val="50000"/>
                              <a:lumOff val="50000"/>
                            </a:schemeClr>
                          </a:solidFill>
                          <a:sym typeface="Montserrat"/>
                        </a:rPr>
                        <a:t> </a:t>
                      </a:r>
                      <a:endParaRPr sz="1050" b="0" dirty="0">
                        <a:solidFill>
                          <a:schemeClr val="tx1">
                            <a:lumMod val="50000"/>
                            <a:lumOff val="50000"/>
                          </a:schemeClr>
                        </a:solidFill>
                        <a:latin typeface="Montserrat"/>
                        <a:ea typeface="Montserrat"/>
                        <a:cs typeface="Montserrat"/>
                        <a:sym typeface="Montserrat"/>
                      </a:endParaRPr>
                    </a:p>
                  </a:txBody>
                  <a:tcPr marL="48625" marR="4862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696600">
                <a:tc>
                  <a:txBody>
                    <a:bodyPr/>
                    <a:lstStyle/>
                    <a:p>
                      <a:pPr marL="0" marR="0" lvl="0" indent="0" algn="ctr" rtl="0">
                        <a:lnSpc>
                          <a:spcPct val="107000"/>
                        </a:lnSpc>
                        <a:spcBef>
                          <a:spcPts val="0"/>
                        </a:spcBef>
                        <a:spcAft>
                          <a:spcPts val="0"/>
                        </a:spcAft>
                        <a:buNone/>
                      </a:pPr>
                      <a:r>
                        <a:rPr lang="en-US" sz="1050" b="0">
                          <a:solidFill>
                            <a:schemeClr val="tx1">
                              <a:lumMod val="50000"/>
                              <a:lumOff val="50000"/>
                            </a:schemeClr>
                          </a:solidFill>
                          <a:sym typeface="Montserrat"/>
                        </a:rPr>
                        <a:t>20 λεπτά</a:t>
                      </a:r>
                      <a:endParaRPr sz="1050" b="0">
                        <a:solidFill>
                          <a:schemeClr val="tx1">
                            <a:lumMod val="50000"/>
                            <a:lumOff val="50000"/>
                          </a:schemeClr>
                        </a:solidFill>
                        <a:latin typeface="Montserrat"/>
                        <a:ea typeface="Montserrat"/>
                        <a:cs typeface="Montserrat"/>
                        <a:sym typeface="Montserrat"/>
                      </a:endParaRPr>
                    </a:p>
                  </a:txBody>
                  <a:tcPr marL="48625" marR="48625"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228600" marR="0" lvl="0" indent="-228600" algn="l" rtl="0">
                        <a:lnSpc>
                          <a:spcPct val="107000"/>
                        </a:lnSpc>
                        <a:spcBef>
                          <a:spcPts val="0"/>
                        </a:spcBef>
                        <a:spcAft>
                          <a:spcPts val="0"/>
                        </a:spcAft>
                        <a:buClr>
                          <a:srgbClr val="595959"/>
                        </a:buClr>
                        <a:buSzPts val="1050"/>
                        <a:buFont typeface="Play"/>
                        <a:buAutoNum type="arabicPeriod" startAt="3"/>
                      </a:pPr>
                      <a:r>
                        <a:rPr lang="en-US" sz="1050" b="0" dirty="0" err="1">
                          <a:solidFill>
                            <a:schemeClr val="tx1">
                              <a:lumMod val="50000"/>
                              <a:lumOff val="50000"/>
                            </a:schemeClr>
                          </a:solidFill>
                          <a:sym typeface="Montserrat"/>
                        </a:rPr>
                        <a:t>Κάθε</a:t>
                      </a:r>
                      <a:r>
                        <a:rPr lang="en-US" sz="1050" b="0" dirty="0">
                          <a:solidFill>
                            <a:schemeClr val="tx1">
                              <a:lumMod val="50000"/>
                              <a:lumOff val="50000"/>
                            </a:schemeClr>
                          </a:solidFill>
                          <a:sym typeface="Montserrat"/>
                        </a:rPr>
                        <a:t> </a:t>
                      </a:r>
                      <a:r>
                        <a:rPr lang="en-US" sz="1050" b="0" dirty="0" err="1">
                          <a:solidFill>
                            <a:schemeClr val="tx1">
                              <a:lumMod val="50000"/>
                              <a:lumOff val="50000"/>
                            </a:schemeClr>
                          </a:solidFill>
                          <a:sym typeface="Montserrat"/>
                        </a:rPr>
                        <a:t>εκ</a:t>
                      </a:r>
                      <a:r>
                        <a:rPr lang="en-US" sz="1050" b="0" dirty="0">
                          <a:solidFill>
                            <a:schemeClr val="tx1">
                              <a:lumMod val="50000"/>
                              <a:lumOff val="50000"/>
                            </a:schemeClr>
                          </a:solidFill>
                          <a:sym typeface="Montserrat"/>
                        </a:rPr>
                        <a:t>παιδευόμενος/η θα κληθεί να γράψει σε ένα </a:t>
                      </a:r>
                      <a:r>
                        <a:rPr lang="en-US" sz="1050" dirty="0">
                          <a:solidFill>
                            <a:schemeClr val="tx1">
                              <a:lumMod val="50000"/>
                              <a:lumOff val="50000"/>
                            </a:schemeClr>
                          </a:solidFill>
                          <a:sym typeface="Montserrat"/>
                        </a:rPr>
                        <a:t>σημείωμα τύπου “</a:t>
                      </a:r>
                      <a:r>
                        <a:rPr lang="en-US" sz="1050" b="0" dirty="0">
                          <a:solidFill>
                            <a:schemeClr val="tx1">
                              <a:lumMod val="50000"/>
                              <a:lumOff val="50000"/>
                            </a:schemeClr>
                          </a:solidFill>
                          <a:sym typeface="Montserrat"/>
                        </a:rPr>
                        <a:t>post-it</a:t>
                      </a:r>
                      <a:r>
                        <a:rPr lang="en-US" sz="1050" dirty="0">
                          <a:solidFill>
                            <a:schemeClr val="tx1">
                              <a:lumMod val="50000"/>
                              <a:lumOff val="50000"/>
                            </a:schemeClr>
                          </a:solidFill>
                          <a:sym typeface="Montserrat"/>
                        </a:rPr>
                        <a:t>”</a:t>
                      </a:r>
                      <a:r>
                        <a:rPr lang="en-US" sz="1050" b="0" dirty="0">
                          <a:solidFill>
                            <a:schemeClr val="tx1">
                              <a:lumMod val="50000"/>
                              <a:lumOff val="50000"/>
                            </a:schemeClr>
                          </a:solidFill>
                          <a:sym typeface="Montserrat"/>
                        </a:rPr>
                        <a:t> μια λέξη που απαντά στην ερώτηση </a:t>
                      </a:r>
                      <a:r>
                        <a:rPr lang="en-US" sz="1050" b="1" dirty="0">
                          <a:solidFill>
                            <a:schemeClr val="tx1">
                              <a:lumMod val="50000"/>
                              <a:lumOff val="50000"/>
                            </a:schemeClr>
                          </a:solidFill>
                          <a:sym typeface="Montserrat"/>
                        </a:rPr>
                        <a:t>«τι αντιπροσωπεύουν/είναι οι πόλεις;»</a:t>
                      </a:r>
                      <a:r>
                        <a:rPr lang="en-US" sz="1050" dirty="0">
                          <a:solidFill>
                            <a:schemeClr val="tx1">
                              <a:lumMod val="50000"/>
                              <a:lumOff val="50000"/>
                            </a:schemeClr>
                          </a:solidFill>
                          <a:sym typeface="Montserrat"/>
                        </a:rPr>
                        <a:t>,</a:t>
                      </a:r>
                      <a:r>
                        <a:rPr lang="en-US" sz="1050" b="1" dirty="0">
                          <a:solidFill>
                            <a:schemeClr val="tx1">
                              <a:lumMod val="50000"/>
                              <a:lumOff val="50000"/>
                            </a:schemeClr>
                          </a:solidFill>
                          <a:sym typeface="Montserrat"/>
                        </a:rPr>
                        <a:t> </a:t>
                      </a:r>
                      <a:r>
                        <a:rPr lang="en-US" sz="1050" b="0" dirty="0">
                          <a:solidFill>
                            <a:schemeClr val="tx1">
                              <a:lumMod val="50000"/>
                              <a:lumOff val="50000"/>
                            </a:schemeClr>
                          </a:solidFill>
                          <a:sym typeface="Montserrat"/>
                        </a:rPr>
                        <a:t>και στη συνέχεια να κολλήσει το </a:t>
                      </a:r>
                      <a:r>
                        <a:rPr lang="en-US" sz="1050" dirty="0">
                          <a:solidFill>
                            <a:schemeClr val="tx1">
                              <a:lumMod val="50000"/>
                              <a:lumOff val="50000"/>
                            </a:schemeClr>
                          </a:solidFill>
                          <a:sym typeface="Montserrat"/>
                        </a:rPr>
                        <a:t>σημείωμα “</a:t>
                      </a:r>
                      <a:r>
                        <a:rPr lang="en-US" sz="1050" b="0" dirty="0">
                          <a:solidFill>
                            <a:schemeClr val="tx1">
                              <a:lumMod val="50000"/>
                              <a:lumOff val="50000"/>
                            </a:schemeClr>
                          </a:solidFill>
                          <a:sym typeface="Montserrat"/>
                        </a:rPr>
                        <a:t>post-it</a:t>
                      </a:r>
                      <a:r>
                        <a:rPr lang="en-US" sz="1050" dirty="0">
                          <a:solidFill>
                            <a:schemeClr val="tx1">
                              <a:lumMod val="50000"/>
                              <a:lumOff val="50000"/>
                            </a:schemeClr>
                          </a:solidFill>
                          <a:sym typeface="Montserrat"/>
                        </a:rPr>
                        <a:t>”</a:t>
                      </a:r>
                      <a:r>
                        <a:rPr lang="en-US" sz="1050" b="0" dirty="0">
                          <a:solidFill>
                            <a:schemeClr val="tx1">
                              <a:lumMod val="50000"/>
                              <a:lumOff val="50000"/>
                            </a:schemeClr>
                          </a:solidFill>
                          <a:sym typeface="Montserrat"/>
                        </a:rPr>
                        <a:t> στ</a:t>
                      </a:r>
                      <a:r>
                        <a:rPr lang="en-US" sz="1050" dirty="0">
                          <a:solidFill>
                            <a:schemeClr val="tx1">
                              <a:lumMod val="50000"/>
                              <a:lumOff val="50000"/>
                            </a:schemeClr>
                          </a:solidFill>
                          <a:sym typeface="Montserrat"/>
                        </a:rPr>
                        <a:t>ο</a:t>
                      </a:r>
                      <a:r>
                        <a:rPr lang="en-US" sz="1050" b="0" dirty="0">
                          <a:solidFill>
                            <a:schemeClr val="tx1">
                              <a:lumMod val="50000"/>
                              <a:lumOff val="50000"/>
                            </a:schemeClr>
                          </a:solidFill>
                          <a:sym typeface="Montserrat"/>
                        </a:rPr>
                        <a:t> </a:t>
                      </a:r>
                      <a:r>
                        <a:rPr lang="en-US" sz="1050" dirty="0">
                          <a:solidFill>
                            <a:schemeClr val="tx1">
                              <a:lumMod val="50000"/>
                              <a:lumOff val="50000"/>
                            </a:schemeClr>
                          </a:solidFill>
                          <a:sym typeface="Montserrat"/>
                        </a:rPr>
                        <a:t>«μάλλινο στημόνι», το οποίο είναι τοποθετημένο </a:t>
                      </a:r>
                      <a:r>
                        <a:rPr lang="en-US" sz="1050" b="0" dirty="0">
                          <a:solidFill>
                            <a:schemeClr val="tx1">
                              <a:lumMod val="50000"/>
                              <a:lumOff val="50000"/>
                            </a:schemeClr>
                          </a:solidFill>
                          <a:sym typeface="Montserrat"/>
                        </a:rPr>
                        <a:t>στο πάτωμα. </a:t>
                      </a:r>
                      <a:r>
                        <a:rPr lang="en-US" sz="1050" b="0" dirty="0" err="1">
                          <a:solidFill>
                            <a:schemeClr val="tx1">
                              <a:lumMod val="50000"/>
                              <a:lumOff val="50000"/>
                            </a:schemeClr>
                          </a:solidFill>
                          <a:sym typeface="Montserrat"/>
                        </a:rPr>
                        <a:t>Πρόκειτ</a:t>
                      </a:r>
                      <a:r>
                        <a:rPr lang="en-US" sz="1050" b="0" dirty="0">
                          <a:solidFill>
                            <a:schemeClr val="tx1">
                              <a:lumMod val="50000"/>
                              <a:lumOff val="50000"/>
                            </a:schemeClr>
                          </a:solidFill>
                          <a:sym typeface="Montserrat"/>
                        </a:rPr>
                        <a:t>αι για μια επαγωγική </a:t>
                      </a:r>
                      <a:r>
                        <a:rPr lang="en-US" sz="1050" dirty="0">
                          <a:solidFill>
                            <a:schemeClr val="tx1">
                              <a:lumMod val="50000"/>
                              <a:lumOff val="50000"/>
                            </a:schemeClr>
                          </a:solidFill>
                          <a:sym typeface="Montserrat"/>
                        </a:rPr>
                        <a:t>διερευνητική </a:t>
                      </a:r>
                      <a:r>
                        <a:rPr lang="en-US" sz="1050" b="0" dirty="0">
                          <a:solidFill>
                            <a:schemeClr val="tx1">
                              <a:lumMod val="50000"/>
                              <a:lumOff val="50000"/>
                            </a:schemeClr>
                          </a:solidFill>
                          <a:sym typeface="Montserrat"/>
                        </a:rPr>
                        <a:t>μέθοδο, καθώς προϋποθέτει τη χρήση της γνώσης που </a:t>
                      </a:r>
                      <a:r>
                        <a:rPr lang="en-US" sz="1050" dirty="0">
                          <a:solidFill>
                            <a:schemeClr val="tx1">
                              <a:lumMod val="50000"/>
                              <a:lumOff val="50000"/>
                            </a:schemeClr>
                          </a:solidFill>
                          <a:sym typeface="Montserrat"/>
                        </a:rPr>
                        <a:t>λαμβάνεται </a:t>
                      </a:r>
                      <a:r>
                        <a:rPr lang="en-US" sz="1050" b="0" dirty="0">
                          <a:solidFill>
                            <a:schemeClr val="tx1">
                              <a:lumMod val="50000"/>
                              <a:lumOff val="50000"/>
                            </a:schemeClr>
                          </a:solidFill>
                          <a:sym typeface="Montserrat"/>
                        </a:rPr>
                        <a:t>μέσα από τη βιωματική διαδικασία </a:t>
                      </a:r>
                      <a:r>
                        <a:rPr lang="en-US" sz="1050" dirty="0">
                          <a:solidFill>
                            <a:schemeClr val="tx1">
                              <a:lumMod val="50000"/>
                              <a:lumOff val="50000"/>
                            </a:schemeClr>
                          </a:solidFill>
                          <a:sym typeface="Montserrat"/>
                        </a:rPr>
                        <a:t>που περνά</a:t>
                      </a:r>
                      <a:r>
                        <a:rPr lang="en-US" sz="1050" b="0" dirty="0">
                          <a:solidFill>
                            <a:schemeClr val="tx1">
                              <a:lumMod val="50000"/>
                              <a:lumOff val="50000"/>
                            </a:schemeClr>
                          </a:solidFill>
                          <a:sym typeface="Montserrat"/>
                        </a:rPr>
                        <a:t> κάθε εκπαιδευόμενο</a:t>
                      </a:r>
                      <a:r>
                        <a:rPr lang="en-US" sz="1050" dirty="0">
                          <a:solidFill>
                            <a:schemeClr val="tx1">
                              <a:lumMod val="50000"/>
                              <a:lumOff val="50000"/>
                            </a:schemeClr>
                          </a:solidFill>
                          <a:sym typeface="Montserrat"/>
                        </a:rPr>
                        <a:t>ς/η</a:t>
                      </a:r>
                      <a:r>
                        <a:rPr lang="en-US" sz="1050" b="0" dirty="0">
                          <a:solidFill>
                            <a:schemeClr val="tx1">
                              <a:lumMod val="50000"/>
                              <a:lumOff val="50000"/>
                            </a:schemeClr>
                          </a:solidFill>
                          <a:sym typeface="Montserrat"/>
                        </a:rPr>
                        <a:t>.</a:t>
                      </a:r>
                      <a:endParaRPr dirty="0">
                        <a:solidFill>
                          <a:schemeClr val="tx1">
                            <a:lumMod val="50000"/>
                            <a:lumOff val="50000"/>
                          </a:schemeClr>
                        </a:solidFill>
                      </a:endParaRPr>
                    </a:p>
                  </a:txBody>
                  <a:tcPr marL="48625" marR="4862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974650">
                <a:tc>
                  <a:txBody>
                    <a:bodyPr/>
                    <a:lstStyle/>
                    <a:p>
                      <a:pPr marL="0" marR="0" lvl="0" indent="0" algn="ctr" rtl="0">
                        <a:lnSpc>
                          <a:spcPct val="107000"/>
                        </a:lnSpc>
                        <a:spcBef>
                          <a:spcPts val="0"/>
                        </a:spcBef>
                        <a:spcAft>
                          <a:spcPts val="0"/>
                        </a:spcAft>
                        <a:buNone/>
                      </a:pPr>
                      <a:r>
                        <a:rPr lang="en-US" sz="1050" b="0">
                          <a:solidFill>
                            <a:schemeClr val="tx1">
                              <a:lumMod val="50000"/>
                              <a:lumOff val="50000"/>
                            </a:schemeClr>
                          </a:solidFill>
                          <a:sym typeface="Montserrat"/>
                        </a:rPr>
                        <a:t>5 λεπτά</a:t>
                      </a:r>
                      <a:endParaRPr sz="1050" b="0">
                        <a:solidFill>
                          <a:schemeClr val="tx1">
                            <a:lumMod val="50000"/>
                            <a:lumOff val="50000"/>
                          </a:schemeClr>
                        </a:solidFill>
                        <a:latin typeface="Montserrat"/>
                        <a:ea typeface="Montserrat"/>
                        <a:cs typeface="Montserrat"/>
                        <a:sym typeface="Montserrat"/>
                      </a:endParaRPr>
                    </a:p>
                  </a:txBody>
                  <a:tcPr marL="48625" marR="48625"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228600" marR="0" lvl="0" indent="-228600" algn="l" rtl="0">
                        <a:lnSpc>
                          <a:spcPct val="107000"/>
                        </a:lnSpc>
                        <a:spcBef>
                          <a:spcPts val="0"/>
                        </a:spcBef>
                        <a:spcAft>
                          <a:spcPts val="0"/>
                        </a:spcAft>
                        <a:buClr>
                          <a:srgbClr val="595959"/>
                        </a:buClr>
                        <a:buSzPts val="1050"/>
                        <a:buFont typeface="Play"/>
                        <a:buAutoNum type="arabicPeriod" startAt="4"/>
                      </a:pPr>
                      <a:r>
                        <a:rPr lang="en-US" sz="1050" b="0" dirty="0" err="1">
                          <a:solidFill>
                            <a:schemeClr val="tx1">
                              <a:lumMod val="50000"/>
                              <a:lumOff val="50000"/>
                            </a:schemeClr>
                          </a:solidFill>
                          <a:sym typeface="Montserrat"/>
                        </a:rPr>
                        <a:t>Ότ</a:t>
                      </a:r>
                      <a:r>
                        <a:rPr lang="en-US" sz="1050" b="0" dirty="0">
                          <a:solidFill>
                            <a:schemeClr val="tx1">
                              <a:lumMod val="50000"/>
                              <a:lumOff val="50000"/>
                            </a:schemeClr>
                          </a:solidFill>
                          <a:sym typeface="Montserrat"/>
                        </a:rPr>
                        <a:t>αν όλοι/ες οι εκπαιδευόμενοι/ες έχουν τοποθετήσει τα σημειώματα </a:t>
                      </a:r>
                      <a:r>
                        <a:rPr lang="en-US" sz="1050" dirty="0">
                          <a:solidFill>
                            <a:schemeClr val="tx1">
                              <a:lumMod val="50000"/>
                              <a:lumOff val="50000"/>
                            </a:schemeClr>
                          </a:solidFill>
                          <a:sym typeface="Montserrat"/>
                        </a:rPr>
                        <a:t>“</a:t>
                      </a:r>
                      <a:r>
                        <a:rPr lang="en-US" sz="1050" b="0" dirty="0">
                          <a:solidFill>
                            <a:schemeClr val="tx1">
                              <a:lumMod val="50000"/>
                              <a:lumOff val="50000"/>
                            </a:schemeClr>
                          </a:solidFill>
                          <a:sym typeface="Montserrat"/>
                        </a:rPr>
                        <a:t>post-it</a:t>
                      </a:r>
                      <a:r>
                        <a:rPr lang="en-US" sz="1050" dirty="0">
                          <a:solidFill>
                            <a:schemeClr val="tx1">
                              <a:lumMod val="50000"/>
                              <a:lumOff val="50000"/>
                            </a:schemeClr>
                          </a:solidFill>
                          <a:sym typeface="Montserrat"/>
                        </a:rPr>
                        <a:t>”</a:t>
                      </a:r>
                      <a:r>
                        <a:rPr lang="en-US" sz="1050" b="0" dirty="0">
                          <a:solidFill>
                            <a:schemeClr val="tx1">
                              <a:lumMod val="50000"/>
                              <a:lumOff val="50000"/>
                            </a:schemeClr>
                          </a:solidFill>
                          <a:sym typeface="Montserrat"/>
                        </a:rPr>
                        <a:t> τους στον ιστό, ο/η εκπαιδευτής/τρια θα πρέπει να συνεχίσει </a:t>
                      </a:r>
                      <a:r>
                        <a:rPr lang="en-US" sz="1050" dirty="0">
                          <a:solidFill>
                            <a:schemeClr val="tx1">
                              <a:lumMod val="50000"/>
                              <a:lumOff val="50000"/>
                            </a:schemeClr>
                          </a:solidFill>
                          <a:sym typeface="Montserrat"/>
                        </a:rPr>
                        <a:t>προωθώντας</a:t>
                      </a:r>
                      <a:r>
                        <a:rPr lang="en-US" sz="1050" b="0" dirty="0">
                          <a:solidFill>
                            <a:schemeClr val="tx1">
                              <a:lumMod val="50000"/>
                              <a:lumOff val="50000"/>
                            </a:schemeClr>
                          </a:solidFill>
                          <a:sym typeface="Montserrat"/>
                        </a:rPr>
                        <a:t> μια γενική συζήτηση σχετικά με τον αντίκτυπο των αστικών πολιτικών, των αστικών υπηρεσιών και των αστικών υποδομών</a:t>
                      </a:r>
                      <a:r>
                        <a:rPr lang="en-US" sz="1050" dirty="0">
                          <a:solidFill>
                            <a:schemeClr val="tx1">
                              <a:lumMod val="50000"/>
                              <a:lumOff val="50000"/>
                            </a:schemeClr>
                          </a:solidFill>
                          <a:sym typeface="Montserrat"/>
                        </a:rPr>
                        <a:t> </a:t>
                      </a:r>
                      <a:r>
                        <a:rPr lang="en-US" sz="1050" b="0" dirty="0">
                          <a:solidFill>
                            <a:schemeClr val="tx1">
                              <a:lumMod val="50000"/>
                              <a:lumOff val="50000"/>
                            </a:schemeClr>
                          </a:solidFill>
                          <a:sym typeface="Montserrat"/>
                        </a:rPr>
                        <a:t>στην καθημερινή ζωή</a:t>
                      </a:r>
                      <a:r>
                        <a:rPr lang="en-US" sz="1050" dirty="0">
                          <a:solidFill>
                            <a:schemeClr val="tx1">
                              <a:lumMod val="50000"/>
                              <a:lumOff val="50000"/>
                            </a:schemeClr>
                          </a:solidFill>
                          <a:sym typeface="Montserrat"/>
                        </a:rPr>
                        <a:t>,</a:t>
                      </a:r>
                      <a:r>
                        <a:rPr lang="en-US" sz="1050" b="0" dirty="0">
                          <a:solidFill>
                            <a:schemeClr val="tx1">
                              <a:lumMod val="50000"/>
                              <a:lumOff val="50000"/>
                            </a:schemeClr>
                          </a:solidFill>
                          <a:sym typeface="Montserrat"/>
                        </a:rPr>
                        <a:t> ορισμένα σοβαρά προβλήματα που εντοπίζονται στις κοινωνίες </a:t>
                      </a:r>
                      <a:r>
                        <a:rPr lang="en-US" sz="1050" dirty="0">
                          <a:solidFill>
                            <a:schemeClr val="tx1">
                              <a:lumMod val="50000"/>
                              <a:lumOff val="50000"/>
                            </a:schemeClr>
                          </a:solidFill>
                          <a:sym typeface="Montserrat"/>
                        </a:rPr>
                        <a:t>και τα οποία </a:t>
                      </a:r>
                      <a:r>
                        <a:rPr lang="en-US" sz="1050" b="0" dirty="0">
                          <a:solidFill>
                            <a:schemeClr val="tx1">
                              <a:lumMod val="50000"/>
                              <a:lumOff val="50000"/>
                            </a:schemeClr>
                          </a:solidFill>
                          <a:sym typeface="Montserrat"/>
                        </a:rPr>
                        <a:t>θέτουν σε κίνδυνο την ισορροπία, τη δικαιοσύνη και την ισονομία (αυτά που αναφέρονται στην Παιχνιδοποιημένη Μαθησιακή Εμπειρία)</a:t>
                      </a:r>
                      <a:r>
                        <a:rPr lang="en-US" sz="1050" dirty="0">
                          <a:solidFill>
                            <a:schemeClr val="tx1">
                              <a:lumMod val="50000"/>
                              <a:lumOff val="50000"/>
                            </a:schemeClr>
                          </a:solidFill>
                          <a:sym typeface="Montserrat"/>
                        </a:rPr>
                        <a:t>, καθώς επίσης</a:t>
                      </a:r>
                      <a:r>
                        <a:rPr lang="en-US" sz="1050" b="0" dirty="0">
                          <a:solidFill>
                            <a:schemeClr val="tx1">
                              <a:lumMod val="50000"/>
                              <a:lumOff val="50000"/>
                            </a:schemeClr>
                          </a:solidFill>
                          <a:sym typeface="Montserrat"/>
                        </a:rPr>
                        <a:t> τον ρόλο της κοινωνίας, και ιδιαίτερα των νέων, στη λήψη αποφάσεων και στην αλλαγή. Η </a:t>
                      </a:r>
                      <a:r>
                        <a:rPr lang="en-US" sz="1050" b="0" dirty="0" err="1">
                          <a:solidFill>
                            <a:schemeClr val="tx1">
                              <a:lumMod val="50000"/>
                              <a:lumOff val="50000"/>
                            </a:schemeClr>
                          </a:solidFill>
                          <a:sym typeface="Montserrat"/>
                        </a:rPr>
                        <a:t>εκ</a:t>
                      </a:r>
                      <a:r>
                        <a:rPr lang="en-US" sz="1050" b="0" dirty="0">
                          <a:solidFill>
                            <a:schemeClr val="tx1">
                              <a:lumMod val="50000"/>
                              <a:lumOff val="50000"/>
                            </a:schemeClr>
                          </a:solidFill>
                          <a:sym typeface="Montserrat"/>
                        </a:rPr>
                        <a:t>παιδευτική μέθοδος που θα χρησιμοποιηθεί εδώ θα είναι η </a:t>
                      </a:r>
                      <a:r>
                        <a:rPr lang="en-US" sz="1050" dirty="0">
                          <a:solidFill>
                            <a:schemeClr val="tx1">
                              <a:lumMod val="50000"/>
                              <a:lumOff val="50000"/>
                            </a:schemeClr>
                          </a:solidFill>
                          <a:sym typeface="Montserrat Light"/>
                        </a:rPr>
                        <a:t>Επιδεικτική-Επιβεβαιωτική Μέθοδος</a:t>
                      </a:r>
                      <a:r>
                        <a:rPr lang="en-US" sz="1050" b="0" dirty="0">
                          <a:solidFill>
                            <a:schemeClr val="tx1">
                              <a:lumMod val="50000"/>
                              <a:lumOff val="50000"/>
                            </a:schemeClr>
                          </a:solidFill>
                          <a:sym typeface="Montserrat"/>
                        </a:rPr>
                        <a:t>, καθώς ο/η εκπαιδευτής/τρια αναμένεται να είναι το κεντρικό σημείο για τη μετάδοση μιας κατασκευασμένης γνώσης. </a:t>
                      </a:r>
                      <a:endParaRPr sz="1050" b="0" dirty="0">
                        <a:solidFill>
                          <a:schemeClr val="tx1">
                            <a:lumMod val="50000"/>
                            <a:lumOff val="50000"/>
                          </a:schemeClr>
                        </a:solidFill>
                        <a:sym typeface="Montserrat"/>
                      </a:endParaRPr>
                    </a:p>
                    <a:p>
                      <a:pPr marL="457200" marR="0" lvl="0" indent="0" algn="l" rtl="0">
                        <a:lnSpc>
                          <a:spcPct val="107000"/>
                        </a:lnSpc>
                        <a:spcBef>
                          <a:spcPts val="800"/>
                        </a:spcBef>
                        <a:spcAft>
                          <a:spcPts val="0"/>
                        </a:spcAft>
                        <a:buClr>
                          <a:srgbClr val="595959"/>
                        </a:buClr>
                        <a:buSzPts val="1050"/>
                        <a:buFont typeface="Play"/>
                        <a:buNone/>
                      </a:pPr>
                      <a:r>
                        <a:rPr lang="en-US" sz="1050" b="0" dirty="0">
                          <a:solidFill>
                            <a:schemeClr val="tx1">
                              <a:lumMod val="50000"/>
                              <a:lumOff val="50000"/>
                            </a:schemeClr>
                          </a:solidFill>
                          <a:sym typeface="Montserrat"/>
                        </a:rPr>
                        <a:t> </a:t>
                      </a:r>
                      <a:endParaRPr sz="1050" b="0" dirty="0">
                        <a:solidFill>
                          <a:schemeClr val="tx1">
                            <a:lumMod val="50000"/>
                            <a:lumOff val="50000"/>
                          </a:schemeClr>
                        </a:solidFill>
                        <a:latin typeface="Montserrat"/>
                        <a:ea typeface="Montserrat"/>
                        <a:cs typeface="Montserrat"/>
                        <a:sym typeface="Montserrat"/>
                      </a:endParaRPr>
                    </a:p>
                  </a:txBody>
                  <a:tcPr marL="48625" marR="4862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1047825">
                <a:tc>
                  <a:txBody>
                    <a:bodyPr/>
                    <a:lstStyle/>
                    <a:p>
                      <a:pPr marL="0" marR="0" lvl="0" indent="0" algn="l" rtl="0">
                        <a:lnSpc>
                          <a:spcPct val="107000"/>
                        </a:lnSpc>
                        <a:spcBef>
                          <a:spcPts val="0"/>
                        </a:spcBef>
                        <a:spcAft>
                          <a:spcPts val="0"/>
                        </a:spcAft>
                        <a:buNone/>
                      </a:pPr>
                      <a:r>
                        <a:rPr lang="en-US" sz="1050" b="0">
                          <a:solidFill>
                            <a:schemeClr val="tx1">
                              <a:lumMod val="50000"/>
                              <a:lumOff val="50000"/>
                            </a:schemeClr>
                          </a:solidFill>
                          <a:sym typeface="Montserrat Light"/>
                        </a:rPr>
                        <a:t> </a:t>
                      </a:r>
                      <a:endParaRPr sz="1050" b="0">
                        <a:solidFill>
                          <a:schemeClr val="tx1">
                            <a:lumMod val="50000"/>
                            <a:lumOff val="50000"/>
                          </a:schemeClr>
                        </a:solidFill>
                        <a:latin typeface="Montserrat Light"/>
                        <a:ea typeface="Montserrat Light"/>
                        <a:cs typeface="Montserrat Light"/>
                        <a:sym typeface="Montserrat Light"/>
                      </a:endParaRPr>
                    </a:p>
                  </a:txBody>
                  <a:tcPr marL="48625" marR="4862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228600" marR="0" lvl="0" indent="-228600" algn="l" rtl="0">
                        <a:lnSpc>
                          <a:spcPct val="107000"/>
                        </a:lnSpc>
                        <a:spcBef>
                          <a:spcPts val="0"/>
                        </a:spcBef>
                        <a:spcAft>
                          <a:spcPts val="0"/>
                        </a:spcAft>
                        <a:buClr>
                          <a:srgbClr val="595959"/>
                        </a:buClr>
                        <a:buSzPts val="1050"/>
                        <a:buFont typeface="Play"/>
                        <a:buAutoNum type="arabicPeriod" startAt="5"/>
                      </a:pPr>
                      <a:r>
                        <a:rPr lang="en-US" sz="1050" b="0" dirty="0" err="1">
                          <a:solidFill>
                            <a:schemeClr val="tx1">
                              <a:lumMod val="50000"/>
                              <a:lumOff val="50000"/>
                            </a:schemeClr>
                          </a:solidFill>
                          <a:sym typeface="Montserrat"/>
                        </a:rPr>
                        <a:t>Γι</a:t>
                      </a:r>
                      <a:r>
                        <a:rPr lang="en-US" sz="1050" b="0" dirty="0">
                          <a:solidFill>
                            <a:schemeClr val="tx1">
                              <a:lumMod val="50000"/>
                              <a:lumOff val="50000"/>
                            </a:schemeClr>
                          </a:solidFill>
                          <a:sym typeface="Montserrat"/>
                        </a:rPr>
                        <a:t>α την εφαρμογή αυτής της </a:t>
                      </a:r>
                      <a:r>
                        <a:rPr lang="en-US" sz="1050" dirty="0">
                          <a:solidFill>
                            <a:schemeClr val="tx1">
                              <a:lumMod val="50000"/>
                              <a:lumOff val="50000"/>
                            </a:schemeClr>
                          </a:solidFill>
                          <a:sym typeface="Montserrat"/>
                        </a:rPr>
                        <a:t>δραστηριότητας</a:t>
                      </a:r>
                      <a:r>
                        <a:rPr lang="en-US" sz="1050" b="0" dirty="0">
                          <a:solidFill>
                            <a:schemeClr val="tx1">
                              <a:lumMod val="50000"/>
                              <a:lumOff val="50000"/>
                            </a:schemeClr>
                          </a:solidFill>
                          <a:sym typeface="Montserrat"/>
                        </a:rPr>
                        <a:t>, ο/η εκπαιδευτής/τρια θα </a:t>
                      </a:r>
                      <a:r>
                        <a:rPr lang="en-US" sz="1050" dirty="0">
                          <a:solidFill>
                            <a:schemeClr val="tx1">
                              <a:lumMod val="50000"/>
                              <a:lumOff val="50000"/>
                            </a:schemeClr>
                          </a:solidFill>
                          <a:sym typeface="Montserrat"/>
                        </a:rPr>
                        <a:t>χρησιμοποιήσει μια</a:t>
                      </a:r>
                      <a:r>
                        <a:rPr lang="en-US" sz="1050" b="0" dirty="0">
                          <a:solidFill>
                            <a:schemeClr val="tx1">
                              <a:lumMod val="50000"/>
                              <a:lumOff val="50000"/>
                            </a:schemeClr>
                          </a:solidFill>
                          <a:sym typeface="Montserrat"/>
                        </a:rPr>
                        <a:t> </a:t>
                      </a:r>
                      <a:r>
                        <a:rPr lang="en-US" sz="1050" b="1" dirty="0">
                          <a:solidFill>
                            <a:schemeClr val="tx1">
                              <a:lumMod val="50000"/>
                              <a:lumOff val="50000"/>
                            </a:schemeClr>
                          </a:solidFill>
                          <a:sym typeface="Montserrat"/>
                        </a:rPr>
                        <a:t>υποστηρικτική παρουσίαση σε μορφή PowerPoint* </a:t>
                      </a:r>
                      <a:r>
                        <a:rPr lang="en-US" sz="1050" b="0" dirty="0">
                          <a:solidFill>
                            <a:schemeClr val="tx1">
                              <a:lumMod val="50000"/>
                              <a:lumOff val="50000"/>
                            </a:schemeClr>
                          </a:solidFill>
                          <a:sym typeface="Montserrat"/>
                        </a:rPr>
                        <a:t>με 20 το πολύ διαφάνειες</a:t>
                      </a:r>
                      <a:r>
                        <a:rPr lang="en-US" sz="1050" dirty="0">
                          <a:solidFill>
                            <a:schemeClr val="tx1">
                              <a:lumMod val="50000"/>
                              <a:lumOff val="50000"/>
                            </a:schemeClr>
                          </a:solidFill>
                          <a:sym typeface="Montserrat"/>
                        </a:rPr>
                        <a:t>, η οποία θα παρουσιάζει </a:t>
                      </a:r>
                      <a:r>
                        <a:rPr lang="en-US" sz="1050" b="0" dirty="0">
                          <a:solidFill>
                            <a:schemeClr val="tx1">
                              <a:lumMod val="50000"/>
                              <a:lumOff val="50000"/>
                            </a:schemeClr>
                          </a:solidFill>
                          <a:sym typeface="Montserrat"/>
                        </a:rPr>
                        <a:t>τις βασικές πληροφορίες και τις βασικές ιδέες των θεμάτων που αναφέρονται.</a:t>
                      </a:r>
                      <a:endParaRPr sz="1050" b="0" dirty="0">
                        <a:solidFill>
                          <a:schemeClr val="tx1">
                            <a:lumMod val="50000"/>
                            <a:lumOff val="50000"/>
                          </a:schemeClr>
                        </a:solidFill>
                        <a:sym typeface="Montserrat"/>
                      </a:endParaRPr>
                    </a:p>
                    <a:p>
                      <a:pPr marL="457200" marR="0" lvl="0" indent="0" algn="l" rtl="0">
                        <a:lnSpc>
                          <a:spcPct val="107000"/>
                        </a:lnSpc>
                        <a:spcBef>
                          <a:spcPts val="0"/>
                        </a:spcBef>
                        <a:spcAft>
                          <a:spcPts val="0"/>
                        </a:spcAft>
                        <a:buClr>
                          <a:srgbClr val="595959"/>
                        </a:buClr>
                        <a:buSzPts val="1050"/>
                        <a:buFont typeface="Play"/>
                        <a:buNone/>
                      </a:pPr>
                      <a:r>
                        <a:rPr lang="en-US" sz="1050" b="0" dirty="0">
                          <a:solidFill>
                            <a:schemeClr val="tx1">
                              <a:lumMod val="50000"/>
                              <a:lumOff val="50000"/>
                            </a:schemeClr>
                          </a:solidFill>
                          <a:sym typeface="Montserrat"/>
                        </a:rPr>
                        <a:t> </a:t>
                      </a:r>
                      <a:endParaRPr sz="1050" b="0" dirty="0">
                        <a:solidFill>
                          <a:schemeClr val="tx1">
                            <a:lumMod val="50000"/>
                            <a:lumOff val="50000"/>
                          </a:schemeClr>
                        </a:solidFill>
                        <a:sym typeface="Montserrat"/>
                      </a:endParaRPr>
                    </a:p>
                    <a:p>
                      <a:pPr marL="457200" marR="0" lvl="0" indent="0" algn="l" rtl="0">
                        <a:lnSpc>
                          <a:spcPct val="107000"/>
                        </a:lnSpc>
                        <a:spcBef>
                          <a:spcPts val="0"/>
                        </a:spcBef>
                        <a:spcAft>
                          <a:spcPts val="0"/>
                        </a:spcAft>
                        <a:buClr>
                          <a:srgbClr val="595959"/>
                        </a:buClr>
                        <a:buSzPts val="1050"/>
                        <a:buFont typeface="Play"/>
                        <a:buNone/>
                      </a:pPr>
                      <a:r>
                        <a:rPr lang="en-US" sz="1050" b="0" u="sng" dirty="0">
                          <a:solidFill>
                            <a:schemeClr val="tx1">
                              <a:lumMod val="50000"/>
                              <a:lumOff val="50000"/>
                            </a:schemeClr>
                          </a:solidFill>
                          <a:sym typeface="Montserrat"/>
                        </a:rPr>
                        <a:t>*Μπ</a:t>
                      </a:r>
                      <a:r>
                        <a:rPr lang="en-US" sz="1050" b="0" u="sng" dirty="0" err="1">
                          <a:solidFill>
                            <a:schemeClr val="tx1">
                              <a:lumMod val="50000"/>
                              <a:lumOff val="50000"/>
                            </a:schemeClr>
                          </a:solidFill>
                          <a:sym typeface="Montserrat"/>
                        </a:rPr>
                        <a:t>ορείτε</a:t>
                      </a:r>
                      <a:r>
                        <a:rPr lang="en-US" sz="1050" b="0" u="sng" dirty="0">
                          <a:solidFill>
                            <a:schemeClr val="tx1">
                              <a:lumMod val="50000"/>
                              <a:lumOff val="50000"/>
                            </a:schemeClr>
                          </a:solidFill>
                          <a:sym typeface="Montserrat"/>
                        </a:rPr>
                        <a:t> να β</a:t>
                      </a:r>
                      <a:r>
                        <a:rPr lang="en-US" sz="1050" b="0" u="sng" dirty="0" err="1">
                          <a:solidFill>
                            <a:schemeClr val="tx1">
                              <a:lumMod val="50000"/>
                              <a:lumOff val="50000"/>
                            </a:schemeClr>
                          </a:solidFill>
                          <a:sym typeface="Montserrat"/>
                        </a:rPr>
                        <a:t>ρείτε</a:t>
                      </a:r>
                      <a:r>
                        <a:rPr lang="en-US" sz="1050" b="0" u="sng" dirty="0">
                          <a:solidFill>
                            <a:schemeClr val="tx1">
                              <a:lumMod val="50000"/>
                              <a:lumOff val="50000"/>
                            </a:schemeClr>
                          </a:solidFill>
                          <a:sym typeface="Montserrat"/>
                        </a:rPr>
                        <a:t> </a:t>
                      </a:r>
                      <a:r>
                        <a:rPr lang="en-US" sz="1050" b="0" u="sng" dirty="0" err="1">
                          <a:solidFill>
                            <a:schemeClr val="tx1">
                              <a:lumMod val="50000"/>
                              <a:lumOff val="50000"/>
                            </a:schemeClr>
                          </a:solidFill>
                          <a:sym typeface="Montserrat"/>
                        </a:rPr>
                        <a:t>τ</a:t>
                      </a:r>
                      <a:r>
                        <a:rPr lang="en-US" sz="1050" u="sng" dirty="0" err="1">
                          <a:solidFill>
                            <a:schemeClr val="tx1">
                              <a:lumMod val="50000"/>
                              <a:lumOff val="50000"/>
                            </a:schemeClr>
                          </a:solidFill>
                          <a:sym typeface="Montserrat"/>
                        </a:rPr>
                        <a:t>ην</a:t>
                      </a:r>
                      <a:r>
                        <a:rPr lang="en-US" sz="1050" u="sng" dirty="0">
                          <a:solidFill>
                            <a:schemeClr val="tx1">
                              <a:lumMod val="50000"/>
                              <a:lumOff val="50000"/>
                            </a:schemeClr>
                          </a:solidFill>
                          <a:sym typeface="Montserrat"/>
                        </a:rPr>
                        <a:t> πα</a:t>
                      </a:r>
                      <a:r>
                        <a:rPr lang="en-US" sz="1050" u="sng" dirty="0" err="1">
                          <a:solidFill>
                            <a:schemeClr val="tx1">
                              <a:lumMod val="50000"/>
                              <a:lumOff val="50000"/>
                            </a:schemeClr>
                          </a:solidFill>
                          <a:sym typeface="Montserrat"/>
                        </a:rPr>
                        <a:t>ρουσί</a:t>
                      </a:r>
                      <a:r>
                        <a:rPr lang="en-US" sz="1050" u="sng" dirty="0">
                          <a:solidFill>
                            <a:schemeClr val="tx1">
                              <a:lumMod val="50000"/>
                              <a:lumOff val="50000"/>
                            </a:schemeClr>
                          </a:solidFill>
                          <a:sym typeface="Montserrat"/>
                        </a:rPr>
                        <a:t>αση</a:t>
                      </a:r>
                      <a:r>
                        <a:rPr lang="en-US" sz="1050" b="0" u="sng" dirty="0">
                          <a:solidFill>
                            <a:schemeClr val="tx1">
                              <a:lumMod val="50000"/>
                              <a:lumOff val="50000"/>
                            </a:schemeClr>
                          </a:solidFill>
                          <a:sym typeface="Montserrat"/>
                        </a:rPr>
                        <a:t> PowerPoint στο φάκελο της συνεδρίας.</a:t>
                      </a:r>
                      <a:endParaRPr sz="1050" b="0" u="sng" dirty="0">
                        <a:solidFill>
                          <a:schemeClr val="tx1">
                            <a:lumMod val="50000"/>
                            <a:lumOff val="50000"/>
                          </a:schemeClr>
                        </a:solidFill>
                        <a:sym typeface="Montserrat"/>
                      </a:endParaRPr>
                    </a:p>
                    <a:p>
                      <a:pPr marL="457200" marR="0" lvl="0" indent="0" algn="l" rtl="0">
                        <a:lnSpc>
                          <a:spcPct val="107000"/>
                        </a:lnSpc>
                        <a:spcBef>
                          <a:spcPts val="0"/>
                        </a:spcBef>
                        <a:spcAft>
                          <a:spcPts val="0"/>
                        </a:spcAft>
                        <a:buClr>
                          <a:srgbClr val="595959"/>
                        </a:buClr>
                        <a:buSzPts val="1050"/>
                        <a:buFont typeface="Play"/>
                        <a:buNone/>
                      </a:pPr>
                      <a:r>
                        <a:rPr lang="en-US" sz="1050" b="0" dirty="0">
                          <a:solidFill>
                            <a:schemeClr val="tx1">
                              <a:lumMod val="50000"/>
                              <a:lumOff val="50000"/>
                            </a:schemeClr>
                          </a:solidFill>
                          <a:sym typeface="Montserrat"/>
                        </a:rPr>
                        <a:t> </a:t>
                      </a:r>
                      <a:endParaRPr sz="1050" b="0" dirty="0">
                        <a:solidFill>
                          <a:schemeClr val="tx1">
                            <a:lumMod val="50000"/>
                            <a:lumOff val="50000"/>
                          </a:schemeClr>
                        </a:solidFill>
                        <a:sym typeface="Montserrat"/>
                      </a:endParaRPr>
                    </a:p>
                    <a:p>
                      <a:pPr marL="457200" marR="0" lvl="0" indent="0" algn="l" rtl="0">
                        <a:lnSpc>
                          <a:spcPct val="107000"/>
                        </a:lnSpc>
                        <a:spcBef>
                          <a:spcPts val="0"/>
                        </a:spcBef>
                        <a:spcAft>
                          <a:spcPts val="0"/>
                        </a:spcAft>
                        <a:buClr>
                          <a:srgbClr val="595959"/>
                        </a:buClr>
                        <a:buSzPts val="1050"/>
                        <a:buFont typeface="Play"/>
                        <a:buNone/>
                      </a:pPr>
                      <a:r>
                        <a:rPr lang="en-US" sz="1050" b="0" dirty="0">
                          <a:solidFill>
                            <a:schemeClr val="tx1">
                              <a:lumMod val="50000"/>
                              <a:lumOff val="50000"/>
                            </a:schemeClr>
                          </a:solidFill>
                          <a:sym typeface="Montserrat"/>
                        </a:rPr>
                        <a:t> </a:t>
                      </a:r>
                      <a:endParaRPr sz="1050" b="0" dirty="0">
                        <a:solidFill>
                          <a:schemeClr val="tx1">
                            <a:lumMod val="50000"/>
                            <a:lumOff val="50000"/>
                          </a:schemeClr>
                        </a:solidFill>
                        <a:latin typeface="Montserrat"/>
                        <a:ea typeface="Montserrat"/>
                        <a:cs typeface="Montserrat"/>
                        <a:sym typeface="Montserrat"/>
                      </a:endParaRPr>
                    </a:p>
                  </a:txBody>
                  <a:tcPr marL="48625" marR="4862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7"/>
                  </a:ext>
                </a:extLst>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518"/>
        <p:cNvGrpSpPr/>
        <p:nvPr/>
      </p:nvGrpSpPr>
      <p:grpSpPr>
        <a:xfrm>
          <a:off x="0" y="0"/>
          <a:ext cx="0" cy="0"/>
          <a:chOff x="0" y="0"/>
          <a:chExt cx="0" cy="0"/>
        </a:xfrm>
      </p:grpSpPr>
      <p:pic>
        <p:nvPicPr>
          <p:cNvPr id="519" name="Google Shape;519;p29"/>
          <p:cNvPicPr preferRelativeResize="0"/>
          <p:nvPr/>
        </p:nvPicPr>
        <p:blipFill rotWithShape="1">
          <a:blip r:embed="rId3">
            <a:alphaModFix/>
          </a:blip>
          <a:srcRect t="56" b="64"/>
          <a:stretch/>
        </p:blipFill>
        <p:spPr>
          <a:xfrm>
            <a:off x="0" y="0"/>
            <a:ext cx="12192000" cy="6858000"/>
          </a:xfrm>
          <a:prstGeom prst="rect">
            <a:avLst/>
          </a:prstGeom>
          <a:noFill/>
          <a:ln>
            <a:noFill/>
          </a:ln>
        </p:spPr>
      </p:pic>
      <p:sp>
        <p:nvSpPr>
          <p:cNvPr id="520" name="Google Shape;520;p29"/>
          <p:cNvSpPr txBox="1"/>
          <p:nvPr/>
        </p:nvSpPr>
        <p:spPr>
          <a:xfrm>
            <a:off x="2144857" y="995553"/>
            <a:ext cx="7902300" cy="5850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3200" b="1">
                <a:solidFill>
                  <a:srgbClr val="FF636C"/>
                </a:solidFill>
                <a:latin typeface="Montserrat"/>
                <a:ea typeface="Montserrat"/>
                <a:cs typeface="Montserrat"/>
                <a:sym typeface="Montserrat"/>
              </a:rPr>
              <a:t>2η Συνεδρία</a:t>
            </a:r>
            <a:endParaRPr sz="4800" b="1">
              <a:solidFill>
                <a:srgbClr val="FF636C"/>
              </a:solidFill>
              <a:latin typeface="Montserrat"/>
              <a:ea typeface="Montserrat"/>
              <a:cs typeface="Montserrat"/>
              <a:sym typeface="Montserra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0" name="Google Shape;110;p3" descr="Uma imagem com pessoa, encarnado&#10;&#10;Descrição gerada automaticamente"/>
          <p:cNvPicPr preferRelativeResize="0"/>
          <p:nvPr/>
        </p:nvPicPr>
        <p:blipFill rotWithShape="1">
          <a:blip r:embed="rId3">
            <a:alphaModFix/>
          </a:blip>
          <a:srcRect r="5"/>
          <a:stretch/>
        </p:blipFill>
        <p:spPr>
          <a:xfrm>
            <a:off x="5184197" y="0"/>
            <a:ext cx="8753476" cy="6858000"/>
          </a:xfrm>
          <a:prstGeom prst="rect">
            <a:avLst/>
          </a:prstGeom>
          <a:noFill/>
          <a:ln>
            <a:noFill/>
          </a:ln>
        </p:spPr>
      </p:pic>
      <p:sp>
        <p:nvSpPr>
          <p:cNvPr id="111" name="Google Shape;111;p3"/>
          <p:cNvSpPr txBox="1"/>
          <p:nvPr/>
        </p:nvSpPr>
        <p:spPr>
          <a:xfrm>
            <a:off x="768475" y="1299450"/>
            <a:ext cx="6447000" cy="1508400"/>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4000">
                <a:solidFill>
                  <a:srgbClr val="FF636C"/>
                </a:solidFill>
                <a:latin typeface="Montserrat SemiBold"/>
                <a:ea typeface="Montserrat SemiBold"/>
                <a:cs typeface="Montserrat SemiBold"/>
                <a:sym typeface="Montserrat SemiBold"/>
              </a:rPr>
              <a:t>ΠΕΡΙ ΤΙΝΟΣ ΠΡΟΚΕΙΤΑΙ</a:t>
            </a:r>
            <a:r>
              <a:rPr lang="en-US" sz="4000" b="0" i="0" u="none" strike="noStrike" cap="none">
                <a:solidFill>
                  <a:srgbClr val="FF636C"/>
                </a:solidFill>
                <a:latin typeface="Montserrat SemiBold"/>
                <a:ea typeface="Montserrat SemiBold"/>
                <a:cs typeface="Montserrat SemiBold"/>
                <a:sym typeface="Montserrat SemiBold"/>
              </a:rPr>
              <a:t>;</a:t>
            </a:r>
            <a:endParaRPr/>
          </a:p>
          <a:p>
            <a:pPr marL="0" marR="0" lvl="0" indent="0" algn="l" rtl="0">
              <a:spcBef>
                <a:spcPts val="1200"/>
              </a:spcBef>
              <a:spcAft>
                <a:spcPts val="0"/>
              </a:spcAft>
              <a:buNone/>
            </a:pPr>
            <a:endParaRPr sz="4800" b="0" i="0" u="none" strike="noStrike" cap="none">
              <a:solidFill>
                <a:srgbClr val="FF636C"/>
              </a:solidFill>
              <a:latin typeface="Montserrat SemiBold"/>
              <a:ea typeface="Montserrat SemiBold"/>
              <a:cs typeface="Montserrat SemiBold"/>
              <a:sym typeface="Montserrat SemiBold"/>
            </a:endParaRPr>
          </a:p>
        </p:txBody>
      </p:sp>
      <p:sp>
        <p:nvSpPr>
          <p:cNvPr id="112" name="Google Shape;112;p3"/>
          <p:cNvSpPr txBox="1"/>
          <p:nvPr/>
        </p:nvSpPr>
        <p:spPr>
          <a:xfrm>
            <a:off x="856394" y="6126037"/>
            <a:ext cx="5239606"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176F78"/>
              </a:buClr>
              <a:buSzPts val="1400"/>
              <a:buFont typeface="Arial"/>
              <a:buNone/>
            </a:pPr>
            <a:r>
              <a:rPr lang="en-US" sz="1400" b="0" i="0" u="none" strike="noStrike" cap="none" dirty="0" err="1">
                <a:solidFill>
                  <a:srgbClr val="176F78"/>
                </a:solidFill>
                <a:latin typeface="Montserrat"/>
                <a:ea typeface="Montserrat"/>
                <a:cs typeface="Montserrat"/>
                <a:sym typeface="Montserrat"/>
              </a:rPr>
              <a:t>Γλώσσες</a:t>
            </a:r>
            <a:r>
              <a:rPr lang="en-US" sz="1400" b="0" i="0" u="none" strike="noStrike" cap="none" dirty="0">
                <a:solidFill>
                  <a:srgbClr val="176F78"/>
                </a:solidFill>
                <a:latin typeface="Montserrat"/>
                <a:ea typeface="Montserrat"/>
                <a:cs typeface="Montserrat"/>
                <a:sym typeface="Montserrat"/>
              </a:rPr>
              <a:t>: </a:t>
            </a:r>
            <a:r>
              <a:rPr lang="en-US" sz="1400" b="0" i="0" u="none" strike="noStrike" cap="none" dirty="0" err="1">
                <a:solidFill>
                  <a:srgbClr val="176F78"/>
                </a:solidFill>
                <a:latin typeface="Montserrat"/>
                <a:ea typeface="Montserrat"/>
                <a:cs typeface="Montserrat"/>
                <a:sym typeface="Montserrat"/>
              </a:rPr>
              <a:t>Αγγλικά</a:t>
            </a:r>
            <a:r>
              <a:rPr lang="en-US" sz="1400" b="0" i="0" u="none" strike="noStrike" cap="none" dirty="0">
                <a:solidFill>
                  <a:srgbClr val="176F78"/>
                </a:solidFill>
                <a:latin typeface="Montserrat"/>
                <a:ea typeface="Montserrat"/>
                <a:cs typeface="Montserrat"/>
                <a:sym typeface="Montserrat"/>
              </a:rPr>
              <a:t> </a:t>
            </a:r>
            <a:r>
              <a:rPr lang="en-US" dirty="0">
                <a:solidFill>
                  <a:srgbClr val="176F78"/>
                </a:solidFill>
                <a:latin typeface="Montserrat"/>
                <a:ea typeface="Montserrat"/>
                <a:cs typeface="Montserrat"/>
                <a:sym typeface="Montserrat"/>
              </a:rPr>
              <a:t>(π</a:t>
            </a:r>
            <a:r>
              <a:rPr lang="en-US" dirty="0" err="1">
                <a:solidFill>
                  <a:srgbClr val="176F78"/>
                </a:solidFill>
                <a:latin typeface="Montserrat"/>
                <a:ea typeface="Montserrat"/>
                <a:cs typeface="Montserrat"/>
                <a:sym typeface="Montserrat"/>
              </a:rPr>
              <a:t>ρωτότυ</a:t>
            </a:r>
            <a:r>
              <a:rPr lang="en-US" dirty="0">
                <a:solidFill>
                  <a:srgbClr val="176F78"/>
                </a:solidFill>
                <a:latin typeface="Montserrat"/>
                <a:ea typeface="Montserrat"/>
                <a:cs typeface="Montserrat"/>
                <a:sym typeface="Montserrat"/>
              </a:rPr>
              <a:t>πο υλικό)</a:t>
            </a:r>
            <a:r>
              <a:rPr lang="en-US" sz="1400" b="0" i="0" u="none" strike="noStrike" cap="none" dirty="0">
                <a:solidFill>
                  <a:srgbClr val="176F78"/>
                </a:solidFill>
                <a:latin typeface="Montserrat"/>
                <a:ea typeface="Montserrat"/>
                <a:cs typeface="Montserrat"/>
                <a:sym typeface="Montserrat"/>
              </a:rPr>
              <a:t> </a:t>
            </a:r>
            <a:br>
              <a:rPr lang="en-US" sz="1400" b="0" i="0" u="none" strike="noStrike" cap="none" dirty="0">
                <a:solidFill>
                  <a:srgbClr val="176F78"/>
                </a:solidFill>
                <a:latin typeface="Montserrat"/>
                <a:ea typeface="Montserrat"/>
                <a:cs typeface="Montserrat"/>
                <a:sym typeface="Montserrat"/>
              </a:rPr>
            </a:br>
            <a:r>
              <a:rPr lang="en-US" sz="1400" b="0" i="0" u="none" strike="noStrike" cap="none" dirty="0">
                <a:solidFill>
                  <a:srgbClr val="176F78"/>
                </a:solidFill>
                <a:latin typeface="Montserrat"/>
                <a:ea typeface="Montserrat"/>
                <a:cs typeface="Montserrat"/>
                <a:sym typeface="Montserrat"/>
              </a:rPr>
              <a:t>Μεταφράσεις σε: Ιταλικά, Ρουμανικά, Σερβικά </a:t>
            </a:r>
            <a:r>
              <a:rPr lang="en-US" dirty="0">
                <a:solidFill>
                  <a:srgbClr val="176F78"/>
                </a:solidFill>
                <a:latin typeface="Montserrat"/>
                <a:ea typeface="Montserrat"/>
                <a:cs typeface="Montserrat"/>
                <a:sym typeface="Montserrat"/>
              </a:rPr>
              <a:t>και</a:t>
            </a:r>
            <a:r>
              <a:rPr lang="en-US" sz="1400" b="0" i="0" u="none" strike="noStrike" cap="none" dirty="0">
                <a:solidFill>
                  <a:srgbClr val="176F78"/>
                </a:solidFill>
                <a:latin typeface="Montserrat"/>
                <a:ea typeface="Montserrat"/>
                <a:cs typeface="Montserrat"/>
                <a:sym typeface="Montserrat"/>
              </a:rPr>
              <a:t> Ελληνικά  </a:t>
            </a:r>
            <a:endParaRPr dirty="0"/>
          </a:p>
        </p:txBody>
      </p:sp>
      <p:sp>
        <p:nvSpPr>
          <p:cNvPr id="113" name="Google Shape;113;p3"/>
          <p:cNvSpPr/>
          <p:nvPr/>
        </p:nvSpPr>
        <p:spPr>
          <a:xfrm>
            <a:off x="0" y="1299442"/>
            <a:ext cx="291101" cy="4633767"/>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636C"/>
              </a:solidFill>
              <a:latin typeface="Arial"/>
              <a:ea typeface="Arial"/>
              <a:cs typeface="Arial"/>
              <a:sym typeface="Arial"/>
            </a:endParaRPr>
          </a:p>
        </p:txBody>
      </p:sp>
      <p:pic>
        <p:nvPicPr>
          <p:cNvPr id="114" name="Google Shape;114;p3"/>
          <p:cNvPicPr preferRelativeResize="0"/>
          <p:nvPr/>
        </p:nvPicPr>
        <p:blipFill rotWithShape="1">
          <a:blip r:embed="rId4">
            <a:alphaModFix/>
          </a:blip>
          <a:srcRect/>
          <a:stretch/>
        </p:blipFill>
        <p:spPr>
          <a:xfrm>
            <a:off x="291101" y="200025"/>
            <a:ext cx="609599" cy="523623"/>
          </a:xfrm>
          <a:prstGeom prst="rect">
            <a:avLst/>
          </a:prstGeom>
          <a:noFill/>
          <a:ln>
            <a:noFill/>
          </a:ln>
        </p:spPr>
      </p:pic>
      <p:sp>
        <p:nvSpPr>
          <p:cNvPr id="115" name="Google Shape;115;p3"/>
          <p:cNvSpPr txBox="1"/>
          <p:nvPr/>
        </p:nvSpPr>
        <p:spPr>
          <a:xfrm>
            <a:off x="622929" y="2285569"/>
            <a:ext cx="5706600" cy="3323946"/>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rgbClr val="FF636C"/>
              </a:buClr>
              <a:buSzPts val="1600"/>
              <a:buFont typeface="Arial"/>
              <a:buChar char="•"/>
            </a:pPr>
            <a:r>
              <a:rPr lang="en-US" b="0" i="0" u="none" strike="noStrike" cap="none" dirty="0" err="1">
                <a:solidFill>
                  <a:srgbClr val="FF636C"/>
                </a:solidFill>
                <a:latin typeface="Montserrat"/>
                <a:ea typeface="Montserrat"/>
                <a:cs typeface="Montserrat"/>
                <a:sym typeface="Montserrat"/>
              </a:rPr>
              <a:t>Στο</a:t>
            </a:r>
            <a:r>
              <a:rPr lang="en-US" b="0" i="0" u="none" strike="noStrike" cap="none" dirty="0">
                <a:solidFill>
                  <a:srgbClr val="FF636C"/>
                </a:solidFill>
                <a:latin typeface="Montserrat"/>
                <a:ea typeface="Montserrat"/>
                <a:cs typeface="Montserrat"/>
                <a:sym typeface="Montserrat"/>
              </a:rPr>
              <a:t> πλα</a:t>
            </a:r>
            <a:r>
              <a:rPr lang="en-US" b="0" i="0" u="none" strike="noStrike" cap="none" dirty="0" err="1">
                <a:solidFill>
                  <a:srgbClr val="FF636C"/>
                </a:solidFill>
                <a:latin typeface="Montserrat"/>
                <a:ea typeface="Montserrat"/>
                <a:cs typeface="Montserrat"/>
                <a:sym typeface="Montserrat"/>
              </a:rPr>
              <a:t>ίσιο</a:t>
            </a:r>
            <a:r>
              <a:rPr lang="en-US" b="0" i="0" u="none" strike="noStrike" cap="none" dirty="0">
                <a:solidFill>
                  <a:srgbClr val="FF636C"/>
                </a:solidFill>
                <a:latin typeface="Montserrat"/>
                <a:ea typeface="Montserrat"/>
                <a:cs typeface="Montserrat"/>
                <a:sym typeface="Montserrat"/>
              </a:rPr>
              <a:t> </a:t>
            </a:r>
            <a:r>
              <a:rPr lang="en-US" b="0" i="0" u="none" strike="noStrike" cap="none" dirty="0" err="1">
                <a:solidFill>
                  <a:srgbClr val="FF636C"/>
                </a:solidFill>
                <a:latin typeface="Montserrat"/>
                <a:ea typeface="Montserrat"/>
                <a:cs typeface="Montserrat"/>
                <a:sym typeface="Montserrat"/>
              </a:rPr>
              <a:t>της</a:t>
            </a:r>
            <a:r>
              <a:rPr lang="en-US" b="0" i="0" u="none" strike="noStrike" cap="none" dirty="0">
                <a:solidFill>
                  <a:srgbClr val="FF636C"/>
                </a:solidFill>
                <a:latin typeface="Montserrat"/>
                <a:ea typeface="Montserrat"/>
                <a:cs typeface="Montserrat"/>
                <a:sym typeface="Montserrat"/>
              </a:rPr>
              <a:t> π</a:t>
            </a:r>
            <a:r>
              <a:rPr lang="en-US" b="0" i="0" u="none" strike="noStrike" cap="none" dirty="0" err="1">
                <a:solidFill>
                  <a:srgbClr val="FF636C"/>
                </a:solidFill>
                <a:latin typeface="Montserrat"/>
                <a:ea typeface="Montserrat"/>
                <a:cs typeface="Montserrat"/>
                <a:sym typeface="Montserrat"/>
              </a:rPr>
              <a:t>ρωτο</a:t>
            </a:r>
            <a:r>
              <a:rPr lang="en-US" b="0" i="0" u="none" strike="noStrike" cap="none" dirty="0">
                <a:solidFill>
                  <a:srgbClr val="FF636C"/>
                </a:solidFill>
                <a:latin typeface="Montserrat"/>
                <a:ea typeface="Montserrat"/>
                <a:cs typeface="Montserrat"/>
                <a:sym typeface="Montserrat"/>
              </a:rPr>
              <a:t>βουλίας </a:t>
            </a:r>
            <a:r>
              <a:rPr lang="en-US" dirty="0">
                <a:solidFill>
                  <a:srgbClr val="FF636C"/>
                </a:solidFill>
                <a:latin typeface="Montserrat"/>
                <a:ea typeface="Montserrat"/>
                <a:cs typeface="Montserrat"/>
                <a:sym typeface="Montserrat"/>
              </a:rPr>
              <a:t>“</a:t>
            </a:r>
            <a:r>
              <a:rPr lang="en-US" b="0" i="0" u="none" strike="noStrike" cap="none" dirty="0">
                <a:solidFill>
                  <a:srgbClr val="FF636C"/>
                </a:solidFill>
                <a:latin typeface="Montserrat"/>
                <a:ea typeface="Montserrat"/>
                <a:cs typeface="Montserrat"/>
                <a:sym typeface="Montserrat"/>
              </a:rPr>
              <a:t>M</a:t>
            </a:r>
            <a:r>
              <a:rPr lang="en-US" dirty="0">
                <a:solidFill>
                  <a:srgbClr val="FF636C"/>
                </a:solidFill>
                <a:latin typeface="Montserrat"/>
                <a:ea typeface="Montserrat"/>
                <a:cs typeface="Montserrat"/>
                <a:sym typeface="Montserrat"/>
              </a:rPr>
              <a:t>aat”</a:t>
            </a:r>
            <a:r>
              <a:rPr lang="en-US" b="0" i="0" u="none" strike="noStrike" cap="none" dirty="0">
                <a:solidFill>
                  <a:srgbClr val="FF636C"/>
                </a:solidFill>
                <a:latin typeface="Montserrat"/>
                <a:ea typeface="Montserrat"/>
                <a:cs typeface="Montserrat"/>
                <a:sym typeface="Montserrat"/>
              </a:rPr>
              <a:t>, αναπτύχθηκε ένα πρόγραμμα μη τυπικής εκπαίδευσης με τη </a:t>
            </a:r>
            <a:r>
              <a:rPr lang="en-US" dirty="0">
                <a:solidFill>
                  <a:srgbClr val="FF636C"/>
                </a:solidFill>
                <a:latin typeface="Montserrat"/>
                <a:ea typeface="Montserrat"/>
                <a:cs typeface="Montserrat"/>
                <a:sym typeface="Montserrat"/>
              </a:rPr>
              <a:t>χρήση της</a:t>
            </a:r>
            <a:r>
              <a:rPr lang="en-US" b="0" i="0" u="none" strike="noStrike" cap="none" dirty="0">
                <a:solidFill>
                  <a:srgbClr val="FF636C"/>
                </a:solidFill>
                <a:latin typeface="Montserrat"/>
                <a:ea typeface="Montserrat"/>
                <a:cs typeface="Montserrat"/>
                <a:sym typeface="Montserrat"/>
              </a:rPr>
              <a:t> μεθοδολογικής προσέγγισης της παιχνιδοποίησης.</a:t>
            </a:r>
            <a:endParaRPr sz="1200" dirty="0"/>
          </a:p>
          <a:p>
            <a:pPr marL="285750" marR="0" lvl="0" indent="-184150" algn="l" rtl="0">
              <a:spcBef>
                <a:spcPts val="0"/>
              </a:spcBef>
              <a:spcAft>
                <a:spcPts val="0"/>
              </a:spcAft>
              <a:buClr>
                <a:schemeClr val="dk1"/>
              </a:buClr>
              <a:buSzPts val="1600"/>
              <a:buFont typeface="Arial"/>
              <a:buNone/>
            </a:pPr>
            <a:endParaRPr b="0" i="0" u="none" strike="noStrike" cap="none" dirty="0">
              <a:solidFill>
                <a:srgbClr val="FF636C"/>
              </a:solidFill>
              <a:latin typeface="Montserrat"/>
              <a:ea typeface="Montserrat"/>
              <a:cs typeface="Montserrat"/>
              <a:sym typeface="Montserrat"/>
            </a:endParaRPr>
          </a:p>
          <a:p>
            <a:pPr marL="285750" marR="0" lvl="0" indent="-285750" algn="l" rtl="0">
              <a:spcBef>
                <a:spcPts val="0"/>
              </a:spcBef>
              <a:spcAft>
                <a:spcPts val="0"/>
              </a:spcAft>
              <a:buClr>
                <a:srgbClr val="FF636C"/>
              </a:buClr>
              <a:buSzPts val="1600"/>
              <a:buFont typeface="Arial"/>
              <a:buChar char="•"/>
            </a:pPr>
            <a:r>
              <a:rPr lang="en-US" b="0" i="0" u="none" strike="noStrike" cap="none" dirty="0" err="1">
                <a:solidFill>
                  <a:srgbClr val="FF636C"/>
                </a:solidFill>
                <a:latin typeface="Montserrat"/>
                <a:ea typeface="Montserrat"/>
                <a:cs typeface="Montserrat"/>
                <a:sym typeface="Montserrat"/>
              </a:rPr>
              <a:t>Πρόκειτ</a:t>
            </a:r>
            <a:r>
              <a:rPr lang="en-US" b="0" i="0" u="none" strike="noStrike" cap="none" dirty="0">
                <a:solidFill>
                  <a:srgbClr val="FF636C"/>
                </a:solidFill>
                <a:latin typeface="Montserrat"/>
                <a:ea typeface="Montserrat"/>
                <a:cs typeface="Montserrat"/>
                <a:sym typeface="Montserrat"/>
              </a:rPr>
              <a:t>αι για ένα διαδραστικό κοινωνικό δίκτυο όπου οι νέοι μπορούν να μοιράζονται τις ιδέες τους </a:t>
            </a:r>
            <a:r>
              <a:rPr lang="en-US" dirty="0">
                <a:solidFill>
                  <a:srgbClr val="FF636C"/>
                </a:solidFill>
                <a:latin typeface="Montserrat"/>
                <a:ea typeface="Montserrat"/>
                <a:cs typeface="Montserrat"/>
                <a:sym typeface="Montserrat"/>
              </a:rPr>
              <a:t>όσον αφορά</a:t>
            </a:r>
            <a:r>
              <a:rPr lang="en-US" b="0" i="0" u="none" strike="noStrike" cap="none" dirty="0">
                <a:solidFill>
                  <a:srgbClr val="FF636C"/>
                </a:solidFill>
                <a:latin typeface="Montserrat"/>
                <a:ea typeface="Montserrat"/>
                <a:cs typeface="Montserrat"/>
                <a:sym typeface="Montserrat"/>
              </a:rPr>
              <a:t> τον αστικό σχεδιασμό με γνώμονα το φύλο. </a:t>
            </a:r>
            <a:r>
              <a:rPr lang="en-US" dirty="0" err="1">
                <a:solidFill>
                  <a:srgbClr val="FF636C"/>
                </a:solidFill>
                <a:latin typeface="Montserrat"/>
                <a:ea typeface="Montserrat"/>
                <a:cs typeface="Montserrat"/>
                <a:sym typeface="Montserrat"/>
              </a:rPr>
              <a:t>Πρόκειτ</a:t>
            </a:r>
            <a:r>
              <a:rPr lang="en-US" dirty="0">
                <a:solidFill>
                  <a:srgbClr val="FF636C"/>
                </a:solidFill>
                <a:latin typeface="Montserrat"/>
                <a:ea typeface="Montserrat"/>
                <a:cs typeface="Montserrat"/>
                <a:sym typeface="Montserrat"/>
              </a:rPr>
              <a:t>αι για ένα εργαλείο το οποίο προσομοιώνει εικονικά ένα αστικό περιβάλλον,</a:t>
            </a:r>
            <a:r>
              <a:rPr lang="en-US" b="0" i="0" u="none" strike="noStrike" cap="none" dirty="0">
                <a:solidFill>
                  <a:srgbClr val="FF636C"/>
                </a:solidFill>
                <a:latin typeface="Montserrat"/>
                <a:ea typeface="Montserrat"/>
                <a:cs typeface="Montserrat"/>
                <a:sym typeface="Montserrat"/>
              </a:rPr>
              <a:t> και </a:t>
            </a:r>
            <a:r>
              <a:rPr lang="en-US" dirty="0">
                <a:solidFill>
                  <a:srgbClr val="FF636C"/>
                </a:solidFill>
                <a:latin typeface="Montserrat"/>
                <a:ea typeface="Montserrat"/>
                <a:cs typeface="Montserrat"/>
                <a:sym typeface="Montserrat"/>
              </a:rPr>
              <a:t>μέσω του οποίου οι νέοι</a:t>
            </a:r>
            <a:r>
              <a:rPr lang="en-US" b="0" i="0" u="none" strike="noStrike" cap="none" dirty="0">
                <a:solidFill>
                  <a:srgbClr val="FF636C"/>
                </a:solidFill>
                <a:latin typeface="Montserrat"/>
                <a:ea typeface="Montserrat"/>
                <a:cs typeface="Montserrat"/>
                <a:sym typeface="Montserrat"/>
              </a:rPr>
              <a:t> μπορούν πραγματικά να επηρεάσουν την πόλη με τις ενέργειές τους.</a:t>
            </a:r>
            <a:endParaRPr sz="1200" dirty="0"/>
          </a:p>
          <a:p>
            <a:pPr marL="285750" marR="0" lvl="0" indent="-184150" algn="l" rtl="0">
              <a:spcBef>
                <a:spcPts val="0"/>
              </a:spcBef>
              <a:spcAft>
                <a:spcPts val="0"/>
              </a:spcAft>
              <a:buClr>
                <a:schemeClr val="dk1"/>
              </a:buClr>
              <a:buSzPts val="1600"/>
              <a:buFont typeface="Arial"/>
              <a:buNone/>
            </a:pPr>
            <a:endParaRPr b="0" i="0" u="none" strike="noStrike" cap="none" dirty="0">
              <a:solidFill>
                <a:srgbClr val="FF636C"/>
              </a:solidFill>
              <a:latin typeface="Montserrat"/>
              <a:ea typeface="Montserrat"/>
              <a:cs typeface="Montserrat"/>
              <a:sym typeface="Montserrat"/>
            </a:endParaRPr>
          </a:p>
          <a:p>
            <a:pPr marL="285750" marR="0" lvl="0" indent="-285750" algn="l" rtl="0">
              <a:spcBef>
                <a:spcPts val="0"/>
              </a:spcBef>
              <a:spcAft>
                <a:spcPts val="0"/>
              </a:spcAft>
              <a:buClr>
                <a:srgbClr val="FF636C"/>
              </a:buClr>
              <a:buSzPts val="1600"/>
              <a:buFont typeface="Arial"/>
              <a:buChar char="•"/>
            </a:pPr>
            <a:r>
              <a:rPr lang="en-US" dirty="0" err="1">
                <a:solidFill>
                  <a:srgbClr val="FF636C"/>
                </a:solidFill>
                <a:latin typeface="Montserrat"/>
                <a:ea typeface="Montserrat"/>
                <a:cs typeface="Montserrat"/>
                <a:sym typeface="Montserrat"/>
              </a:rPr>
              <a:t>Το</a:t>
            </a:r>
            <a:r>
              <a:rPr lang="en-US" dirty="0">
                <a:solidFill>
                  <a:srgbClr val="FF636C"/>
                </a:solidFill>
                <a:latin typeface="Montserrat"/>
                <a:ea typeface="Montserrat"/>
                <a:cs typeface="Montserrat"/>
                <a:sym typeface="Montserrat"/>
              </a:rPr>
              <a:t> π</a:t>
            </a:r>
            <a:r>
              <a:rPr lang="en-US" b="0" i="0" u="none" strike="noStrike" cap="none" dirty="0" err="1">
                <a:solidFill>
                  <a:srgbClr val="FF636C"/>
                </a:solidFill>
                <a:latin typeface="Montserrat"/>
                <a:ea typeface="Montserrat"/>
                <a:cs typeface="Montserrat"/>
                <a:sym typeface="Montserrat"/>
              </a:rPr>
              <a:t>ρόγρ</a:t>
            </a:r>
            <a:r>
              <a:rPr lang="en-US" b="0" i="0" u="none" strike="noStrike" cap="none" dirty="0">
                <a:solidFill>
                  <a:srgbClr val="FF636C"/>
                </a:solidFill>
                <a:latin typeface="Montserrat"/>
                <a:ea typeface="Montserrat"/>
                <a:cs typeface="Montserrat"/>
                <a:sym typeface="Montserrat"/>
              </a:rPr>
              <a:t>αμμα αυτό περιλαμβάνει επίσης ένα διαδραστικό </a:t>
            </a:r>
            <a:r>
              <a:rPr lang="en-US" dirty="0">
                <a:solidFill>
                  <a:srgbClr val="FF636C"/>
                </a:solidFill>
                <a:latin typeface="Montserrat"/>
                <a:ea typeface="Montserrat"/>
                <a:cs typeface="Montserrat"/>
                <a:sym typeface="Montserrat"/>
              </a:rPr>
              <a:t>Εγχειρίδιο </a:t>
            </a:r>
            <a:r>
              <a:rPr lang="en-US" b="0" i="0" u="none" strike="noStrike" cap="none" dirty="0">
                <a:solidFill>
                  <a:srgbClr val="FF636C"/>
                </a:solidFill>
                <a:latin typeface="Montserrat"/>
                <a:ea typeface="Montserrat"/>
                <a:cs typeface="Montserrat"/>
                <a:sym typeface="Montserrat"/>
              </a:rPr>
              <a:t>και υποστηρίζει σύγχρ</a:t>
            </a:r>
            <a:r>
              <a:rPr lang="en-US" dirty="0">
                <a:solidFill>
                  <a:srgbClr val="FF636C"/>
                </a:solidFill>
                <a:latin typeface="Montserrat"/>
                <a:ea typeface="Montserrat"/>
                <a:cs typeface="Montserrat"/>
                <a:sym typeface="Montserrat"/>
              </a:rPr>
              <a:t>ονου τύπου εκπαιδευτικές</a:t>
            </a:r>
            <a:r>
              <a:rPr lang="en-US" b="0" i="0" u="none" strike="noStrike" cap="none" dirty="0">
                <a:solidFill>
                  <a:srgbClr val="FF636C"/>
                </a:solidFill>
                <a:latin typeface="Montserrat"/>
                <a:ea typeface="Montserrat"/>
                <a:cs typeface="Montserrat"/>
                <a:sym typeface="Montserrat"/>
              </a:rPr>
              <a:t> συνεδρίες. Μα</a:t>
            </a:r>
            <a:r>
              <a:rPr lang="en-US" b="0" i="0" u="none" strike="noStrike" cap="none" dirty="0" err="1">
                <a:solidFill>
                  <a:srgbClr val="FF636C"/>
                </a:solidFill>
                <a:latin typeface="Montserrat"/>
                <a:ea typeface="Montserrat"/>
                <a:cs typeface="Montserrat"/>
                <a:sym typeface="Montserrat"/>
              </a:rPr>
              <a:t>ζί</a:t>
            </a:r>
            <a:r>
              <a:rPr lang="en-US" b="0" i="0" u="none" strike="noStrike" cap="none" dirty="0">
                <a:solidFill>
                  <a:srgbClr val="FF636C"/>
                </a:solidFill>
                <a:latin typeface="Montserrat"/>
                <a:ea typeface="Montserrat"/>
                <a:cs typeface="Montserrat"/>
                <a:sym typeface="Montserrat"/>
              </a:rPr>
              <a:t>, α</a:t>
            </a:r>
            <a:r>
              <a:rPr lang="en-US" b="0" i="0" u="none" strike="noStrike" cap="none" dirty="0" err="1">
                <a:solidFill>
                  <a:srgbClr val="FF636C"/>
                </a:solidFill>
                <a:latin typeface="Montserrat"/>
                <a:ea typeface="Montserrat"/>
                <a:cs typeface="Montserrat"/>
                <a:sym typeface="Montserrat"/>
              </a:rPr>
              <a:t>υτά</a:t>
            </a:r>
            <a:r>
              <a:rPr lang="en-US" b="0" i="0" u="none" strike="noStrike" cap="none" dirty="0">
                <a:solidFill>
                  <a:srgbClr val="FF636C"/>
                </a:solidFill>
                <a:latin typeface="Montserrat"/>
                <a:ea typeface="Montserrat"/>
                <a:cs typeface="Montserrat"/>
                <a:sym typeface="Montserrat"/>
              </a:rPr>
              <a:t> τα </a:t>
            </a:r>
            <a:r>
              <a:rPr lang="en-US" b="0" i="0" u="none" strike="noStrike" cap="none" dirty="0" err="1">
                <a:solidFill>
                  <a:srgbClr val="FF636C"/>
                </a:solidFill>
                <a:latin typeface="Montserrat"/>
                <a:ea typeface="Montserrat"/>
                <a:cs typeface="Montserrat"/>
                <a:sym typeface="Montserrat"/>
              </a:rPr>
              <a:t>στοιχεί</a:t>
            </a:r>
            <a:r>
              <a:rPr lang="en-US" b="0" i="0" u="none" strike="noStrike" cap="none" dirty="0">
                <a:solidFill>
                  <a:srgbClr val="FF636C"/>
                </a:solidFill>
                <a:latin typeface="Montserrat"/>
                <a:ea typeface="Montserrat"/>
                <a:cs typeface="Montserrat"/>
                <a:sym typeface="Montserrat"/>
              </a:rPr>
              <a:t>α δημιουργούν ένα ελκυστικό, διαδραστικό και υποστηρικτικό περιβάλλον μάθησης.</a:t>
            </a:r>
            <a:endParaRPr b="0" i="0" u="none" strike="noStrike" cap="none" dirty="0">
              <a:solidFill>
                <a:srgbClr val="FF636C"/>
              </a:solidFill>
              <a:latin typeface="Montserrat"/>
              <a:ea typeface="Montserrat"/>
              <a:cs typeface="Montserrat"/>
              <a:sym typeface="Montserrat"/>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525"/>
        <p:cNvGrpSpPr/>
        <p:nvPr/>
      </p:nvGrpSpPr>
      <p:grpSpPr>
        <a:xfrm>
          <a:off x="0" y="0"/>
          <a:ext cx="0" cy="0"/>
          <a:chOff x="0" y="0"/>
          <a:chExt cx="0" cy="0"/>
        </a:xfrm>
      </p:grpSpPr>
      <p:graphicFrame>
        <p:nvGraphicFramePr>
          <p:cNvPr id="526" name="Google Shape;526;p30"/>
          <p:cNvGraphicFramePr/>
          <p:nvPr>
            <p:extLst>
              <p:ext uri="{D42A27DB-BD31-4B8C-83A1-F6EECF244321}">
                <p14:modId xmlns:p14="http://schemas.microsoft.com/office/powerpoint/2010/main" val="2640051143"/>
              </p:ext>
            </p:extLst>
          </p:nvPr>
        </p:nvGraphicFramePr>
        <p:xfrm>
          <a:off x="963103" y="97719"/>
          <a:ext cx="10265794" cy="6662562"/>
        </p:xfrm>
        <a:graphic>
          <a:graphicData uri="http://schemas.openxmlformats.org/drawingml/2006/table">
            <a:tbl>
              <a:tblPr firstRow="1" bandRow="1">
                <a:noFill/>
                <a:tableStyleId>{6301D86A-52C8-4DB1-8393-A57C5A1AB315}</a:tableStyleId>
              </a:tblPr>
              <a:tblGrid>
                <a:gridCol w="868252">
                  <a:extLst>
                    <a:ext uri="{9D8B030D-6E8A-4147-A177-3AD203B41FA5}">
                      <a16:colId xmlns:a16="http://schemas.microsoft.com/office/drawing/2014/main" val="20000"/>
                    </a:ext>
                  </a:extLst>
                </a:gridCol>
                <a:gridCol w="1854518">
                  <a:extLst>
                    <a:ext uri="{9D8B030D-6E8A-4147-A177-3AD203B41FA5}">
                      <a16:colId xmlns:a16="http://schemas.microsoft.com/office/drawing/2014/main" val="20001"/>
                    </a:ext>
                  </a:extLst>
                </a:gridCol>
                <a:gridCol w="2225427">
                  <a:extLst>
                    <a:ext uri="{9D8B030D-6E8A-4147-A177-3AD203B41FA5}">
                      <a16:colId xmlns:a16="http://schemas.microsoft.com/office/drawing/2014/main" val="20002"/>
                    </a:ext>
                  </a:extLst>
                </a:gridCol>
                <a:gridCol w="1895657">
                  <a:extLst>
                    <a:ext uri="{9D8B030D-6E8A-4147-A177-3AD203B41FA5}">
                      <a16:colId xmlns:a16="http://schemas.microsoft.com/office/drawing/2014/main" val="20003"/>
                    </a:ext>
                  </a:extLst>
                </a:gridCol>
                <a:gridCol w="1710970">
                  <a:extLst>
                    <a:ext uri="{9D8B030D-6E8A-4147-A177-3AD203B41FA5}">
                      <a16:colId xmlns:a16="http://schemas.microsoft.com/office/drawing/2014/main" val="20004"/>
                    </a:ext>
                  </a:extLst>
                </a:gridCol>
                <a:gridCol w="1710970">
                  <a:extLst>
                    <a:ext uri="{9D8B030D-6E8A-4147-A177-3AD203B41FA5}">
                      <a16:colId xmlns:a16="http://schemas.microsoft.com/office/drawing/2014/main" val="20005"/>
                    </a:ext>
                  </a:extLst>
                </a:gridCol>
              </a:tblGrid>
              <a:tr h="457050">
                <a:tc gridSpan="6">
                  <a:txBody>
                    <a:bodyPr/>
                    <a:lstStyle/>
                    <a:p>
                      <a:pPr marL="0" marR="0" lvl="0" indent="0" algn="ctr" rtl="0">
                        <a:lnSpc>
                          <a:spcPct val="107000"/>
                        </a:lnSpc>
                        <a:spcBef>
                          <a:spcPts val="0"/>
                        </a:spcBef>
                        <a:spcAft>
                          <a:spcPts val="0"/>
                        </a:spcAft>
                        <a:buNone/>
                      </a:pPr>
                      <a:r>
                        <a:rPr lang="en-US" sz="1400" b="0" dirty="0">
                          <a:solidFill>
                            <a:srgbClr val="595959"/>
                          </a:solidFill>
                          <a:latin typeface="Montserrat"/>
                          <a:ea typeface="Montserrat"/>
                          <a:cs typeface="Montserrat"/>
                          <a:sym typeface="Montserrat"/>
                        </a:rPr>
                        <a:t>ΣΧ</a:t>
                      </a:r>
                      <a:r>
                        <a:rPr lang="en-US" dirty="0">
                          <a:solidFill>
                            <a:srgbClr val="595959"/>
                          </a:solidFill>
                          <a:latin typeface="Montserrat"/>
                          <a:ea typeface="Montserrat"/>
                          <a:cs typeface="Montserrat"/>
                          <a:sym typeface="Montserrat"/>
                        </a:rPr>
                        <a:t>Ε</a:t>
                      </a:r>
                      <a:r>
                        <a:rPr lang="en-US" sz="1400" b="0" dirty="0">
                          <a:solidFill>
                            <a:srgbClr val="595959"/>
                          </a:solidFill>
                          <a:latin typeface="Montserrat"/>
                          <a:ea typeface="Montserrat"/>
                          <a:cs typeface="Montserrat"/>
                          <a:sym typeface="Montserrat"/>
                        </a:rPr>
                        <a:t>ΔΙΟ ΣΥΝΕΔΡ</a:t>
                      </a:r>
                      <a:r>
                        <a:rPr lang="en-US" dirty="0">
                          <a:solidFill>
                            <a:srgbClr val="595959"/>
                          </a:solidFill>
                          <a:latin typeface="Montserrat"/>
                          <a:ea typeface="Montserrat"/>
                          <a:cs typeface="Montserrat"/>
                          <a:sym typeface="Montserrat"/>
                        </a:rPr>
                        <a:t>Ι</a:t>
                      </a:r>
                      <a:r>
                        <a:rPr lang="en-US" sz="1400" b="0" dirty="0">
                          <a:solidFill>
                            <a:srgbClr val="595959"/>
                          </a:solidFill>
                          <a:latin typeface="Montserrat"/>
                          <a:ea typeface="Montserrat"/>
                          <a:cs typeface="Montserrat"/>
                          <a:sym typeface="Montserrat"/>
                        </a:rPr>
                        <a:t>ΑΣ - 2Η ΣΥΝΕΔΡ</a:t>
                      </a:r>
                      <a:r>
                        <a:rPr lang="en-US" dirty="0">
                          <a:solidFill>
                            <a:srgbClr val="595959"/>
                          </a:solidFill>
                          <a:latin typeface="Montserrat"/>
                          <a:ea typeface="Montserrat"/>
                          <a:cs typeface="Montserrat"/>
                          <a:sym typeface="Montserrat"/>
                        </a:rPr>
                        <a:t>Ι</a:t>
                      </a:r>
                      <a:r>
                        <a:rPr lang="en-US" sz="1400" b="0" dirty="0">
                          <a:solidFill>
                            <a:srgbClr val="595959"/>
                          </a:solidFill>
                          <a:latin typeface="Montserrat"/>
                          <a:ea typeface="Montserrat"/>
                          <a:cs typeface="Montserrat"/>
                          <a:sym typeface="Montserrat"/>
                        </a:rPr>
                        <a:t>Α</a:t>
                      </a:r>
                      <a:endParaRPr dirty="0"/>
                    </a:p>
                    <a:p>
                      <a:pPr marL="0" marR="0" lvl="0" indent="0" algn="ctr" rtl="0">
                        <a:lnSpc>
                          <a:spcPct val="107000"/>
                        </a:lnSpc>
                        <a:spcBef>
                          <a:spcPts val="800"/>
                        </a:spcBef>
                        <a:spcAft>
                          <a:spcPts val="0"/>
                        </a:spcAft>
                        <a:buNone/>
                      </a:pPr>
                      <a:r>
                        <a:rPr lang="en-US" sz="1200" b="1" dirty="0" err="1">
                          <a:solidFill>
                            <a:srgbClr val="595959"/>
                          </a:solidFill>
                          <a:latin typeface="Montserrat SemiBold"/>
                          <a:ea typeface="Montserrat SemiBold"/>
                          <a:cs typeface="Montserrat SemiBold"/>
                          <a:sym typeface="Montserrat SemiBold"/>
                        </a:rPr>
                        <a:t>Ειδικός</a:t>
                      </a:r>
                      <a:r>
                        <a:rPr lang="en-US" sz="1200" b="1" dirty="0">
                          <a:solidFill>
                            <a:srgbClr val="595959"/>
                          </a:solidFill>
                          <a:latin typeface="Montserrat SemiBold"/>
                          <a:ea typeface="Montserrat SemiBold"/>
                          <a:cs typeface="Montserrat SemiBold"/>
                          <a:sym typeface="Montserrat SemiBold"/>
                        </a:rPr>
                        <a:t> </a:t>
                      </a:r>
                      <a:r>
                        <a:rPr lang="en-US" sz="1200" b="1" dirty="0" err="1">
                          <a:solidFill>
                            <a:srgbClr val="595959"/>
                          </a:solidFill>
                          <a:latin typeface="Montserrat SemiBold"/>
                          <a:ea typeface="Montserrat SemiBold"/>
                          <a:cs typeface="Montserrat SemiBold"/>
                          <a:sym typeface="Montserrat SemiBold"/>
                        </a:rPr>
                        <a:t>Στόχος</a:t>
                      </a:r>
                      <a:r>
                        <a:rPr lang="en-US" sz="1200" b="1" dirty="0">
                          <a:solidFill>
                            <a:srgbClr val="595959"/>
                          </a:solidFill>
                          <a:latin typeface="Montserrat SemiBold"/>
                          <a:ea typeface="Montserrat SemiBold"/>
                          <a:cs typeface="Montserrat SemiBold"/>
                          <a:sym typeface="Montserrat SemiBold"/>
                        </a:rPr>
                        <a:t>: </a:t>
                      </a:r>
                      <a:r>
                        <a:rPr lang="en-US" sz="1200" dirty="0">
                          <a:solidFill>
                            <a:srgbClr val="595959"/>
                          </a:solidFill>
                          <a:latin typeface="Montserrat Light"/>
                          <a:ea typeface="Montserrat Light"/>
                          <a:cs typeface="Montserrat Light"/>
                          <a:sym typeface="Montserrat Light"/>
                        </a:rPr>
                        <a:t>Παρα</a:t>
                      </a:r>
                      <a:r>
                        <a:rPr lang="en-US" sz="1200" dirty="0" err="1">
                          <a:solidFill>
                            <a:srgbClr val="595959"/>
                          </a:solidFill>
                          <a:latin typeface="Montserrat Light"/>
                          <a:ea typeface="Montserrat Light"/>
                          <a:cs typeface="Montserrat Light"/>
                          <a:sym typeface="Montserrat Light"/>
                        </a:rPr>
                        <a:t>κολούθηση</a:t>
                      </a:r>
                      <a:r>
                        <a:rPr lang="en-US" sz="1200" dirty="0">
                          <a:solidFill>
                            <a:srgbClr val="595959"/>
                          </a:solidFill>
                          <a:latin typeface="Montserrat Light"/>
                          <a:ea typeface="Montserrat Light"/>
                          <a:cs typeface="Montserrat Light"/>
                          <a:sym typeface="Montserrat Light"/>
                        </a:rPr>
                        <a:t> </a:t>
                      </a:r>
                      <a:r>
                        <a:rPr lang="en-US" sz="1200" dirty="0" err="1">
                          <a:solidFill>
                            <a:srgbClr val="595959"/>
                          </a:solidFill>
                          <a:latin typeface="Montserrat Light"/>
                          <a:ea typeface="Montserrat Light"/>
                          <a:cs typeface="Montserrat Light"/>
                          <a:sym typeface="Montserrat Light"/>
                        </a:rPr>
                        <a:t>της</a:t>
                      </a:r>
                      <a:r>
                        <a:rPr lang="en-US" sz="1200" dirty="0">
                          <a:solidFill>
                            <a:srgbClr val="595959"/>
                          </a:solidFill>
                          <a:latin typeface="Montserrat Light"/>
                          <a:ea typeface="Montserrat Light"/>
                          <a:cs typeface="Montserrat Light"/>
                          <a:sym typeface="Montserrat Light"/>
                        </a:rPr>
                        <a:t> </a:t>
                      </a:r>
                      <a:r>
                        <a:rPr lang="en-US" sz="1200" dirty="0" err="1">
                          <a:solidFill>
                            <a:srgbClr val="595959"/>
                          </a:solidFill>
                          <a:latin typeface="Montserrat Light"/>
                          <a:ea typeface="Montserrat Light"/>
                          <a:cs typeface="Montserrat Light"/>
                          <a:sym typeface="Montserrat Light"/>
                        </a:rPr>
                        <a:t>εξέλιξης</a:t>
                      </a:r>
                      <a:r>
                        <a:rPr lang="en-US" sz="1200" dirty="0">
                          <a:solidFill>
                            <a:srgbClr val="595959"/>
                          </a:solidFill>
                          <a:latin typeface="Montserrat Light"/>
                          <a:ea typeface="Montserrat Light"/>
                          <a:cs typeface="Montserrat Light"/>
                          <a:sym typeface="Montserrat Light"/>
                        </a:rPr>
                        <a:t> </a:t>
                      </a:r>
                      <a:r>
                        <a:rPr lang="en-US" sz="1200" dirty="0" err="1">
                          <a:solidFill>
                            <a:srgbClr val="595959"/>
                          </a:solidFill>
                          <a:latin typeface="Montserrat Light"/>
                          <a:ea typeface="Montserrat Light"/>
                          <a:cs typeface="Montserrat Light"/>
                          <a:sym typeface="Montserrat Light"/>
                        </a:rPr>
                        <a:t>του</a:t>
                      </a:r>
                      <a:r>
                        <a:rPr lang="en-US" sz="1200" dirty="0">
                          <a:solidFill>
                            <a:srgbClr val="595959"/>
                          </a:solidFill>
                          <a:latin typeface="Montserrat Light"/>
                          <a:ea typeface="Montserrat Light"/>
                          <a:cs typeface="Montserrat Light"/>
                          <a:sym typeface="Montserrat Light"/>
                        </a:rPr>
                        <a:t> π</a:t>
                      </a:r>
                      <a:r>
                        <a:rPr lang="en-US" sz="1200" dirty="0" err="1">
                          <a:solidFill>
                            <a:srgbClr val="595959"/>
                          </a:solidFill>
                          <a:latin typeface="Montserrat Light"/>
                          <a:ea typeface="Montserrat Light"/>
                          <a:cs typeface="Montserrat Light"/>
                          <a:sym typeface="Montserrat Light"/>
                        </a:rPr>
                        <a:t>ρογράμμ</a:t>
                      </a:r>
                      <a:r>
                        <a:rPr lang="en-US" sz="1200" dirty="0">
                          <a:solidFill>
                            <a:srgbClr val="595959"/>
                          </a:solidFill>
                          <a:latin typeface="Montserrat Light"/>
                          <a:ea typeface="Montserrat Light"/>
                          <a:cs typeface="Montserrat Light"/>
                          <a:sym typeface="Montserrat Light"/>
                        </a:rPr>
                        <a:t>ατος - Έλεγχος ότι οι εκπαιδευόμενοι/ες μοιράζονται τις ιδέες τους</a:t>
                      </a:r>
                      <a:endParaRPr dirty="0"/>
                    </a:p>
                  </a:txBody>
                  <a:tcPr marL="91450" marR="91450" marT="45725" marB="45725"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D8D8D8"/>
                    </a:solidFill>
                  </a:tcPr>
                </a:tc>
                <a:tc hMerge="1">
                  <a:txBody>
                    <a:bodyPr/>
                    <a:lstStyle/>
                    <a:p>
                      <a:endParaRPr lang="pt-PT"/>
                    </a:p>
                  </a:txBody>
                  <a:tcPr/>
                </a:tc>
                <a:tc hMerge="1">
                  <a:txBody>
                    <a:bodyPr/>
                    <a:lstStyle/>
                    <a:p>
                      <a:endParaRPr lang="pt-PT"/>
                    </a:p>
                  </a:txBody>
                  <a:tcPr/>
                </a:tc>
                <a:tc hMerge="1">
                  <a:txBody>
                    <a:bodyPr/>
                    <a:lstStyle/>
                    <a:p>
                      <a:endParaRPr lang="pt-PT"/>
                    </a:p>
                  </a:txBody>
                  <a:tcPr/>
                </a:tc>
                <a:tc hMerge="1">
                  <a:txBody>
                    <a:bodyPr/>
                    <a:lstStyle/>
                    <a:p>
                      <a:endParaRPr lang="pt-PT"/>
                    </a:p>
                  </a:txBody>
                  <a:tcPr/>
                </a:tc>
                <a:tc hMerge="1">
                  <a:txBody>
                    <a:bodyPr/>
                    <a:lstStyle/>
                    <a:p>
                      <a:endParaRPr lang="pt-PT"/>
                    </a:p>
                  </a:txBody>
                  <a:tcPr/>
                </a:tc>
                <a:extLst>
                  <a:ext uri="{0D108BD9-81ED-4DB2-BD59-A6C34878D82A}">
                    <a16:rowId xmlns:a16="http://schemas.microsoft.com/office/drawing/2014/main" val="10000"/>
                  </a:ext>
                </a:extLst>
              </a:tr>
              <a:tr h="428800">
                <a:tc>
                  <a:txBody>
                    <a:bodyPr/>
                    <a:lstStyle/>
                    <a:p>
                      <a:pPr marL="0" marR="0" lvl="0" indent="0" algn="ctr" rtl="0">
                        <a:spcBef>
                          <a:spcPts val="0"/>
                        </a:spcBef>
                        <a:spcAft>
                          <a:spcPts val="0"/>
                        </a:spcAft>
                        <a:buNone/>
                      </a:pPr>
                      <a:r>
                        <a:rPr lang="en-US" sz="1100">
                          <a:solidFill>
                            <a:srgbClr val="3F3F3F"/>
                          </a:solidFill>
                          <a:latin typeface="Montserrat SemiBold"/>
                          <a:ea typeface="Montserrat SemiBold"/>
                          <a:cs typeface="Montserrat SemiBold"/>
                          <a:sym typeface="Montserrat SemiBold"/>
                        </a:rPr>
                        <a:t>Διάρκεια</a:t>
                      </a:r>
                      <a:endParaRPr/>
                    </a:p>
                  </a:txBody>
                  <a:tcPr marL="91450" marR="91450" marT="45725" marB="45725"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2F2F2"/>
                    </a:solidFill>
                  </a:tcPr>
                </a:tc>
                <a:tc>
                  <a:txBody>
                    <a:bodyPr/>
                    <a:lstStyle/>
                    <a:p>
                      <a:pPr marL="0" marR="0" lvl="0" indent="0" algn="ctr" rtl="0">
                        <a:lnSpc>
                          <a:spcPct val="100000"/>
                        </a:lnSpc>
                        <a:spcBef>
                          <a:spcPts val="0"/>
                        </a:spcBef>
                        <a:spcAft>
                          <a:spcPts val="0"/>
                        </a:spcAft>
                        <a:buClr>
                          <a:srgbClr val="3F3F3F"/>
                        </a:buClr>
                        <a:buSzPts val="1100"/>
                        <a:buFont typeface="Montserrat SemiBold"/>
                        <a:buNone/>
                      </a:pPr>
                      <a:r>
                        <a:rPr lang="en-US" sz="1100" b="0" i="0">
                          <a:solidFill>
                            <a:srgbClr val="3F3F3F"/>
                          </a:solidFill>
                          <a:latin typeface="Montserrat SemiBold"/>
                          <a:ea typeface="Montserrat SemiBold"/>
                          <a:cs typeface="Montserrat SemiBold"/>
                          <a:sym typeface="Montserrat SemiBold"/>
                        </a:rPr>
                        <a:t>Θέματα</a:t>
                      </a:r>
                      <a:endParaRPr/>
                    </a:p>
                  </a:txBody>
                  <a:tcPr marL="91450" marR="91450" marT="45725" marB="45725"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2F2F2"/>
                    </a:solidFill>
                  </a:tcPr>
                </a:tc>
                <a:tc>
                  <a:txBody>
                    <a:bodyPr/>
                    <a:lstStyle/>
                    <a:p>
                      <a:pPr marL="0" marR="0" lvl="0" indent="0" algn="ctr" rtl="0">
                        <a:lnSpc>
                          <a:spcPct val="100000"/>
                        </a:lnSpc>
                        <a:spcBef>
                          <a:spcPts val="0"/>
                        </a:spcBef>
                        <a:spcAft>
                          <a:spcPts val="0"/>
                        </a:spcAft>
                        <a:buClr>
                          <a:srgbClr val="3F3F3F"/>
                        </a:buClr>
                        <a:buSzPts val="1100"/>
                        <a:buFont typeface="Montserrat SemiBold"/>
                        <a:buNone/>
                      </a:pPr>
                      <a:r>
                        <a:rPr lang="en-US" sz="1100" b="0" i="0">
                          <a:solidFill>
                            <a:srgbClr val="3F3F3F"/>
                          </a:solidFill>
                          <a:latin typeface="Montserrat SemiBold"/>
                          <a:ea typeface="Montserrat SemiBold"/>
                          <a:cs typeface="Montserrat SemiBold"/>
                          <a:sym typeface="Montserrat SemiBold"/>
                        </a:rPr>
                        <a:t>Περιεχόμενα</a:t>
                      </a:r>
                      <a:endParaRPr/>
                    </a:p>
                  </a:txBody>
                  <a:tcPr marL="91450" marR="91450" marT="45725" marB="45725"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2F2F2"/>
                    </a:solidFill>
                  </a:tcPr>
                </a:tc>
                <a:tc>
                  <a:txBody>
                    <a:bodyPr/>
                    <a:lstStyle/>
                    <a:p>
                      <a:pPr marL="0" marR="0" lvl="0" indent="0" algn="ctr" rtl="0">
                        <a:lnSpc>
                          <a:spcPct val="100000"/>
                        </a:lnSpc>
                        <a:spcBef>
                          <a:spcPts val="0"/>
                        </a:spcBef>
                        <a:spcAft>
                          <a:spcPts val="0"/>
                        </a:spcAft>
                        <a:buClr>
                          <a:srgbClr val="3F3F3F"/>
                        </a:buClr>
                        <a:buSzPts val="1100"/>
                        <a:buFont typeface="Montserrat SemiBold"/>
                        <a:buNone/>
                      </a:pPr>
                      <a:r>
                        <a:rPr lang="en-US" sz="1100" b="0" i="0">
                          <a:solidFill>
                            <a:srgbClr val="3F3F3F"/>
                          </a:solidFill>
                          <a:latin typeface="Montserrat SemiBold"/>
                          <a:ea typeface="Montserrat SemiBold"/>
                          <a:cs typeface="Montserrat SemiBold"/>
                          <a:sym typeface="Montserrat SemiBold"/>
                        </a:rPr>
                        <a:t>Μέθοδοι </a:t>
                      </a:r>
                      <a:r>
                        <a:rPr lang="en-US" sz="1100">
                          <a:solidFill>
                            <a:srgbClr val="3F3F3F"/>
                          </a:solidFill>
                          <a:latin typeface="Montserrat SemiBold"/>
                          <a:ea typeface="Montserrat SemiBold"/>
                          <a:cs typeface="Montserrat SemiBold"/>
                          <a:sym typeface="Montserrat SemiBold"/>
                        </a:rPr>
                        <a:t>και Τ</a:t>
                      </a:r>
                      <a:r>
                        <a:rPr lang="en-US" sz="1100" b="0" i="0">
                          <a:solidFill>
                            <a:srgbClr val="3F3F3F"/>
                          </a:solidFill>
                          <a:latin typeface="Montserrat SemiBold"/>
                          <a:ea typeface="Montserrat SemiBold"/>
                          <a:cs typeface="Montserrat SemiBold"/>
                          <a:sym typeface="Montserrat SemiBold"/>
                        </a:rPr>
                        <a:t>εχνικές</a:t>
                      </a:r>
                      <a:endParaRPr/>
                    </a:p>
                  </a:txBody>
                  <a:tcPr marL="91450" marR="91450" marT="45725" marB="45725"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2F2F2"/>
                    </a:solidFill>
                  </a:tcPr>
                </a:tc>
                <a:tc gridSpan="2">
                  <a:txBody>
                    <a:bodyPr/>
                    <a:lstStyle/>
                    <a:p>
                      <a:pPr marL="0" marR="0" lvl="0" indent="0" algn="ctr" rtl="0">
                        <a:lnSpc>
                          <a:spcPct val="100000"/>
                        </a:lnSpc>
                        <a:spcBef>
                          <a:spcPts val="0"/>
                        </a:spcBef>
                        <a:spcAft>
                          <a:spcPts val="0"/>
                        </a:spcAft>
                        <a:buClr>
                          <a:srgbClr val="3F3F3F"/>
                        </a:buClr>
                        <a:buSzPts val="1100"/>
                        <a:buFont typeface="Montserrat SemiBold"/>
                        <a:buNone/>
                      </a:pPr>
                      <a:r>
                        <a:rPr lang="en-US" sz="1100" b="0" i="0">
                          <a:solidFill>
                            <a:srgbClr val="3F3F3F"/>
                          </a:solidFill>
                          <a:latin typeface="Montserrat SemiBold"/>
                          <a:ea typeface="Montserrat SemiBold"/>
                          <a:cs typeface="Montserrat SemiBold"/>
                          <a:sym typeface="Montserrat SemiBold"/>
                        </a:rPr>
                        <a:t>Πόροι</a:t>
                      </a:r>
                      <a:endParaRPr/>
                    </a:p>
                  </a:txBody>
                  <a:tcPr marL="91450" marR="91450" marT="45725" marB="45725"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2F2F2"/>
                    </a:solidFill>
                  </a:tcPr>
                </a:tc>
                <a:tc hMerge="1">
                  <a:txBody>
                    <a:bodyPr/>
                    <a:lstStyle/>
                    <a:p>
                      <a:endParaRPr lang="pt-PT"/>
                    </a:p>
                  </a:txBody>
                  <a:tcPr/>
                </a:tc>
                <a:extLst>
                  <a:ext uri="{0D108BD9-81ED-4DB2-BD59-A6C34878D82A}">
                    <a16:rowId xmlns:a16="http://schemas.microsoft.com/office/drawing/2014/main" val="10001"/>
                  </a:ext>
                </a:extLst>
              </a:tr>
              <a:tr h="1056675">
                <a:tc>
                  <a:txBody>
                    <a:bodyPr/>
                    <a:lstStyle/>
                    <a:p>
                      <a:pPr marL="0" marR="0" lvl="0" indent="0" algn="ctr" rtl="0">
                        <a:spcBef>
                          <a:spcPts val="0"/>
                        </a:spcBef>
                        <a:spcAft>
                          <a:spcPts val="0"/>
                        </a:spcAft>
                        <a:buNone/>
                      </a:pPr>
                      <a:r>
                        <a:rPr lang="en-US" sz="1050">
                          <a:solidFill>
                            <a:srgbClr val="595959"/>
                          </a:solidFill>
                          <a:latin typeface="Montserrat Light"/>
                          <a:ea typeface="Montserrat Light"/>
                          <a:cs typeface="Montserrat Light"/>
                          <a:sym typeface="Montserrat Light"/>
                        </a:rPr>
                        <a:t>20 λεπτά</a:t>
                      </a:r>
                      <a:endParaRPr/>
                    </a:p>
                  </a:txBody>
                  <a:tcPr marL="91450" marR="91450" marT="45725" marB="45725"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l" rtl="0">
                        <a:lnSpc>
                          <a:spcPct val="100000"/>
                        </a:lnSpc>
                        <a:spcBef>
                          <a:spcPts val="0"/>
                        </a:spcBef>
                        <a:spcAft>
                          <a:spcPts val="0"/>
                        </a:spcAft>
                        <a:buClr>
                          <a:srgbClr val="595959"/>
                        </a:buClr>
                        <a:buSzPts val="1050"/>
                        <a:buFont typeface="Montserrat Light"/>
                        <a:buNone/>
                      </a:pPr>
                      <a:r>
                        <a:rPr lang="en-US" sz="1050">
                          <a:solidFill>
                            <a:srgbClr val="595959"/>
                          </a:solidFill>
                          <a:latin typeface="Montserrat Light"/>
                          <a:ea typeface="Montserrat Light"/>
                          <a:cs typeface="Montserrat Light"/>
                          <a:sym typeface="Montserrat Light"/>
                        </a:rPr>
                        <a:t>Επίλυση αποριών</a:t>
                      </a:r>
                      <a:endParaRPr/>
                    </a:p>
                  </a:txBody>
                  <a:tcPr marL="91450" marR="91450" marT="45725" marB="45725"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rgbClr val="595959"/>
                        </a:buClr>
                        <a:buSzPts val="1050"/>
                        <a:buFont typeface="Montserrat Light"/>
                        <a:buNone/>
                      </a:pPr>
                      <a:r>
                        <a:rPr lang="en-US" sz="1050" b="0">
                          <a:solidFill>
                            <a:srgbClr val="595959"/>
                          </a:solidFill>
                          <a:latin typeface="Montserrat Light"/>
                          <a:ea typeface="Montserrat Light"/>
                          <a:cs typeface="Montserrat Light"/>
                          <a:sym typeface="Montserrat Light"/>
                        </a:rPr>
                        <a:t>-</a:t>
                      </a:r>
                      <a:endParaRPr/>
                    </a:p>
                  </a:txBody>
                  <a:tcPr marL="91450" marR="91450" marT="45725" marB="45725"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lvl="0" indent="0" algn="l" rtl="0">
                        <a:spcBef>
                          <a:spcPts val="0"/>
                        </a:spcBef>
                        <a:spcAft>
                          <a:spcPts val="0"/>
                        </a:spcAft>
                        <a:buClr>
                          <a:srgbClr val="595959"/>
                        </a:buClr>
                        <a:buSzPts val="1050"/>
                        <a:buFont typeface="Montserrat Light"/>
                        <a:buNone/>
                      </a:pPr>
                      <a:r>
                        <a:rPr lang="en-US" sz="1050">
                          <a:solidFill>
                            <a:srgbClr val="595959"/>
                          </a:solidFill>
                          <a:latin typeface="Montserrat Light"/>
                          <a:ea typeface="Montserrat Light"/>
                          <a:cs typeface="Montserrat Light"/>
                          <a:sym typeface="Montserrat Light"/>
                        </a:rPr>
                        <a:t>Επιδεικτική-Επιβεβαιωτική Μέθοδος: ατομική και ομαδική επικοινωνία και υποστήριξη</a:t>
                      </a:r>
                      <a:endParaRPr sz="1050">
                        <a:solidFill>
                          <a:srgbClr val="595959"/>
                        </a:solidFill>
                        <a:latin typeface="Montserrat Light"/>
                        <a:ea typeface="Montserrat Light"/>
                        <a:cs typeface="Montserrat Light"/>
                        <a:sym typeface="Montserrat Light"/>
                      </a:endParaRPr>
                    </a:p>
                  </a:txBody>
                  <a:tcPr marL="91450" marR="91450" marT="45725" marB="45725"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l" rtl="0">
                        <a:lnSpc>
                          <a:spcPct val="100000"/>
                        </a:lnSpc>
                        <a:spcBef>
                          <a:spcPts val="0"/>
                        </a:spcBef>
                        <a:spcAft>
                          <a:spcPts val="0"/>
                        </a:spcAft>
                        <a:buClr>
                          <a:schemeClr val="dk1"/>
                        </a:buClr>
                        <a:buSzPts val="1050"/>
                        <a:buFont typeface="Arial"/>
                        <a:buNone/>
                      </a:pPr>
                      <a:endParaRPr sz="1050" b="0">
                        <a:solidFill>
                          <a:srgbClr val="595959"/>
                        </a:solidFill>
                        <a:latin typeface="Montserrat Light"/>
                        <a:ea typeface="Montserrat Light"/>
                        <a:cs typeface="Montserrat Light"/>
                        <a:sym typeface="Montserrat Light"/>
                      </a:endParaRPr>
                    </a:p>
                  </a:txBody>
                  <a:tcPr marL="91450" marR="91450" marT="45725" marB="45725"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rowSpan="5">
                  <a:txBody>
                    <a:bodyPr/>
                    <a:lstStyle/>
                    <a:p>
                      <a:pPr marL="171450" marR="0" lvl="0" indent="-171450" algn="l" rtl="0">
                        <a:lnSpc>
                          <a:spcPct val="100000"/>
                        </a:lnSpc>
                        <a:spcBef>
                          <a:spcPts val="0"/>
                        </a:spcBef>
                        <a:spcAft>
                          <a:spcPts val="0"/>
                        </a:spcAft>
                        <a:buClr>
                          <a:srgbClr val="595959"/>
                        </a:buClr>
                        <a:buSzPts val="1050"/>
                        <a:buFont typeface="Arial"/>
                        <a:buChar char="•"/>
                      </a:pPr>
                      <a:r>
                        <a:rPr lang="en-US" sz="1050" b="0">
                          <a:solidFill>
                            <a:srgbClr val="595959"/>
                          </a:solidFill>
                          <a:latin typeface="Montserrat Light"/>
                          <a:ea typeface="Montserrat Light"/>
                          <a:cs typeface="Montserrat Light"/>
                          <a:sym typeface="Montserrat Light"/>
                        </a:rPr>
                        <a:t>1 καρέκλα ανά συμμετέχοντα/ουσα (10 +1)</a:t>
                      </a:r>
                      <a:endParaRPr/>
                    </a:p>
                    <a:p>
                      <a:pPr marL="171450" marR="0" lvl="0" indent="-171450" algn="l" rtl="0">
                        <a:lnSpc>
                          <a:spcPct val="100000"/>
                        </a:lnSpc>
                        <a:spcBef>
                          <a:spcPts val="0"/>
                        </a:spcBef>
                        <a:spcAft>
                          <a:spcPts val="0"/>
                        </a:spcAft>
                        <a:buClr>
                          <a:srgbClr val="595959"/>
                        </a:buClr>
                        <a:buSzPts val="1050"/>
                        <a:buFont typeface="Arial"/>
                        <a:buChar char="•"/>
                      </a:pPr>
                      <a:r>
                        <a:rPr lang="en-US" sz="1050" b="0">
                          <a:solidFill>
                            <a:srgbClr val="595959"/>
                          </a:solidFill>
                          <a:latin typeface="Montserrat Light"/>
                          <a:ea typeface="Montserrat Light"/>
                          <a:cs typeface="Montserrat Light"/>
                          <a:sym typeface="Montserrat Light"/>
                        </a:rPr>
                        <a:t>Οδηγός </a:t>
                      </a:r>
                      <a:r>
                        <a:rPr lang="en-US" sz="1050">
                          <a:solidFill>
                            <a:srgbClr val="595959"/>
                          </a:solidFill>
                          <a:latin typeface="Montserrat Light"/>
                          <a:ea typeface="Montserrat Light"/>
                          <a:cs typeface="Montserrat Light"/>
                          <a:sym typeface="Montserrat Light"/>
                        </a:rPr>
                        <a:t>Π</a:t>
                      </a:r>
                      <a:r>
                        <a:rPr lang="en-US" sz="1050" b="0">
                          <a:solidFill>
                            <a:srgbClr val="595959"/>
                          </a:solidFill>
                          <a:latin typeface="Montserrat Light"/>
                          <a:ea typeface="Montserrat Light"/>
                          <a:cs typeface="Montserrat Light"/>
                          <a:sym typeface="Montserrat Light"/>
                        </a:rPr>
                        <a:t>αιδαγωγικής </a:t>
                      </a:r>
                      <a:r>
                        <a:rPr lang="en-US" sz="1050">
                          <a:solidFill>
                            <a:srgbClr val="595959"/>
                          </a:solidFill>
                          <a:latin typeface="Montserrat Light"/>
                          <a:ea typeface="Montserrat Light"/>
                          <a:cs typeface="Montserrat Light"/>
                          <a:sym typeface="Montserrat Light"/>
                        </a:rPr>
                        <a:t>Σ</a:t>
                      </a:r>
                      <a:r>
                        <a:rPr lang="en-US" sz="1050" b="0">
                          <a:solidFill>
                            <a:srgbClr val="595959"/>
                          </a:solidFill>
                          <a:latin typeface="Montserrat Light"/>
                          <a:ea typeface="Montserrat Light"/>
                          <a:cs typeface="Montserrat Light"/>
                          <a:sym typeface="Montserrat Light"/>
                        </a:rPr>
                        <a:t>υνεδρίας</a:t>
                      </a:r>
                      <a:br>
                        <a:rPr lang="en-US" sz="1050" b="0">
                          <a:solidFill>
                            <a:srgbClr val="595959"/>
                          </a:solidFill>
                          <a:latin typeface="Montserrat Light"/>
                          <a:ea typeface="Montserrat Light"/>
                          <a:cs typeface="Montserrat Light"/>
                          <a:sym typeface="Montserrat Light"/>
                        </a:rPr>
                      </a:br>
                      <a:r>
                        <a:rPr lang="en-US" sz="1050" b="0">
                          <a:solidFill>
                            <a:srgbClr val="595959"/>
                          </a:solidFill>
                          <a:latin typeface="Montserrat Light"/>
                          <a:ea typeface="Montserrat Light"/>
                          <a:cs typeface="Montserrat Light"/>
                          <a:sym typeface="Montserrat Light"/>
                        </a:rPr>
                        <a:t>(για τον/την εκπαιδευτή/τρια)</a:t>
                      </a:r>
                      <a:endParaRPr/>
                    </a:p>
                  </a:txBody>
                  <a:tcPr marL="91450" marR="91450" marT="45725" marB="45725"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0002"/>
                  </a:ext>
                </a:extLst>
              </a:tr>
              <a:tr h="895875">
                <a:tc>
                  <a:txBody>
                    <a:bodyPr/>
                    <a:lstStyle/>
                    <a:p>
                      <a:pPr marL="0" marR="0" lvl="0" indent="0" algn="ctr" rtl="0">
                        <a:spcBef>
                          <a:spcPts val="0"/>
                        </a:spcBef>
                        <a:spcAft>
                          <a:spcPts val="0"/>
                        </a:spcAft>
                        <a:buNone/>
                      </a:pPr>
                      <a:r>
                        <a:rPr lang="en-US" sz="1050">
                          <a:solidFill>
                            <a:srgbClr val="595959"/>
                          </a:solidFill>
                          <a:latin typeface="Montserrat Light"/>
                          <a:ea typeface="Montserrat Light"/>
                          <a:cs typeface="Montserrat Light"/>
                          <a:sym typeface="Montserrat Light"/>
                        </a:rPr>
                        <a:t>35 λεπτά</a:t>
                      </a:r>
                      <a:endParaRPr/>
                    </a:p>
                  </a:txBody>
                  <a:tcPr marL="91450" marR="91450" marT="45725" marB="45725"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l" rtl="0">
                        <a:lnSpc>
                          <a:spcPct val="100000"/>
                        </a:lnSpc>
                        <a:spcBef>
                          <a:spcPts val="0"/>
                        </a:spcBef>
                        <a:spcAft>
                          <a:spcPts val="0"/>
                        </a:spcAft>
                        <a:buClr>
                          <a:srgbClr val="595959"/>
                        </a:buClr>
                        <a:buSzPts val="1050"/>
                        <a:buFont typeface="Montserrat Light"/>
                        <a:buNone/>
                      </a:pPr>
                      <a:r>
                        <a:rPr lang="en-US" sz="1050" b="0">
                          <a:solidFill>
                            <a:srgbClr val="595959"/>
                          </a:solidFill>
                          <a:latin typeface="Montserrat Light"/>
                          <a:ea typeface="Montserrat Light"/>
                          <a:cs typeface="Montserrat Light"/>
                          <a:sym typeface="Montserrat Light"/>
                        </a:rPr>
                        <a:t>Παρακολούθηση της εξέλιξ</a:t>
                      </a:r>
                      <a:r>
                        <a:rPr lang="en-US" sz="1050">
                          <a:solidFill>
                            <a:srgbClr val="595959"/>
                          </a:solidFill>
                          <a:latin typeface="Montserrat Light"/>
                          <a:ea typeface="Montserrat Light"/>
                          <a:cs typeface="Montserrat Light"/>
                          <a:sym typeface="Montserrat Light"/>
                        </a:rPr>
                        <a:t>ης του προγράμματος</a:t>
                      </a:r>
                      <a:endParaRPr/>
                    </a:p>
                  </a:txBody>
                  <a:tcPr marL="91450" marR="91450" marT="45725" marB="45725"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171450" marR="0" lvl="0" indent="-171450" algn="l" rtl="0">
                        <a:lnSpc>
                          <a:spcPct val="100000"/>
                        </a:lnSpc>
                        <a:spcBef>
                          <a:spcPts val="0"/>
                        </a:spcBef>
                        <a:spcAft>
                          <a:spcPts val="0"/>
                        </a:spcAft>
                        <a:buClr>
                          <a:srgbClr val="595959"/>
                        </a:buClr>
                        <a:buSzPts val="1050"/>
                        <a:buFont typeface="Arial"/>
                        <a:buChar char="•"/>
                      </a:pPr>
                      <a:r>
                        <a:rPr lang="en-US" sz="1050">
                          <a:solidFill>
                            <a:srgbClr val="595959"/>
                          </a:solidFill>
                          <a:latin typeface="Montserrat Light"/>
                          <a:ea typeface="Montserrat Light"/>
                          <a:cs typeface="Montserrat Light"/>
                          <a:sym typeface="Montserrat Light"/>
                        </a:rPr>
                        <a:t>Σ</a:t>
                      </a:r>
                      <a:r>
                        <a:rPr lang="en-US" sz="1050" b="0">
                          <a:solidFill>
                            <a:srgbClr val="595959"/>
                          </a:solidFill>
                          <a:latin typeface="Montserrat Light"/>
                          <a:ea typeface="Montserrat Light"/>
                          <a:cs typeface="Montserrat Light"/>
                          <a:sym typeface="Montserrat Light"/>
                        </a:rPr>
                        <a:t>υμμετέχουν οι εκπαιδευόμενοι/ες; Γιατί;</a:t>
                      </a:r>
                      <a:endParaRPr/>
                    </a:p>
                    <a:p>
                      <a:pPr marL="171450" marR="0" lvl="0" indent="-171450" algn="l" rtl="0">
                        <a:lnSpc>
                          <a:spcPct val="100000"/>
                        </a:lnSpc>
                        <a:spcBef>
                          <a:spcPts val="0"/>
                        </a:spcBef>
                        <a:spcAft>
                          <a:spcPts val="0"/>
                        </a:spcAft>
                        <a:buClr>
                          <a:srgbClr val="595959"/>
                        </a:buClr>
                        <a:buSzPts val="1050"/>
                        <a:buFont typeface="Arial"/>
                        <a:buChar char="•"/>
                      </a:pPr>
                      <a:r>
                        <a:rPr lang="en-US" sz="1050" b="0">
                          <a:solidFill>
                            <a:srgbClr val="595959"/>
                          </a:solidFill>
                          <a:latin typeface="Montserrat Light"/>
                          <a:ea typeface="Montserrat Light"/>
                          <a:cs typeface="Montserrat Light"/>
                          <a:sym typeface="Montserrat Light"/>
                        </a:rPr>
                        <a:t>Δυνατά και αδύνατα σημεία</a:t>
                      </a:r>
                      <a:endParaRPr/>
                    </a:p>
                    <a:p>
                      <a:pPr marL="171450" marR="0" lvl="0" indent="-171450" algn="l" rtl="0">
                        <a:lnSpc>
                          <a:spcPct val="100000"/>
                        </a:lnSpc>
                        <a:spcBef>
                          <a:spcPts val="0"/>
                        </a:spcBef>
                        <a:spcAft>
                          <a:spcPts val="0"/>
                        </a:spcAft>
                        <a:buClr>
                          <a:srgbClr val="595959"/>
                        </a:buClr>
                        <a:buSzPts val="1050"/>
                        <a:buFont typeface="Arial"/>
                        <a:buChar char="•"/>
                      </a:pPr>
                      <a:r>
                        <a:rPr lang="en-US" sz="1050" b="0">
                          <a:solidFill>
                            <a:srgbClr val="595959"/>
                          </a:solidFill>
                          <a:latin typeface="Montserrat Light"/>
                          <a:ea typeface="Montserrat Light"/>
                          <a:cs typeface="Montserrat Light"/>
                          <a:sym typeface="Montserrat Light"/>
                        </a:rPr>
                        <a:t>Δυσκολίες που αντιμετωπίστηκαν</a:t>
                      </a:r>
                      <a:endParaRPr/>
                    </a:p>
                  </a:txBody>
                  <a:tcPr marL="91450" marR="91450" marT="45725" marB="45725"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l" rtl="0">
                        <a:lnSpc>
                          <a:spcPct val="100000"/>
                        </a:lnSpc>
                        <a:spcBef>
                          <a:spcPts val="0"/>
                        </a:spcBef>
                        <a:spcAft>
                          <a:spcPts val="0"/>
                        </a:spcAft>
                        <a:buClr>
                          <a:srgbClr val="595959"/>
                        </a:buClr>
                        <a:buSzPts val="1050"/>
                        <a:buFont typeface="Montserrat Light"/>
                        <a:buNone/>
                      </a:pPr>
                      <a:r>
                        <a:rPr lang="en-US" sz="1050" b="0">
                          <a:solidFill>
                            <a:srgbClr val="595959"/>
                          </a:solidFill>
                          <a:latin typeface="Montserrat Light"/>
                          <a:ea typeface="Montserrat Light"/>
                          <a:cs typeface="Montserrat Light"/>
                          <a:sym typeface="Montserrat Light"/>
                        </a:rPr>
                        <a:t>Επαγωγική</a:t>
                      </a:r>
                      <a:r>
                        <a:rPr lang="en-US" sz="1050">
                          <a:solidFill>
                            <a:srgbClr val="595959"/>
                          </a:solidFill>
                          <a:latin typeface="Montserrat Light"/>
                          <a:ea typeface="Montserrat Light"/>
                          <a:cs typeface="Montserrat Light"/>
                          <a:sym typeface="Montserrat Light"/>
                        </a:rPr>
                        <a:t>-Διερευνητική Μ</a:t>
                      </a:r>
                      <a:r>
                        <a:rPr lang="en-US" sz="1050" b="0">
                          <a:solidFill>
                            <a:srgbClr val="595959"/>
                          </a:solidFill>
                          <a:latin typeface="Montserrat Light"/>
                          <a:ea typeface="Montserrat Light"/>
                          <a:cs typeface="Montserrat Light"/>
                          <a:sym typeface="Montserrat Light"/>
                        </a:rPr>
                        <a:t>έθοδος</a:t>
                      </a:r>
                      <a:endParaRPr sz="1050" b="0">
                        <a:solidFill>
                          <a:srgbClr val="595959"/>
                        </a:solidFill>
                        <a:highlight>
                          <a:srgbClr val="FFFF00"/>
                        </a:highlight>
                        <a:latin typeface="Montserrat Light"/>
                        <a:ea typeface="Montserrat Light"/>
                        <a:cs typeface="Montserrat Light"/>
                        <a:sym typeface="Montserrat Light"/>
                      </a:endParaRPr>
                    </a:p>
                  </a:txBody>
                  <a:tcPr marL="91450" marR="91450" marT="45725" marB="45725"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l" rtl="0">
                        <a:lnSpc>
                          <a:spcPct val="100000"/>
                        </a:lnSpc>
                        <a:spcBef>
                          <a:spcPts val="0"/>
                        </a:spcBef>
                        <a:spcAft>
                          <a:spcPts val="0"/>
                        </a:spcAft>
                        <a:buClr>
                          <a:schemeClr val="dk1"/>
                        </a:buClr>
                        <a:buSzPts val="1050"/>
                        <a:buFont typeface="Arial"/>
                        <a:buNone/>
                      </a:pPr>
                      <a:endParaRPr sz="1050" b="0">
                        <a:solidFill>
                          <a:srgbClr val="595959"/>
                        </a:solidFill>
                        <a:latin typeface="Montserrat Light"/>
                        <a:ea typeface="Montserrat Light"/>
                        <a:cs typeface="Montserrat Light"/>
                        <a:sym typeface="Montserrat Light"/>
                      </a:endParaRPr>
                    </a:p>
                  </a:txBody>
                  <a:tcPr marL="91450" marR="91450" marT="45725" marB="45725"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vMerge="1">
                  <a:txBody>
                    <a:bodyPr/>
                    <a:lstStyle/>
                    <a:p>
                      <a:endParaRPr lang="pt-PT"/>
                    </a:p>
                  </a:txBody>
                  <a:tcPr/>
                </a:tc>
                <a:extLst>
                  <a:ext uri="{0D108BD9-81ED-4DB2-BD59-A6C34878D82A}">
                    <a16:rowId xmlns:a16="http://schemas.microsoft.com/office/drawing/2014/main" val="10003"/>
                  </a:ext>
                </a:extLst>
              </a:tr>
              <a:tr h="252675">
                <a:tc>
                  <a:txBody>
                    <a:bodyPr/>
                    <a:lstStyle/>
                    <a:p>
                      <a:pPr marL="0" marR="0" lvl="0" indent="0" algn="ctr" rtl="0">
                        <a:spcBef>
                          <a:spcPts val="0"/>
                        </a:spcBef>
                        <a:spcAft>
                          <a:spcPts val="0"/>
                        </a:spcAft>
                        <a:buNone/>
                      </a:pPr>
                      <a:r>
                        <a:rPr lang="en-US" sz="1050">
                          <a:solidFill>
                            <a:srgbClr val="595959"/>
                          </a:solidFill>
                          <a:latin typeface="Montserrat Light"/>
                          <a:ea typeface="Montserrat Light"/>
                          <a:cs typeface="Montserrat Light"/>
                          <a:sym typeface="Montserrat Light"/>
                        </a:rPr>
                        <a:t>15 λεπτά</a:t>
                      </a:r>
                      <a:endParaRPr/>
                    </a:p>
                  </a:txBody>
                  <a:tcPr marL="91450" marR="91450" marT="45725" marB="45725"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gridSpan="4">
                  <a:txBody>
                    <a:bodyPr/>
                    <a:lstStyle/>
                    <a:p>
                      <a:pPr marL="0" marR="0" lvl="0" indent="0" algn="l" rtl="0">
                        <a:lnSpc>
                          <a:spcPct val="100000"/>
                        </a:lnSpc>
                        <a:spcBef>
                          <a:spcPts val="0"/>
                        </a:spcBef>
                        <a:spcAft>
                          <a:spcPts val="0"/>
                        </a:spcAft>
                        <a:buClr>
                          <a:srgbClr val="595959"/>
                        </a:buClr>
                        <a:buSzPts val="1050"/>
                        <a:buFont typeface="Montserrat Light"/>
                        <a:buNone/>
                      </a:pPr>
                      <a:r>
                        <a:rPr lang="en-US" sz="1050" b="0">
                          <a:solidFill>
                            <a:srgbClr val="595959"/>
                          </a:solidFill>
                          <a:latin typeface="Montserrat Light"/>
                          <a:ea typeface="Montserrat Light"/>
                          <a:cs typeface="Montserrat Light"/>
                          <a:sym typeface="Montserrat Light"/>
                        </a:rPr>
                        <a:t>Διάλειμμα για καφέ.</a:t>
                      </a:r>
                      <a:endParaRPr/>
                    </a:p>
                  </a:txBody>
                  <a:tcPr marL="91450" marR="91450" marT="45725" marB="45725"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hMerge="1">
                  <a:txBody>
                    <a:bodyPr/>
                    <a:lstStyle/>
                    <a:p>
                      <a:endParaRPr lang="pt-PT"/>
                    </a:p>
                  </a:txBody>
                  <a:tcPr/>
                </a:tc>
                <a:tc hMerge="1">
                  <a:txBody>
                    <a:bodyPr/>
                    <a:lstStyle/>
                    <a:p>
                      <a:endParaRPr lang="pt-PT"/>
                    </a:p>
                  </a:txBody>
                  <a:tcPr/>
                </a:tc>
                <a:tc hMerge="1">
                  <a:txBody>
                    <a:bodyPr/>
                    <a:lstStyle/>
                    <a:p>
                      <a:endParaRPr lang="pt-PT"/>
                    </a:p>
                  </a:txBody>
                  <a:tcPr/>
                </a:tc>
                <a:tc vMerge="1">
                  <a:txBody>
                    <a:bodyPr/>
                    <a:lstStyle/>
                    <a:p>
                      <a:endParaRPr lang="pt-PT"/>
                    </a:p>
                  </a:txBody>
                  <a:tcPr/>
                </a:tc>
                <a:extLst>
                  <a:ext uri="{0D108BD9-81ED-4DB2-BD59-A6C34878D82A}">
                    <a16:rowId xmlns:a16="http://schemas.microsoft.com/office/drawing/2014/main" val="10004"/>
                  </a:ext>
                </a:extLst>
              </a:tr>
              <a:tr h="895875">
                <a:tc>
                  <a:txBody>
                    <a:bodyPr/>
                    <a:lstStyle/>
                    <a:p>
                      <a:pPr marL="0" marR="0" lvl="0" indent="0" algn="ctr" rtl="0">
                        <a:spcBef>
                          <a:spcPts val="0"/>
                        </a:spcBef>
                        <a:spcAft>
                          <a:spcPts val="0"/>
                        </a:spcAft>
                        <a:buNone/>
                      </a:pPr>
                      <a:r>
                        <a:rPr lang="en-US" sz="1050">
                          <a:solidFill>
                            <a:srgbClr val="595959"/>
                          </a:solidFill>
                          <a:latin typeface="Montserrat Light"/>
                          <a:ea typeface="Montserrat Light"/>
                          <a:cs typeface="Montserrat Light"/>
                          <a:sym typeface="Montserrat Light"/>
                        </a:rPr>
                        <a:t>35 λεπτά</a:t>
                      </a:r>
                      <a:endParaRPr/>
                    </a:p>
                  </a:txBody>
                  <a:tcPr marL="91450" marR="91450" marT="45725" marB="45725"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l" rtl="0">
                        <a:lnSpc>
                          <a:spcPct val="100000"/>
                        </a:lnSpc>
                        <a:spcBef>
                          <a:spcPts val="0"/>
                        </a:spcBef>
                        <a:spcAft>
                          <a:spcPts val="0"/>
                        </a:spcAft>
                        <a:buClr>
                          <a:srgbClr val="595959"/>
                        </a:buClr>
                        <a:buSzPts val="1050"/>
                        <a:buFont typeface="Montserrat Light"/>
                        <a:buNone/>
                      </a:pPr>
                      <a:r>
                        <a:rPr lang="en-US" sz="1050" b="0">
                          <a:solidFill>
                            <a:srgbClr val="595959"/>
                          </a:solidFill>
                          <a:latin typeface="Montserrat Light"/>
                          <a:ea typeface="Montserrat Light"/>
                          <a:cs typeface="Montserrat Light"/>
                          <a:sym typeface="Montserrat Light"/>
                        </a:rPr>
                        <a:t>Ευαισθητοποίηση για τα προβλήματα της πόλης</a:t>
                      </a:r>
                      <a:endParaRPr sz="1050" b="0">
                        <a:solidFill>
                          <a:srgbClr val="595959"/>
                        </a:solidFill>
                        <a:latin typeface="Montserrat Light"/>
                        <a:ea typeface="Montserrat Light"/>
                        <a:cs typeface="Montserrat Light"/>
                        <a:sym typeface="Montserrat Light"/>
                      </a:endParaRPr>
                    </a:p>
                  </a:txBody>
                  <a:tcPr marL="91450" marR="91450" marT="45725" marB="45725"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l" rtl="0">
                        <a:spcBef>
                          <a:spcPts val="0"/>
                        </a:spcBef>
                        <a:spcAft>
                          <a:spcPts val="0"/>
                        </a:spcAft>
                        <a:buNone/>
                      </a:pPr>
                      <a:r>
                        <a:rPr lang="en-US" sz="1050" b="0">
                          <a:solidFill>
                            <a:srgbClr val="595959"/>
                          </a:solidFill>
                          <a:latin typeface="Montserrat Light"/>
                          <a:ea typeface="Montserrat Light"/>
                          <a:cs typeface="Montserrat Light"/>
                          <a:sym typeface="Montserrat Light"/>
                        </a:rPr>
                        <a:t>Τι έχω μ</a:t>
                      </a:r>
                      <a:r>
                        <a:rPr lang="en-US" sz="1050">
                          <a:solidFill>
                            <a:srgbClr val="595959"/>
                          </a:solidFill>
                          <a:latin typeface="Montserrat Light"/>
                          <a:ea typeface="Montserrat Light"/>
                          <a:cs typeface="Montserrat Light"/>
                          <a:sym typeface="Montserrat Light"/>
                        </a:rPr>
                        <a:t>ά</a:t>
                      </a:r>
                      <a:r>
                        <a:rPr lang="en-US" sz="1050" b="0">
                          <a:solidFill>
                            <a:srgbClr val="595959"/>
                          </a:solidFill>
                          <a:latin typeface="Montserrat Light"/>
                          <a:ea typeface="Montserrat Light"/>
                          <a:cs typeface="Montserrat Light"/>
                          <a:sym typeface="Montserrat Light"/>
                        </a:rPr>
                        <a:t>θ</a:t>
                      </a:r>
                      <a:r>
                        <a:rPr lang="en-US" sz="1050">
                          <a:solidFill>
                            <a:srgbClr val="595959"/>
                          </a:solidFill>
                          <a:latin typeface="Montserrat Light"/>
                          <a:ea typeface="Montserrat Light"/>
                          <a:cs typeface="Montserrat Light"/>
                          <a:sym typeface="Montserrat Light"/>
                        </a:rPr>
                        <a:t>ει</a:t>
                      </a:r>
                      <a:r>
                        <a:rPr lang="en-US" sz="1050" b="0">
                          <a:solidFill>
                            <a:srgbClr val="595959"/>
                          </a:solidFill>
                          <a:latin typeface="Montserrat Light"/>
                          <a:ea typeface="Montserrat Light"/>
                          <a:cs typeface="Montserrat Light"/>
                          <a:sym typeface="Montserrat Light"/>
                        </a:rPr>
                        <a:t>;</a:t>
                      </a:r>
                      <a:endParaRPr sz="1800">
                        <a:solidFill>
                          <a:srgbClr val="595959"/>
                        </a:solidFill>
                      </a:endParaRPr>
                    </a:p>
                  </a:txBody>
                  <a:tcPr marL="91450" marR="91450" marT="45725" marB="45725"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l" rtl="0">
                        <a:spcBef>
                          <a:spcPts val="0"/>
                        </a:spcBef>
                        <a:spcAft>
                          <a:spcPts val="0"/>
                        </a:spcAft>
                        <a:buNone/>
                      </a:pPr>
                      <a:r>
                        <a:rPr lang="en-US" sz="1050" b="0">
                          <a:solidFill>
                            <a:srgbClr val="595959"/>
                          </a:solidFill>
                          <a:latin typeface="Montserrat Light"/>
                          <a:ea typeface="Montserrat Light"/>
                          <a:cs typeface="Montserrat Light"/>
                          <a:sym typeface="Montserrat Light"/>
                        </a:rPr>
                        <a:t>Ενεργητική </a:t>
                      </a:r>
                      <a:r>
                        <a:rPr lang="en-US" sz="1050">
                          <a:solidFill>
                            <a:srgbClr val="595959"/>
                          </a:solidFill>
                          <a:latin typeface="Montserrat Light"/>
                          <a:ea typeface="Montserrat Light"/>
                          <a:cs typeface="Montserrat Light"/>
                          <a:sym typeface="Montserrat Light"/>
                        </a:rPr>
                        <a:t>Μ</a:t>
                      </a:r>
                      <a:r>
                        <a:rPr lang="en-US" sz="1050" b="0">
                          <a:solidFill>
                            <a:srgbClr val="595959"/>
                          </a:solidFill>
                          <a:latin typeface="Montserrat Light"/>
                          <a:ea typeface="Montserrat Light"/>
                          <a:cs typeface="Montserrat Light"/>
                          <a:sym typeface="Montserrat Light"/>
                        </a:rPr>
                        <a:t>έθοδος - Ερευνητική </a:t>
                      </a:r>
                      <a:r>
                        <a:rPr lang="en-US" sz="1050">
                          <a:solidFill>
                            <a:srgbClr val="595959"/>
                          </a:solidFill>
                          <a:latin typeface="Montserrat Light"/>
                          <a:ea typeface="Montserrat Light"/>
                          <a:cs typeface="Montserrat Light"/>
                          <a:sym typeface="Montserrat Light"/>
                        </a:rPr>
                        <a:t>Ε</a:t>
                      </a:r>
                      <a:r>
                        <a:rPr lang="en-US" sz="1050" b="0">
                          <a:solidFill>
                            <a:srgbClr val="595959"/>
                          </a:solidFill>
                          <a:latin typeface="Montserrat Light"/>
                          <a:ea typeface="Montserrat Light"/>
                          <a:cs typeface="Montserrat Light"/>
                          <a:sym typeface="Montserrat Light"/>
                        </a:rPr>
                        <a:t>ργασία</a:t>
                      </a:r>
                      <a:endParaRPr sz="1800">
                        <a:solidFill>
                          <a:srgbClr val="595959"/>
                        </a:solidFill>
                      </a:endParaRPr>
                    </a:p>
                  </a:txBody>
                  <a:tcPr marL="91450" marR="91450" marT="45725" marB="45725"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171450" marR="0" lvl="0" indent="-171450" algn="l" rtl="0">
                        <a:lnSpc>
                          <a:spcPct val="100000"/>
                        </a:lnSpc>
                        <a:spcBef>
                          <a:spcPts val="0"/>
                        </a:spcBef>
                        <a:spcAft>
                          <a:spcPts val="0"/>
                        </a:spcAft>
                        <a:buClr>
                          <a:srgbClr val="595959"/>
                        </a:buClr>
                        <a:buSzPts val="1050"/>
                        <a:buFont typeface="Arial"/>
                        <a:buChar char="•"/>
                      </a:pPr>
                      <a:r>
                        <a:rPr lang="en-US" sz="1050" b="0">
                          <a:solidFill>
                            <a:srgbClr val="595959"/>
                          </a:solidFill>
                          <a:latin typeface="Montserrat Light"/>
                          <a:ea typeface="Montserrat Light"/>
                          <a:cs typeface="Montserrat Light"/>
                          <a:sym typeface="Montserrat Light"/>
                        </a:rPr>
                        <a:t>40 κάρτες με ερωτήσε</a:t>
                      </a:r>
                      <a:r>
                        <a:rPr lang="en-US" sz="1050">
                          <a:solidFill>
                            <a:srgbClr val="595959"/>
                          </a:solidFill>
                          <a:latin typeface="Montserrat Light"/>
                          <a:ea typeface="Montserrat Light"/>
                          <a:cs typeface="Montserrat Light"/>
                          <a:sym typeface="Montserrat Light"/>
                        </a:rPr>
                        <a:t>ις</a:t>
                      </a:r>
                      <a:r>
                        <a:rPr lang="en-US" sz="1050" b="0">
                          <a:solidFill>
                            <a:srgbClr val="595959"/>
                          </a:solidFill>
                          <a:latin typeface="Montserrat Light"/>
                          <a:ea typeface="Montserrat Light"/>
                          <a:cs typeface="Montserrat Light"/>
                          <a:sym typeface="Montserrat Light"/>
                        </a:rPr>
                        <a:t> (4 για κάθε εκπαιδευόμενο/η)</a:t>
                      </a:r>
                      <a:endParaRPr/>
                    </a:p>
                    <a:p>
                      <a:pPr marL="171450" marR="0" lvl="0" indent="-171450" algn="l" rtl="0">
                        <a:lnSpc>
                          <a:spcPct val="100000"/>
                        </a:lnSpc>
                        <a:spcBef>
                          <a:spcPts val="0"/>
                        </a:spcBef>
                        <a:spcAft>
                          <a:spcPts val="0"/>
                        </a:spcAft>
                        <a:buClr>
                          <a:srgbClr val="595959"/>
                        </a:buClr>
                        <a:buSzPts val="1050"/>
                        <a:buFont typeface="Arial"/>
                        <a:buChar char="•"/>
                      </a:pPr>
                      <a:r>
                        <a:rPr lang="en-US" sz="1050" b="0">
                          <a:solidFill>
                            <a:srgbClr val="595959"/>
                          </a:solidFill>
                          <a:latin typeface="Montserrat Light"/>
                          <a:ea typeface="Montserrat Light"/>
                          <a:cs typeface="Montserrat Light"/>
                          <a:sym typeface="Montserrat Light"/>
                        </a:rPr>
                        <a:t>10 στυλό </a:t>
                      </a:r>
                      <a:endParaRPr/>
                    </a:p>
                    <a:p>
                      <a:pPr marL="171450" marR="0" lvl="0" indent="-171450" algn="l" rtl="0">
                        <a:lnSpc>
                          <a:spcPct val="100000"/>
                        </a:lnSpc>
                        <a:spcBef>
                          <a:spcPts val="0"/>
                        </a:spcBef>
                        <a:spcAft>
                          <a:spcPts val="0"/>
                        </a:spcAft>
                        <a:buClr>
                          <a:srgbClr val="595959"/>
                        </a:buClr>
                        <a:buSzPts val="1050"/>
                        <a:buFont typeface="Arial"/>
                        <a:buChar char="•"/>
                      </a:pPr>
                      <a:r>
                        <a:rPr lang="en-US" sz="1050" b="0">
                          <a:solidFill>
                            <a:srgbClr val="595959"/>
                          </a:solidFill>
                          <a:latin typeface="Montserrat Light"/>
                          <a:ea typeface="Montserrat Light"/>
                          <a:cs typeface="Montserrat Light"/>
                          <a:sym typeface="Montserrat Light"/>
                        </a:rPr>
                        <a:t>Χρονόμετρο</a:t>
                      </a:r>
                      <a:endParaRPr sz="1800">
                        <a:solidFill>
                          <a:srgbClr val="595959"/>
                        </a:solidFill>
                      </a:endParaRPr>
                    </a:p>
                  </a:txBody>
                  <a:tcPr marL="91450" marR="91450" marT="45725" marB="45725"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vMerge="1">
                  <a:txBody>
                    <a:bodyPr/>
                    <a:lstStyle/>
                    <a:p>
                      <a:endParaRPr lang="pt-PT"/>
                    </a:p>
                  </a:txBody>
                  <a:tcPr/>
                </a:tc>
                <a:extLst>
                  <a:ext uri="{0D108BD9-81ED-4DB2-BD59-A6C34878D82A}">
                    <a16:rowId xmlns:a16="http://schemas.microsoft.com/office/drawing/2014/main" val="10005"/>
                  </a:ext>
                </a:extLst>
              </a:tr>
              <a:tr h="895875">
                <a:tc>
                  <a:txBody>
                    <a:bodyPr/>
                    <a:lstStyle/>
                    <a:p>
                      <a:pPr marL="0" marR="0" lvl="0" indent="0" algn="l" rtl="0">
                        <a:spcBef>
                          <a:spcPts val="0"/>
                        </a:spcBef>
                        <a:spcAft>
                          <a:spcPts val="0"/>
                        </a:spcAft>
                        <a:buNone/>
                      </a:pPr>
                      <a:r>
                        <a:rPr lang="en-US" sz="1050">
                          <a:solidFill>
                            <a:srgbClr val="595959"/>
                          </a:solidFill>
                          <a:latin typeface="Montserrat Light"/>
                          <a:ea typeface="Montserrat Light"/>
                          <a:cs typeface="Montserrat Light"/>
                          <a:sym typeface="Montserrat Light"/>
                        </a:rPr>
                        <a:t>30 λεπτά</a:t>
                      </a:r>
                      <a:endParaRPr/>
                    </a:p>
                  </a:txBody>
                  <a:tcPr marL="91450" marR="91450" marT="45725" marB="45725"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l" rtl="0">
                        <a:lnSpc>
                          <a:spcPct val="100000"/>
                        </a:lnSpc>
                        <a:spcBef>
                          <a:spcPts val="0"/>
                        </a:spcBef>
                        <a:spcAft>
                          <a:spcPts val="0"/>
                        </a:spcAft>
                        <a:buClr>
                          <a:srgbClr val="595959"/>
                        </a:buClr>
                        <a:buSzPts val="1050"/>
                        <a:buFont typeface="Montserrat Light"/>
                        <a:buNone/>
                      </a:pPr>
                      <a:r>
                        <a:rPr lang="en-US" sz="1050">
                          <a:solidFill>
                            <a:srgbClr val="595959"/>
                          </a:solidFill>
                          <a:latin typeface="Montserrat Light"/>
                          <a:ea typeface="Montserrat Light"/>
                          <a:cs typeface="Montserrat Light"/>
                          <a:sym typeface="Montserrat Light"/>
                        </a:rPr>
                        <a:t>Ανταλλαγή</a:t>
                      </a:r>
                      <a:r>
                        <a:rPr lang="en-US" sz="1050" b="0">
                          <a:solidFill>
                            <a:srgbClr val="595959"/>
                          </a:solidFill>
                          <a:latin typeface="Montserrat Light"/>
                          <a:ea typeface="Montserrat Light"/>
                          <a:cs typeface="Montserrat Light"/>
                          <a:sym typeface="Montserrat Light"/>
                        </a:rPr>
                        <a:t> ιδεών</a:t>
                      </a:r>
                      <a:endParaRPr/>
                    </a:p>
                  </a:txBody>
                  <a:tcPr marL="91450" marR="91450" marT="45725" marB="45725"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171450" marR="0" lvl="0" indent="-171450" algn="l" rtl="0">
                        <a:lnSpc>
                          <a:spcPct val="100000"/>
                        </a:lnSpc>
                        <a:spcBef>
                          <a:spcPts val="0"/>
                        </a:spcBef>
                        <a:spcAft>
                          <a:spcPts val="0"/>
                        </a:spcAft>
                        <a:buClr>
                          <a:srgbClr val="595959"/>
                        </a:buClr>
                        <a:buSzPts val="1050"/>
                        <a:buFont typeface="Arial"/>
                        <a:buChar char="•"/>
                      </a:pPr>
                      <a:r>
                        <a:rPr lang="en-US" sz="1050" b="0">
                          <a:solidFill>
                            <a:srgbClr val="595959"/>
                          </a:solidFill>
                          <a:latin typeface="Montserrat Light"/>
                          <a:ea typeface="Montserrat Light"/>
                          <a:cs typeface="Montserrat Light"/>
                          <a:sym typeface="Montserrat Light"/>
                        </a:rPr>
                        <a:t>Συζήτηση και ενθάρρυνση για ανταλλαγή ιδεών</a:t>
                      </a:r>
                      <a:endParaRPr/>
                    </a:p>
                  </a:txBody>
                  <a:tcPr marL="91450" marR="91450" marT="45725" marB="45725"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l" rtl="0">
                        <a:lnSpc>
                          <a:spcPct val="100000"/>
                        </a:lnSpc>
                        <a:spcBef>
                          <a:spcPts val="0"/>
                        </a:spcBef>
                        <a:spcAft>
                          <a:spcPts val="0"/>
                        </a:spcAft>
                        <a:buClr>
                          <a:schemeClr val="dk1"/>
                        </a:buClr>
                        <a:buSzPts val="1050"/>
                        <a:buFont typeface="Arial"/>
                        <a:buNone/>
                      </a:pPr>
                      <a:endParaRPr sz="1050" b="0">
                        <a:solidFill>
                          <a:srgbClr val="595959"/>
                        </a:solidFill>
                        <a:highlight>
                          <a:srgbClr val="FFFF00"/>
                        </a:highlight>
                        <a:latin typeface="Montserrat Light"/>
                        <a:ea typeface="Montserrat Light"/>
                        <a:cs typeface="Montserrat Light"/>
                        <a:sym typeface="Montserrat Light"/>
                      </a:endParaRPr>
                    </a:p>
                  </a:txBody>
                  <a:tcPr marL="91450" marR="91450" marT="45725" marB="45725"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l" rtl="0">
                        <a:lnSpc>
                          <a:spcPct val="100000"/>
                        </a:lnSpc>
                        <a:spcBef>
                          <a:spcPts val="0"/>
                        </a:spcBef>
                        <a:spcAft>
                          <a:spcPts val="0"/>
                        </a:spcAft>
                        <a:buClr>
                          <a:srgbClr val="595959"/>
                        </a:buClr>
                        <a:buSzPts val="1050"/>
                        <a:buFont typeface="Arial"/>
                        <a:buNone/>
                      </a:pPr>
                      <a:r>
                        <a:rPr lang="en-US" sz="1050" b="0">
                          <a:solidFill>
                            <a:srgbClr val="595959"/>
                          </a:solidFill>
                          <a:latin typeface="Montserrat Light"/>
                          <a:ea typeface="Montserrat Light"/>
                          <a:cs typeface="Montserrat Light"/>
                          <a:sym typeface="Montserrat Light"/>
                        </a:rPr>
                        <a:t>Κάθε εκπαιδευόμενος/η πρέπει να έχει πρόσβαση στο παιχνίδι μέσω του λογαριασμού του/τη</a:t>
                      </a:r>
                      <a:r>
                        <a:rPr lang="en-US" sz="1050">
                          <a:solidFill>
                            <a:srgbClr val="595959"/>
                          </a:solidFill>
                          <a:latin typeface="Montserrat Light"/>
                          <a:ea typeface="Montserrat Light"/>
                          <a:cs typeface="Montserrat Light"/>
                          <a:sym typeface="Montserrat Light"/>
                        </a:rPr>
                        <a:t>ς</a:t>
                      </a:r>
                      <a:r>
                        <a:rPr lang="en-US" sz="1050" b="0">
                          <a:solidFill>
                            <a:srgbClr val="595959"/>
                          </a:solidFill>
                          <a:latin typeface="Montserrat Light"/>
                          <a:ea typeface="Montserrat Light"/>
                          <a:cs typeface="Montserrat Light"/>
                          <a:sym typeface="Montserrat Light"/>
                        </a:rPr>
                        <a:t> (</a:t>
                      </a:r>
                      <a:r>
                        <a:rPr lang="en-US" sz="1050">
                          <a:solidFill>
                            <a:srgbClr val="595959"/>
                          </a:solidFill>
                          <a:latin typeface="Montserrat Light"/>
                          <a:ea typeface="Montserrat Light"/>
                          <a:cs typeface="Montserrat Light"/>
                          <a:sym typeface="Montserrat Light"/>
                        </a:rPr>
                        <a:t>συστήνεται η χρήση</a:t>
                      </a:r>
                      <a:r>
                        <a:rPr lang="en-US" sz="1050" b="0">
                          <a:solidFill>
                            <a:srgbClr val="595959"/>
                          </a:solidFill>
                          <a:latin typeface="Montserrat Light"/>
                          <a:ea typeface="Montserrat Light"/>
                          <a:cs typeface="Montserrat Light"/>
                          <a:sym typeface="Montserrat Light"/>
                        </a:rPr>
                        <a:t> υπολογιστή).</a:t>
                      </a:r>
                      <a:endParaRPr/>
                    </a:p>
                  </a:txBody>
                  <a:tcPr marL="91450" marR="91450" marT="45725" marB="45725"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vMerge="1">
                  <a:txBody>
                    <a:bodyPr/>
                    <a:lstStyle/>
                    <a:p>
                      <a:endParaRPr lang="pt-PT"/>
                    </a:p>
                  </a:txBody>
                  <a:tcPr/>
                </a:tc>
                <a:extLst>
                  <a:ext uri="{0D108BD9-81ED-4DB2-BD59-A6C34878D82A}">
                    <a16:rowId xmlns:a16="http://schemas.microsoft.com/office/drawing/2014/main" val="10006"/>
                  </a:ext>
                </a:extLst>
              </a:tr>
              <a:tr h="256725">
                <a:tc gridSpan="6">
                  <a:txBody>
                    <a:bodyPr/>
                    <a:lstStyle/>
                    <a:p>
                      <a:pPr marL="0" marR="0" lvl="0" indent="0" algn="l" rtl="0">
                        <a:spcBef>
                          <a:spcPts val="0"/>
                        </a:spcBef>
                        <a:spcAft>
                          <a:spcPts val="0"/>
                        </a:spcAft>
                        <a:buNone/>
                      </a:pPr>
                      <a:endParaRPr sz="1200" b="1" dirty="0">
                        <a:solidFill>
                          <a:srgbClr val="595959"/>
                        </a:solidFill>
                        <a:latin typeface="Montserrat"/>
                        <a:ea typeface="Montserrat"/>
                        <a:cs typeface="Montserrat"/>
                        <a:sym typeface="Montserrat"/>
                      </a:endParaRPr>
                    </a:p>
                    <a:p>
                      <a:pPr marL="0" marR="0" lvl="0" indent="0" algn="l" rtl="0">
                        <a:spcBef>
                          <a:spcPts val="0"/>
                        </a:spcBef>
                        <a:spcAft>
                          <a:spcPts val="0"/>
                        </a:spcAft>
                        <a:buNone/>
                      </a:pPr>
                      <a:r>
                        <a:rPr lang="en-US" sz="1200" b="1" dirty="0" err="1">
                          <a:solidFill>
                            <a:srgbClr val="595959"/>
                          </a:solidFill>
                          <a:latin typeface="Montserrat"/>
                          <a:ea typeface="Montserrat"/>
                          <a:cs typeface="Montserrat"/>
                          <a:sym typeface="Montserrat"/>
                        </a:rPr>
                        <a:t>Συνολική</a:t>
                      </a:r>
                      <a:r>
                        <a:rPr lang="en-US" sz="1200" b="1" dirty="0">
                          <a:solidFill>
                            <a:srgbClr val="595959"/>
                          </a:solidFill>
                          <a:latin typeface="Montserrat"/>
                          <a:ea typeface="Montserrat"/>
                          <a:cs typeface="Montserrat"/>
                          <a:sym typeface="Montserrat"/>
                        </a:rPr>
                        <a:t> </a:t>
                      </a:r>
                      <a:r>
                        <a:rPr lang="en-US" sz="1200" b="1" dirty="0" err="1">
                          <a:solidFill>
                            <a:srgbClr val="595959"/>
                          </a:solidFill>
                          <a:latin typeface="Montserrat"/>
                          <a:ea typeface="Montserrat"/>
                          <a:cs typeface="Montserrat"/>
                          <a:sym typeface="Montserrat"/>
                        </a:rPr>
                        <a:t>διάρκει</a:t>
                      </a:r>
                      <a:r>
                        <a:rPr lang="en-US" sz="1200" b="1" dirty="0">
                          <a:solidFill>
                            <a:srgbClr val="595959"/>
                          </a:solidFill>
                          <a:latin typeface="Montserrat"/>
                          <a:ea typeface="Montserrat"/>
                          <a:cs typeface="Montserrat"/>
                          <a:sym typeface="Montserrat"/>
                        </a:rPr>
                        <a:t>α: 2 ώρες και 15 λεπτά</a:t>
                      </a:r>
                      <a:endParaRPr dirty="0"/>
                    </a:p>
                    <a:p>
                      <a:pPr marL="0" marR="0" lvl="0" indent="0" algn="l" rtl="0">
                        <a:spcBef>
                          <a:spcPts val="0"/>
                        </a:spcBef>
                        <a:spcAft>
                          <a:spcPts val="0"/>
                        </a:spcAft>
                        <a:buNone/>
                      </a:pPr>
                      <a:endParaRPr sz="1200" b="1" dirty="0">
                        <a:solidFill>
                          <a:srgbClr val="595959"/>
                        </a:solidFill>
                        <a:latin typeface="Montserrat"/>
                        <a:ea typeface="Montserrat"/>
                        <a:cs typeface="Montserrat"/>
                        <a:sym typeface="Montserrat"/>
                      </a:endParaRPr>
                    </a:p>
                  </a:txBody>
                  <a:tcPr marL="91450" marR="91450" marT="45725" marB="45725"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2F2F2"/>
                    </a:solidFill>
                  </a:tcPr>
                </a:tc>
                <a:tc hMerge="1">
                  <a:txBody>
                    <a:bodyPr/>
                    <a:lstStyle/>
                    <a:p>
                      <a:endParaRPr lang="pt-PT"/>
                    </a:p>
                  </a:txBody>
                  <a:tcPr/>
                </a:tc>
                <a:tc hMerge="1">
                  <a:txBody>
                    <a:bodyPr/>
                    <a:lstStyle/>
                    <a:p>
                      <a:endParaRPr lang="pt-PT"/>
                    </a:p>
                  </a:txBody>
                  <a:tcPr/>
                </a:tc>
                <a:tc hMerge="1">
                  <a:txBody>
                    <a:bodyPr/>
                    <a:lstStyle/>
                    <a:p>
                      <a:endParaRPr lang="pt-PT"/>
                    </a:p>
                  </a:txBody>
                  <a:tcPr/>
                </a:tc>
                <a:tc hMerge="1">
                  <a:txBody>
                    <a:bodyPr/>
                    <a:lstStyle/>
                    <a:p>
                      <a:endParaRPr lang="pt-PT"/>
                    </a:p>
                  </a:txBody>
                  <a:tcPr/>
                </a:tc>
                <a:tc hMerge="1">
                  <a:txBody>
                    <a:bodyPr/>
                    <a:lstStyle/>
                    <a:p>
                      <a:endParaRPr lang="pt-PT"/>
                    </a:p>
                  </a:txBody>
                  <a:tcPr/>
                </a:tc>
                <a:extLst>
                  <a:ext uri="{0D108BD9-81ED-4DB2-BD59-A6C34878D82A}">
                    <a16:rowId xmlns:a16="http://schemas.microsoft.com/office/drawing/2014/main" val="10007"/>
                  </a:ext>
                </a:extLst>
              </a:tr>
            </a:tbl>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530"/>
        <p:cNvGrpSpPr/>
        <p:nvPr/>
      </p:nvGrpSpPr>
      <p:grpSpPr>
        <a:xfrm>
          <a:off x="0" y="0"/>
          <a:ext cx="0" cy="0"/>
          <a:chOff x="0" y="0"/>
          <a:chExt cx="0" cy="0"/>
        </a:xfrm>
      </p:grpSpPr>
      <p:graphicFrame>
        <p:nvGraphicFramePr>
          <p:cNvPr id="531" name="Google Shape;531;p31"/>
          <p:cNvGraphicFramePr/>
          <p:nvPr>
            <p:extLst>
              <p:ext uri="{D42A27DB-BD31-4B8C-83A1-F6EECF244321}">
                <p14:modId xmlns:p14="http://schemas.microsoft.com/office/powerpoint/2010/main" val="4058145906"/>
              </p:ext>
            </p:extLst>
          </p:nvPr>
        </p:nvGraphicFramePr>
        <p:xfrm>
          <a:off x="1401189" y="551301"/>
          <a:ext cx="9110025" cy="2463966"/>
        </p:xfrm>
        <a:graphic>
          <a:graphicData uri="http://schemas.openxmlformats.org/drawingml/2006/table">
            <a:tbl>
              <a:tblPr firstRow="1" firstCol="1" bandRow="1">
                <a:tableStyleId>{393E074D-2FA5-427C-8E8C-BBA496DCB21E}</a:tableStyleId>
              </a:tblPr>
              <a:tblGrid>
                <a:gridCol w="982025">
                  <a:extLst>
                    <a:ext uri="{9D8B030D-6E8A-4147-A177-3AD203B41FA5}">
                      <a16:colId xmlns:a16="http://schemas.microsoft.com/office/drawing/2014/main" val="20000"/>
                    </a:ext>
                  </a:extLst>
                </a:gridCol>
                <a:gridCol w="8128000">
                  <a:extLst>
                    <a:ext uri="{9D8B030D-6E8A-4147-A177-3AD203B41FA5}">
                      <a16:colId xmlns:a16="http://schemas.microsoft.com/office/drawing/2014/main" val="20001"/>
                    </a:ext>
                  </a:extLst>
                </a:gridCol>
              </a:tblGrid>
              <a:tr h="674775">
                <a:tc gridSpan="2">
                  <a:txBody>
                    <a:bodyPr/>
                    <a:lstStyle/>
                    <a:p>
                      <a:pPr marL="0" marR="0" lvl="0" indent="0" algn="ctr" rtl="0">
                        <a:lnSpc>
                          <a:spcPct val="107000"/>
                        </a:lnSpc>
                        <a:spcBef>
                          <a:spcPts val="0"/>
                        </a:spcBef>
                        <a:spcAft>
                          <a:spcPts val="0"/>
                        </a:spcAft>
                        <a:buClr>
                          <a:srgbClr val="595959"/>
                        </a:buClr>
                        <a:buSzPts val="1400"/>
                        <a:buFont typeface="Montserrat"/>
                        <a:buNone/>
                      </a:pPr>
                      <a:r>
                        <a:rPr lang="en-US" b="1" dirty="0">
                          <a:solidFill>
                            <a:schemeClr val="tx1">
                              <a:lumMod val="50000"/>
                              <a:lumOff val="50000"/>
                            </a:schemeClr>
                          </a:solidFill>
                          <a:sym typeface="Montserrat"/>
                        </a:rPr>
                        <a:t>Επ</a:t>
                      </a:r>
                      <a:r>
                        <a:rPr lang="en-US" b="1" dirty="0" err="1">
                          <a:solidFill>
                            <a:schemeClr val="tx1">
                              <a:lumMod val="50000"/>
                              <a:lumOff val="50000"/>
                            </a:schemeClr>
                          </a:solidFill>
                          <a:sym typeface="Montserrat"/>
                        </a:rPr>
                        <a:t>ίλυση</a:t>
                      </a:r>
                      <a:r>
                        <a:rPr lang="en-US" b="1" dirty="0">
                          <a:solidFill>
                            <a:schemeClr val="tx1">
                              <a:lumMod val="50000"/>
                              <a:lumOff val="50000"/>
                            </a:schemeClr>
                          </a:solidFill>
                          <a:sym typeface="Montserrat"/>
                        </a:rPr>
                        <a:t> απ</a:t>
                      </a:r>
                      <a:r>
                        <a:rPr lang="en-US" b="1" dirty="0" err="1">
                          <a:solidFill>
                            <a:schemeClr val="tx1">
                              <a:lumMod val="50000"/>
                              <a:lumOff val="50000"/>
                            </a:schemeClr>
                          </a:solidFill>
                          <a:sym typeface="Montserrat"/>
                        </a:rPr>
                        <a:t>οριών</a:t>
                      </a:r>
                      <a:endParaRPr b="1" dirty="0">
                        <a:solidFill>
                          <a:schemeClr val="tx1">
                            <a:lumMod val="50000"/>
                            <a:lumOff val="50000"/>
                          </a:schemeClr>
                        </a:solidFill>
                      </a:endParaRPr>
                    </a:p>
                  </a:txBody>
                  <a:tcPr marL="38375" marR="38375"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85000"/>
                      </a:schemeClr>
                    </a:solidFill>
                  </a:tcPr>
                </a:tc>
                <a:tc hMerge="1">
                  <a:txBody>
                    <a:bodyPr/>
                    <a:lstStyle/>
                    <a:p>
                      <a:endParaRPr lang="pt-PT"/>
                    </a:p>
                  </a:txBody>
                  <a:tcPr/>
                </a:tc>
                <a:extLst>
                  <a:ext uri="{0D108BD9-81ED-4DB2-BD59-A6C34878D82A}">
                    <a16:rowId xmlns:a16="http://schemas.microsoft.com/office/drawing/2014/main" val="10000"/>
                  </a:ext>
                </a:extLst>
              </a:tr>
              <a:tr h="719450">
                <a:tc gridSpan="2">
                  <a:txBody>
                    <a:bodyPr/>
                    <a:lstStyle/>
                    <a:p>
                      <a:pPr marL="0" marR="0" lvl="0" indent="0" algn="l" rtl="0">
                        <a:lnSpc>
                          <a:spcPct val="100000"/>
                        </a:lnSpc>
                        <a:spcBef>
                          <a:spcPts val="0"/>
                        </a:spcBef>
                        <a:spcAft>
                          <a:spcPts val="0"/>
                        </a:spcAft>
                        <a:buClr>
                          <a:srgbClr val="595959"/>
                        </a:buClr>
                        <a:buSzPts val="1200"/>
                        <a:buFont typeface="Montserrat"/>
                        <a:buNone/>
                      </a:pPr>
                      <a:r>
                        <a:rPr lang="en-US" sz="1200" b="1" dirty="0" err="1">
                          <a:solidFill>
                            <a:schemeClr val="tx1">
                              <a:lumMod val="50000"/>
                              <a:lumOff val="50000"/>
                            </a:schemeClr>
                          </a:solidFill>
                          <a:sym typeface="Montserrat"/>
                        </a:rPr>
                        <a:t>Περιγρ</a:t>
                      </a:r>
                      <a:r>
                        <a:rPr lang="en-US" sz="1200" b="1" dirty="0">
                          <a:solidFill>
                            <a:schemeClr val="tx1">
                              <a:lumMod val="50000"/>
                              <a:lumOff val="50000"/>
                            </a:schemeClr>
                          </a:solidFill>
                          <a:sym typeface="Montserrat"/>
                        </a:rPr>
                        <a:t>αφή</a:t>
                      </a:r>
                      <a:br>
                        <a:rPr lang="en-US" sz="1050" b="0" dirty="0">
                          <a:solidFill>
                            <a:schemeClr val="tx1">
                              <a:lumMod val="50000"/>
                              <a:lumOff val="50000"/>
                            </a:schemeClr>
                          </a:solidFill>
                          <a:sym typeface="Montserrat Light"/>
                        </a:rPr>
                      </a:br>
                      <a:r>
                        <a:rPr lang="en-US" sz="1050" b="0" dirty="0">
                          <a:solidFill>
                            <a:schemeClr val="tx1">
                              <a:lumMod val="50000"/>
                              <a:lumOff val="50000"/>
                            </a:schemeClr>
                          </a:solidFill>
                          <a:sym typeface="Montserrat Light"/>
                        </a:rPr>
                        <a:t>Αυτή η αρχική δυναμική έχει σκοπό να είναι ένας χαλαρός τρόπος για να νιώσουν οι συμμετέχοντες άνετα και να αρχίσουν να αλληλεπιδρούν μέσω της ανταλλαγής πληροφοριών, εμπειριών και ιδεών.</a:t>
                      </a:r>
                      <a:endParaRPr sz="1050" b="0" dirty="0">
                        <a:solidFill>
                          <a:schemeClr val="tx1">
                            <a:lumMod val="50000"/>
                            <a:lumOff val="50000"/>
                          </a:schemeClr>
                        </a:solidFill>
                        <a:sym typeface="Montserrat Light"/>
                      </a:endParaRPr>
                    </a:p>
                    <a:p>
                      <a:pPr marL="0" marR="0" lvl="0" indent="0" algn="l" rtl="0">
                        <a:lnSpc>
                          <a:spcPct val="100000"/>
                        </a:lnSpc>
                        <a:spcBef>
                          <a:spcPts val="0"/>
                        </a:spcBef>
                        <a:spcAft>
                          <a:spcPts val="0"/>
                        </a:spcAft>
                        <a:buClr>
                          <a:srgbClr val="595959"/>
                        </a:buClr>
                        <a:buSzPts val="1050"/>
                        <a:buFont typeface="Montserrat Light"/>
                        <a:buNone/>
                      </a:pPr>
                      <a:r>
                        <a:rPr lang="en-US" sz="1050" b="0" dirty="0">
                          <a:solidFill>
                            <a:schemeClr val="tx1">
                              <a:lumMod val="50000"/>
                              <a:lumOff val="50000"/>
                            </a:schemeClr>
                          </a:solidFill>
                          <a:sym typeface="Montserrat Light"/>
                        </a:rPr>
                        <a:t> </a:t>
                      </a:r>
                      <a:endParaRPr sz="1050" b="0" dirty="0">
                        <a:solidFill>
                          <a:schemeClr val="tx1">
                            <a:lumMod val="50000"/>
                            <a:lumOff val="50000"/>
                          </a:schemeClr>
                        </a:solidFill>
                        <a:latin typeface="Montserrat Light"/>
                        <a:ea typeface="Montserrat Light"/>
                        <a:cs typeface="Montserrat Light"/>
                        <a:sym typeface="Montserrat Light"/>
                      </a:endParaRPr>
                    </a:p>
                  </a:txBody>
                  <a:tcPr marL="38375" marR="3837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hMerge="1">
                  <a:txBody>
                    <a:bodyPr/>
                    <a:lstStyle/>
                    <a:p>
                      <a:endParaRPr lang="pt-PT"/>
                    </a:p>
                  </a:txBody>
                  <a:tcPr/>
                </a:tc>
                <a:extLst>
                  <a:ext uri="{0D108BD9-81ED-4DB2-BD59-A6C34878D82A}">
                    <a16:rowId xmlns:a16="http://schemas.microsoft.com/office/drawing/2014/main" val="10001"/>
                  </a:ext>
                </a:extLst>
              </a:tr>
              <a:tr h="294850">
                <a:tc>
                  <a:txBody>
                    <a:bodyPr/>
                    <a:lstStyle/>
                    <a:p>
                      <a:pPr marL="0" marR="0" lvl="0" indent="0" algn="l" rtl="0">
                        <a:spcBef>
                          <a:spcPts val="0"/>
                        </a:spcBef>
                        <a:spcAft>
                          <a:spcPts val="0"/>
                        </a:spcAft>
                        <a:buNone/>
                      </a:pPr>
                      <a:endParaRPr sz="1800">
                        <a:solidFill>
                          <a:schemeClr val="tx1">
                            <a:lumMod val="50000"/>
                            <a:lumOff val="50000"/>
                          </a:schemeClr>
                        </a:solidFill>
                      </a:endParaRPr>
                    </a:p>
                  </a:txBody>
                  <a:tcPr marL="38375" marR="3837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lvl="0" indent="0" algn="ctr" rtl="0">
                        <a:lnSpc>
                          <a:spcPct val="100000"/>
                        </a:lnSpc>
                        <a:spcBef>
                          <a:spcPts val="0"/>
                        </a:spcBef>
                        <a:spcAft>
                          <a:spcPts val="0"/>
                        </a:spcAft>
                        <a:buClr>
                          <a:srgbClr val="595959"/>
                        </a:buClr>
                        <a:buSzPts val="1050"/>
                        <a:buFont typeface="Montserrat Light"/>
                        <a:buNone/>
                      </a:pPr>
                      <a:r>
                        <a:rPr lang="en-US" sz="1050" b="0">
                          <a:solidFill>
                            <a:schemeClr val="tx1">
                              <a:lumMod val="50000"/>
                              <a:lumOff val="50000"/>
                            </a:schemeClr>
                          </a:solidFill>
                          <a:sym typeface="Montserrat Light"/>
                        </a:rPr>
                        <a:t>Βήματα</a:t>
                      </a:r>
                      <a:endParaRPr>
                        <a:solidFill>
                          <a:schemeClr val="tx1">
                            <a:lumMod val="50000"/>
                            <a:lumOff val="50000"/>
                          </a:schemeClr>
                        </a:solidFill>
                      </a:endParaRPr>
                    </a:p>
                  </a:txBody>
                  <a:tcPr marL="38375" marR="3837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0">
                <a:tc>
                  <a:txBody>
                    <a:bodyPr/>
                    <a:lstStyle/>
                    <a:p>
                      <a:pPr marL="0" marR="0" lvl="0" indent="0" algn="l" rtl="0">
                        <a:spcBef>
                          <a:spcPts val="0"/>
                        </a:spcBef>
                        <a:spcAft>
                          <a:spcPts val="0"/>
                        </a:spcAft>
                        <a:buNone/>
                      </a:pPr>
                      <a:endParaRPr sz="1800">
                        <a:solidFill>
                          <a:schemeClr val="tx1">
                            <a:lumMod val="50000"/>
                            <a:lumOff val="50000"/>
                          </a:schemeClr>
                        </a:solidFill>
                      </a:endParaRPr>
                    </a:p>
                  </a:txBody>
                  <a:tcPr marL="38375" marR="38375"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228600" marR="0" lvl="0" indent="-228600" algn="l" rtl="0">
                        <a:lnSpc>
                          <a:spcPct val="107000"/>
                        </a:lnSpc>
                        <a:spcBef>
                          <a:spcPts val="0"/>
                        </a:spcBef>
                        <a:spcAft>
                          <a:spcPts val="0"/>
                        </a:spcAft>
                        <a:buClr>
                          <a:srgbClr val="595959"/>
                        </a:buClr>
                        <a:buSzPts val="1050"/>
                        <a:buFont typeface="Play"/>
                        <a:buAutoNum type="arabicPeriod"/>
                      </a:pPr>
                      <a:r>
                        <a:rPr lang="en-US" sz="1050" b="0" dirty="0">
                          <a:solidFill>
                            <a:schemeClr val="tx1">
                              <a:lumMod val="50000"/>
                              <a:lumOff val="50000"/>
                            </a:schemeClr>
                          </a:solidFill>
                          <a:sym typeface="Montserrat Light"/>
                        </a:rPr>
                        <a:t>Ο/Η </a:t>
                      </a:r>
                      <a:r>
                        <a:rPr lang="en-US" sz="1050" b="0" dirty="0" err="1">
                          <a:solidFill>
                            <a:schemeClr val="tx1">
                              <a:lumMod val="50000"/>
                              <a:lumOff val="50000"/>
                            </a:schemeClr>
                          </a:solidFill>
                          <a:sym typeface="Montserrat Light"/>
                        </a:rPr>
                        <a:t>εκ</a:t>
                      </a:r>
                      <a:r>
                        <a:rPr lang="en-US" sz="1050" b="0" dirty="0">
                          <a:solidFill>
                            <a:schemeClr val="tx1">
                              <a:lumMod val="50000"/>
                              <a:lumOff val="50000"/>
                            </a:schemeClr>
                          </a:solidFill>
                          <a:sym typeface="Montserrat Light"/>
                        </a:rPr>
                        <a:t>παιδευτής/τρια θα απαντήσει σε οποιεσδήποτε ερωτήσεις μπορεί να έχει ο/η εκπαιδευόμενος/η σχετικά με το πείραμα. Θα πα</a:t>
                      </a:r>
                      <a:r>
                        <a:rPr lang="en-US" sz="1050" b="0" dirty="0" err="1">
                          <a:solidFill>
                            <a:schemeClr val="tx1">
                              <a:lumMod val="50000"/>
                              <a:lumOff val="50000"/>
                            </a:schemeClr>
                          </a:solidFill>
                          <a:sym typeface="Montserrat Light"/>
                        </a:rPr>
                        <a:t>ρέχει</a:t>
                      </a:r>
                      <a:r>
                        <a:rPr lang="en-US" sz="1050" b="0" dirty="0">
                          <a:solidFill>
                            <a:schemeClr val="tx1">
                              <a:lumMod val="50000"/>
                              <a:lumOff val="50000"/>
                            </a:schemeClr>
                          </a:solidFill>
                          <a:sym typeface="Montserrat Light"/>
                        </a:rPr>
                        <a:t> επ</a:t>
                      </a:r>
                      <a:r>
                        <a:rPr lang="en-US" sz="1050" b="0" dirty="0" err="1">
                          <a:solidFill>
                            <a:schemeClr val="tx1">
                              <a:lumMod val="50000"/>
                              <a:lumOff val="50000"/>
                            </a:schemeClr>
                          </a:solidFill>
                          <a:sym typeface="Montserrat Light"/>
                        </a:rPr>
                        <a:t>ίσης</a:t>
                      </a:r>
                      <a:r>
                        <a:rPr lang="en-US" sz="1050" b="0" dirty="0">
                          <a:solidFill>
                            <a:schemeClr val="tx1">
                              <a:lumMod val="50000"/>
                              <a:lumOff val="50000"/>
                            </a:schemeClr>
                          </a:solidFill>
                          <a:sym typeface="Montserrat Light"/>
                        </a:rPr>
                        <a:t> </a:t>
                      </a:r>
                      <a:r>
                        <a:rPr lang="en-US" sz="1050" b="0" dirty="0" err="1">
                          <a:solidFill>
                            <a:schemeClr val="tx1">
                              <a:lumMod val="50000"/>
                              <a:lumOff val="50000"/>
                            </a:schemeClr>
                          </a:solidFill>
                          <a:sym typeface="Montserrat Light"/>
                        </a:rPr>
                        <a:t>στοιχεί</a:t>
                      </a:r>
                      <a:r>
                        <a:rPr lang="en-US" sz="1050" b="0" dirty="0">
                          <a:solidFill>
                            <a:schemeClr val="tx1">
                              <a:lumMod val="50000"/>
                              <a:lumOff val="50000"/>
                            </a:schemeClr>
                          </a:solidFill>
                          <a:sym typeface="Montserrat Light"/>
                        </a:rPr>
                        <a:t>α επικοινωνίας σε περίπτωση </a:t>
                      </a:r>
                      <a:r>
                        <a:rPr lang="en-US" sz="1050" dirty="0">
                          <a:solidFill>
                            <a:schemeClr val="tx1">
                              <a:lumMod val="50000"/>
                              <a:lumOff val="50000"/>
                            </a:schemeClr>
                          </a:solidFill>
                          <a:sym typeface="Montserrat Light"/>
                        </a:rPr>
                        <a:t>που προκύψουν απορίες </a:t>
                      </a:r>
                      <a:r>
                        <a:rPr lang="en-US" sz="1050" b="0" dirty="0">
                          <a:solidFill>
                            <a:schemeClr val="tx1">
                              <a:lumMod val="50000"/>
                              <a:lumOff val="50000"/>
                            </a:schemeClr>
                          </a:solidFill>
                          <a:sym typeface="Montserrat Light"/>
                        </a:rPr>
                        <a:t>κατά την εκτέλεση του πειράματος. </a:t>
                      </a:r>
                      <a:r>
                        <a:rPr lang="en-US" sz="1050" b="0" dirty="0" err="1">
                          <a:solidFill>
                            <a:schemeClr val="tx1">
                              <a:lumMod val="50000"/>
                              <a:lumOff val="50000"/>
                            </a:schemeClr>
                          </a:solidFill>
                          <a:sym typeface="Montserrat Light"/>
                        </a:rPr>
                        <a:t>Αυτό</a:t>
                      </a:r>
                      <a:r>
                        <a:rPr lang="en-US" sz="1050" b="0" dirty="0">
                          <a:solidFill>
                            <a:schemeClr val="tx1">
                              <a:lumMod val="50000"/>
                              <a:lumOff val="50000"/>
                            </a:schemeClr>
                          </a:solidFill>
                          <a:sym typeface="Montserrat Light"/>
                        </a:rPr>
                        <a:t> </a:t>
                      </a:r>
                      <a:r>
                        <a:rPr lang="en-US" sz="1050" b="0" dirty="0" err="1">
                          <a:solidFill>
                            <a:schemeClr val="tx1">
                              <a:lumMod val="50000"/>
                              <a:lumOff val="50000"/>
                            </a:schemeClr>
                          </a:solidFill>
                          <a:sym typeface="Montserrat Light"/>
                        </a:rPr>
                        <a:t>το</a:t>
                      </a:r>
                      <a:r>
                        <a:rPr lang="en-US" sz="1050" b="0" dirty="0">
                          <a:solidFill>
                            <a:schemeClr val="tx1">
                              <a:lumMod val="50000"/>
                              <a:lumOff val="50000"/>
                            </a:schemeClr>
                          </a:solidFill>
                          <a:sym typeface="Montserrat Light"/>
                        </a:rPr>
                        <a:t> </a:t>
                      </a:r>
                      <a:r>
                        <a:rPr lang="en-US" sz="1050" b="0" dirty="0" err="1">
                          <a:solidFill>
                            <a:schemeClr val="tx1">
                              <a:lumMod val="50000"/>
                              <a:lumOff val="50000"/>
                            </a:schemeClr>
                          </a:solidFill>
                          <a:sym typeface="Montserrat Light"/>
                        </a:rPr>
                        <a:t>θέμ</a:t>
                      </a:r>
                      <a:r>
                        <a:rPr lang="en-US" sz="1050" b="0" dirty="0">
                          <a:solidFill>
                            <a:schemeClr val="tx1">
                              <a:lumMod val="50000"/>
                              <a:lumOff val="50000"/>
                            </a:schemeClr>
                          </a:solidFill>
                          <a:sym typeface="Montserrat Light"/>
                        </a:rPr>
                        <a:t>α </a:t>
                      </a:r>
                      <a:r>
                        <a:rPr lang="en-US" sz="1050" dirty="0">
                          <a:solidFill>
                            <a:schemeClr val="tx1">
                              <a:lumMod val="50000"/>
                              <a:lumOff val="50000"/>
                            </a:schemeClr>
                          </a:solidFill>
                          <a:sym typeface="Montserrat Light"/>
                        </a:rPr>
                        <a:t>εμπίπτει</a:t>
                      </a:r>
                      <a:r>
                        <a:rPr lang="en-US" sz="1050" b="0" dirty="0">
                          <a:solidFill>
                            <a:schemeClr val="tx1">
                              <a:lumMod val="50000"/>
                              <a:lumOff val="50000"/>
                            </a:schemeClr>
                          </a:solidFill>
                          <a:sym typeface="Montserrat Light"/>
                        </a:rPr>
                        <a:t> κυρίως </a:t>
                      </a:r>
                      <a:r>
                        <a:rPr lang="en-US" sz="1050" dirty="0">
                          <a:solidFill>
                            <a:schemeClr val="tx1">
                              <a:lumMod val="50000"/>
                              <a:lumOff val="50000"/>
                            </a:schemeClr>
                          </a:solidFill>
                          <a:sym typeface="Montserrat Light"/>
                        </a:rPr>
                        <a:t>στην Επιδεικτική-Επιβεβαιωτική Μέθοδο: ατομική και ομαδική επικοινωνία και υποστήριξη.</a:t>
                      </a:r>
                      <a:endParaRPr sz="1050" dirty="0">
                        <a:solidFill>
                          <a:schemeClr val="tx1">
                            <a:lumMod val="50000"/>
                            <a:lumOff val="50000"/>
                          </a:schemeClr>
                        </a:solidFill>
                        <a:sym typeface="Montserrat Light"/>
                      </a:endParaRPr>
                    </a:p>
                    <a:p>
                      <a:pPr marL="228600" marR="0" lvl="0" indent="-161925" algn="l" rtl="0">
                        <a:lnSpc>
                          <a:spcPct val="107000"/>
                        </a:lnSpc>
                        <a:spcBef>
                          <a:spcPts val="800"/>
                        </a:spcBef>
                        <a:spcAft>
                          <a:spcPts val="0"/>
                        </a:spcAft>
                        <a:buClr>
                          <a:schemeClr val="dk1"/>
                        </a:buClr>
                        <a:buSzPts val="1050"/>
                        <a:buFont typeface="Play"/>
                        <a:buNone/>
                      </a:pPr>
                      <a:endParaRPr sz="1050" b="0" dirty="0">
                        <a:solidFill>
                          <a:schemeClr val="tx1">
                            <a:lumMod val="50000"/>
                            <a:lumOff val="50000"/>
                          </a:schemeClr>
                        </a:solidFill>
                        <a:latin typeface="Montserrat Light"/>
                        <a:ea typeface="Montserrat Light"/>
                        <a:cs typeface="Montserrat Light"/>
                        <a:sym typeface="Montserrat Light"/>
                      </a:endParaRPr>
                    </a:p>
                  </a:txBody>
                  <a:tcPr marL="38375" marR="3837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bl>
          </a:graphicData>
        </a:graphic>
      </p:graphicFrame>
      <p:graphicFrame>
        <p:nvGraphicFramePr>
          <p:cNvPr id="532" name="Google Shape;532;p31"/>
          <p:cNvGraphicFramePr/>
          <p:nvPr>
            <p:extLst>
              <p:ext uri="{D42A27DB-BD31-4B8C-83A1-F6EECF244321}">
                <p14:modId xmlns:p14="http://schemas.microsoft.com/office/powerpoint/2010/main" val="1233011476"/>
              </p:ext>
            </p:extLst>
          </p:nvPr>
        </p:nvGraphicFramePr>
        <p:xfrm>
          <a:off x="1401189" y="3323076"/>
          <a:ext cx="9110025" cy="1394225"/>
        </p:xfrm>
        <a:graphic>
          <a:graphicData uri="http://schemas.openxmlformats.org/drawingml/2006/table">
            <a:tbl>
              <a:tblPr firstRow="1" firstCol="1" bandRow="1">
                <a:tableStyleId>{393E074D-2FA5-427C-8E8C-BBA496DCB21E}</a:tableStyleId>
              </a:tblPr>
              <a:tblGrid>
                <a:gridCol w="9110025">
                  <a:extLst>
                    <a:ext uri="{9D8B030D-6E8A-4147-A177-3AD203B41FA5}">
                      <a16:colId xmlns:a16="http://schemas.microsoft.com/office/drawing/2014/main" val="20000"/>
                    </a:ext>
                  </a:extLst>
                </a:gridCol>
              </a:tblGrid>
              <a:tr h="674775">
                <a:tc>
                  <a:txBody>
                    <a:bodyPr/>
                    <a:lstStyle/>
                    <a:p>
                      <a:pPr marL="0" marR="0" lvl="0" indent="0" algn="ctr" rtl="0">
                        <a:lnSpc>
                          <a:spcPct val="107000"/>
                        </a:lnSpc>
                        <a:spcBef>
                          <a:spcPts val="0"/>
                        </a:spcBef>
                        <a:spcAft>
                          <a:spcPts val="0"/>
                        </a:spcAft>
                        <a:buClr>
                          <a:srgbClr val="595959"/>
                        </a:buClr>
                        <a:buSzPts val="1400"/>
                        <a:buFont typeface="Montserrat"/>
                        <a:buNone/>
                      </a:pPr>
                      <a:r>
                        <a:rPr lang="en-US" sz="1400" b="1" dirty="0">
                          <a:solidFill>
                            <a:schemeClr val="tx1">
                              <a:lumMod val="50000"/>
                              <a:lumOff val="50000"/>
                            </a:schemeClr>
                          </a:solidFill>
                          <a:sym typeface="Montserrat"/>
                        </a:rPr>
                        <a:t>Παρα</a:t>
                      </a:r>
                      <a:r>
                        <a:rPr lang="en-US" sz="1400" b="1" dirty="0" err="1">
                          <a:solidFill>
                            <a:schemeClr val="tx1">
                              <a:lumMod val="50000"/>
                              <a:lumOff val="50000"/>
                            </a:schemeClr>
                          </a:solidFill>
                          <a:sym typeface="Montserrat"/>
                        </a:rPr>
                        <a:t>κολούθηση</a:t>
                      </a:r>
                      <a:r>
                        <a:rPr lang="en-US" sz="1400" b="1" dirty="0">
                          <a:solidFill>
                            <a:schemeClr val="tx1">
                              <a:lumMod val="50000"/>
                              <a:lumOff val="50000"/>
                            </a:schemeClr>
                          </a:solidFill>
                          <a:sym typeface="Montserrat"/>
                        </a:rPr>
                        <a:t> </a:t>
                      </a:r>
                      <a:r>
                        <a:rPr lang="en-US" sz="1400" b="1" dirty="0" err="1">
                          <a:solidFill>
                            <a:schemeClr val="tx1">
                              <a:lumMod val="50000"/>
                              <a:lumOff val="50000"/>
                            </a:schemeClr>
                          </a:solidFill>
                          <a:sym typeface="Montserrat"/>
                        </a:rPr>
                        <a:t>της</a:t>
                      </a:r>
                      <a:r>
                        <a:rPr lang="en-US" sz="1400" b="1" dirty="0">
                          <a:solidFill>
                            <a:schemeClr val="tx1">
                              <a:lumMod val="50000"/>
                              <a:lumOff val="50000"/>
                            </a:schemeClr>
                          </a:solidFill>
                          <a:sym typeface="Montserrat"/>
                        </a:rPr>
                        <a:t> </a:t>
                      </a:r>
                      <a:r>
                        <a:rPr lang="en-US" sz="1400" b="1" dirty="0" err="1">
                          <a:solidFill>
                            <a:schemeClr val="tx1">
                              <a:lumMod val="50000"/>
                              <a:lumOff val="50000"/>
                            </a:schemeClr>
                          </a:solidFill>
                          <a:sym typeface="Montserrat"/>
                        </a:rPr>
                        <a:t>ε</a:t>
                      </a:r>
                      <a:r>
                        <a:rPr lang="en-US" b="1" dirty="0" err="1">
                          <a:solidFill>
                            <a:schemeClr val="tx1">
                              <a:lumMod val="50000"/>
                              <a:lumOff val="50000"/>
                            </a:schemeClr>
                          </a:solidFill>
                          <a:sym typeface="Montserrat"/>
                        </a:rPr>
                        <a:t>ξέλιξης</a:t>
                      </a:r>
                      <a:r>
                        <a:rPr lang="en-US" b="1" dirty="0">
                          <a:solidFill>
                            <a:schemeClr val="tx1">
                              <a:lumMod val="50000"/>
                              <a:lumOff val="50000"/>
                            </a:schemeClr>
                          </a:solidFill>
                          <a:sym typeface="Montserrat"/>
                        </a:rPr>
                        <a:t> </a:t>
                      </a:r>
                      <a:r>
                        <a:rPr lang="en-US" b="1" dirty="0" err="1">
                          <a:solidFill>
                            <a:schemeClr val="tx1">
                              <a:lumMod val="50000"/>
                              <a:lumOff val="50000"/>
                            </a:schemeClr>
                          </a:solidFill>
                          <a:sym typeface="Montserrat"/>
                        </a:rPr>
                        <a:t>του</a:t>
                      </a:r>
                      <a:r>
                        <a:rPr lang="en-US" b="1" dirty="0">
                          <a:solidFill>
                            <a:schemeClr val="tx1">
                              <a:lumMod val="50000"/>
                              <a:lumOff val="50000"/>
                            </a:schemeClr>
                          </a:solidFill>
                          <a:sym typeface="Montserrat"/>
                        </a:rPr>
                        <a:t> π</a:t>
                      </a:r>
                      <a:r>
                        <a:rPr lang="en-US" b="1" dirty="0" err="1">
                          <a:solidFill>
                            <a:schemeClr val="tx1">
                              <a:lumMod val="50000"/>
                              <a:lumOff val="50000"/>
                            </a:schemeClr>
                          </a:solidFill>
                          <a:sym typeface="Montserrat"/>
                        </a:rPr>
                        <a:t>ρογράμμ</a:t>
                      </a:r>
                      <a:r>
                        <a:rPr lang="en-US" b="1" dirty="0">
                          <a:solidFill>
                            <a:schemeClr val="tx1">
                              <a:lumMod val="50000"/>
                              <a:lumOff val="50000"/>
                            </a:schemeClr>
                          </a:solidFill>
                          <a:sym typeface="Montserrat"/>
                        </a:rPr>
                        <a:t>ατος</a:t>
                      </a:r>
                      <a:endParaRPr b="1" dirty="0">
                        <a:solidFill>
                          <a:schemeClr val="tx1">
                            <a:lumMod val="50000"/>
                            <a:lumOff val="50000"/>
                          </a:schemeClr>
                        </a:solidFill>
                      </a:endParaRPr>
                    </a:p>
                  </a:txBody>
                  <a:tcPr marL="38375" marR="38375"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719450">
                <a:tc>
                  <a:txBody>
                    <a:bodyPr/>
                    <a:lstStyle/>
                    <a:p>
                      <a:pPr marL="0" marR="0" lvl="0" indent="0" algn="l" rtl="0">
                        <a:lnSpc>
                          <a:spcPct val="100000"/>
                        </a:lnSpc>
                        <a:spcBef>
                          <a:spcPts val="0"/>
                        </a:spcBef>
                        <a:spcAft>
                          <a:spcPts val="0"/>
                        </a:spcAft>
                        <a:buClr>
                          <a:srgbClr val="595959"/>
                        </a:buClr>
                        <a:buSzPts val="1200"/>
                        <a:buFont typeface="Montserrat"/>
                        <a:buNone/>
                      </a:pPr>
                      <a:r>
                        <a:rPr lang="en-US" sz="1200" b="1" dirty="0" err="1">
                          <a:solidFill>
                            <a:schemeClr val="tx1">
                              <a:lumMod val="50000"/>
                              <a:lumOff val="50000"/>
                            </a:schemeClr>
                          </a:solidFill>
                          <a:sym typeface="Montserrat"/>
                        </a:rPr>
                        <a:t>Περιγρ</a:t>
                      </a:r>
                      <a:r>
                        <a:rPr lang="en-US" sz="1200" b="1" dirty="0">
                          <a:solidFill>
                            <a:schemeClr val="tx1">
                              <a:lumMod val="50000"/>
                              <a:lumOff val="50000"/>
                            </a:schemeClr>
                          </a:solidFill>
                          <a:sym typeface="Montserrat"/>
                        </a:rPr>
                        <a:t>αφή</a:t>
                      </a:r>
                      <a:br>
                        <a:rPr lang="en-US" sz="1050" b="0" dirty="0">
                          <a:solidFill>
                            <a:schemeClr val="tx1">
                              <a:lumMod val="50000"/>
                              <a:lumOff val="50000"/>
                            </a:schemeClr>
                          </a:solidFill>
                          <a:sym typeface="Montserrat Light"/>
                        </a:rPr>
                      </a:br>
                      <a:r>
                        <a:rPr lang="en-US" sz="1050" b="0" dirty="0">
                          <a:solidFill>
                            <a:schemeClr val="tx1">
                              <a:lumMod val="50000"/>
                              <a:lumOff val="50000"/>
                            </a:schemeClr>
                          </a:solidFill>
                          <a:sym typeface="Montserrat Light"/>
                        </a:rPr>
                        <a:t>Ο/Η εκπαιδευτής/τρια θα ρωτήσει τους/τις εκπαιδευόμενους/ες πώς πήγε η εμπειρία, δίνοντας ιδιαίτερη έμφαση στις κύριες δυσκολίες που αντιμετώπισαν. Θα π</a:t>
                      </a:r>
                      <a:r>
                        <a:rPr lang="en-US" sz="1050" b="0" dirty="0" err="1">
                          <a:solidFill>
                            <a:schemeClr val="tx1">
                              <a:lumMod val="50000"/>
                              <a:lumOff val="50000"/>
                            </a:schemeClr>
                          </a:solidFill>
                          <a:sym typeface="Montserrat Light"/>
                        </a:rPr>
                        <a:t>ρέ</a:t>
                      </a:r>
                      <a:r>
                        <a:rPr lang="en-US" sz="1050" b="0" dirty="0">
                          <a:solidFill>
                            <a:schemeClr val="tx1">
                              <a:lumMod val="50000"/>
                              <a:lumOff val="50000"/>
                            </a:schemeClr>
                          </a:solidFill>
                          <a:sym typeface="Montserrat Light"/>
                        </a:rPr>
                        <a:t>πει επίσης να μάθει γιατί κάποιοι/ες εκπαιδευόμενοι/ες δεν συμμετείχαν, σε περίπτωση που συνέβη αυτό. </a:t>
                      </a:r>
                      <a:endParaRPr sz="1050" b="0" dirty="0">
                        <a:solidFill>
                          <a:schemeClr val="tx1">
                            <a:lumMod val="50000"/>
                            <a:lumOff val="50000"/>
                          </a:schemeClr>
                        </a:solidFill>
                        <a:latin typeface="Montserrat Light"/>
                        <a:ea typeface="Montserrat Light"/>
                        <a:cs typeface="Montserrat Light"/>
                        <a:sym typeface="Montserrat Light"/>
                      </a:endParaRPr>
                    </a:p>
                  </a:txBody>
                  <a:tcPr marL="38375" marR="3837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536"/>
        <p:cNvGrpSpPr/>
        <p:nvPr/>
      </p:nvGrpSpPr>
      <p:grpSpPr>
        <a:xfrm>
          <a:off x="0" y="0"/>
          <a:ext cx="0" cy="0"/>
          <a:chOff x="0" y="0"/>
          <a:chExt cx="0" cy="0"/>
        </a:xfrm>
      </p:grpSpPr>
      <p:graphicFrame>
        <p:nvGraphicFramePr>
          <p:cNvPr id="537" name="Google Shape;537;p32"/>
          <p:cNvGraphicFramePr/>
          <p:nvPr>
            <p:extLst>
              <p:ext uri="{D42A27DB-BD31-4B8C-83A1-F6EECF244321}">
                <p14:modId xmlns:p14="http://schemas.microsoft.com/office/powerpoint/2010/main" val="2042835416"/>
              </p:ext>
            </p:extLst>
          </p:nvPr>
        </p:nvGraphicFramePr>
        <p:xfrm>
          <a:off x="1041400" y="296140"/>
          <a:ext cx="9110025" cy="5341265"/>
        </p:xfrm>
        <a:graphic>
          <a:graphicData uri="http://schemas.openxmlformats.org/drawingml/2006/table">
            <a:tbl>
              <a:tblPr firstRow="1" firstCol="1" bandRow="1">
                <a:tableStyleId>{393E074D-2FA5-427C-8E8C-BBA496DCB21E}</a:tableStyleId>
              </a:tblPr>
              <a:tblGrid>
                <a:gridCol w="982025">
                  <a:extLst>
                    <a:ext uri="{9D8B030D-6E8A-4147-A177-3AD203B41FA5}">
                      <a16:colId xmlns:a16="http://schemas.microsoft.com/office/drawing/2014/main" val="20000"/>
                    </a:ext>
                  </a:extLst>
                </a:gridCol>
                <a:gridCol w="8128000">
                  <a:extLst>
                    <a:ext uri="{9D8B030D-6E8A-4147-A177-3AD203B41FA5}">
                      <a16:colId xmlns:a16="http://schemas.microsoft.com/office/drawing/2014/main" val="20001"/>
                    </a:ext>
                  </a:extLst>
                </a:gridCol>
              </a:tblGrid>
              <a:tr h="627775">
                <a:tc gridSpan="2">
                  <a:txBody>
                    <a:bodyPr/>
                    <a:lstStyle/>
                    <a:p>
                      <a:pPr marL="0" marR="0" lvl="0" indent="0" algn="ctr" rtl="0">
                        <a:lnSpc>
                          <a:spcPct val="100000"/>
                        </a:lnSpc>
                        <a:spcBef>
                          <a:spcPts val="0"/>
                        </a:spcBef>
                        <a:spcAft>
                          <a:spcPts val="0"/>
                        </a:spcAft>
                        <a:buClr>
                          <a:srgbClr val="7F7F7F"/>
                        </a:buClr>
                        <a:buSzPts val="1400"/>
                        <a:buFont typeface="Montserrat SemiBold"/>
                        <a:buNone/>
                      </a:pPr>
                      <a:r>
                        <a:rPr lang="en-US" sz="1400" b="1" dirty="0" err="1">
                          <a:solidFill>
                            <a:schemeClr val="tx1">
                              <a:lumMod val="50000"/>
                              <a:lumOff val="50000"/>
                            </a:schemeClr>
                          </a:solidFill>
                          <a:sym typeface="Montserrat SemiBold"/>
                        </a:rPr>
                        <a:t>Ευ</a:t>
                      </a:r>
                      <a:r>
                        <a:rPr lang="en-US" sz="1400" b="1" dirty="0">
                          <a:solidFill>
                            <a:schemeClr val="tx1">
                              <a:lumMod val="50000"/>
                              <a:lumOff val="50000"/>
                            </a:schemeClr>
                          </a:solidFill>
                          <a:sym typeface="Montserrat SemiBold"/>
                        </a:rPr>
                        <a:t>αισθητοποίηση για τα προβλήματα της πόλης</a:t>
                      </a:r>
                      <a:endParaRPr b="1" dirty="0">
                        <a:solidFill>
                          <a:schemeClr val="tx1">
                            <a:lumMod val="50000"/>
                            <a:lumOff val="50000"/>
                          </a:schemeClr>
                        </a:solidFill>
                      </a:endParaRPr>
                    </a:p>
                  </a:txBody>
                  <a:tcPr marL="38375" marR="38375"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85000"/>
                      </a:schemeClr>
                    </a:solidFill>
                  </a:tcPr>
                </a:tc>
                <a:tc hMerge="1">
                  <a:txBody>
                    <a:bodyPr/>
                    <a:lstStyle/>
                    <a:p>
                      <a:endParaRPr lang="pt-PT"/>
                    </a:p>
                  </a:txBody>
                  <a:tcPr/>
                </a:tc>
                <a:extLst>
                  <a:ext uri="{0D108BD9-81ED-4DB2-BD59-A6C34878D82A}">
                    <a16:rowId xmlns:a16="http://schemas.microsoft.com/office/drawing/2014/main" val="10000"/>
                  </a:ext>
                </a:extLst>
              </a:tr>
              <a:tr h="432225">
                <a:tc gridSpan="2">
                  <a:txBody>
                    <a:bodyPr/>
                    <a:lstStyle/>
                    <a:p>
                      <a:pPr marL="0" marR="0" lvl="0" indent="0" algn="l" rtl="0">
                        <a:spcBef>
                          <a:spcPts val="0"/>
                        </a:spcBef>
                        <a:spcAft>
                          <a:spcPts val="0"/>
                        </a:spcAft>
                        <a:buNone/>
                      </a:pPr>
                      <a:r>
                        <a:rPr lang="en-US" sz="1200" b="1" dirty="0" err="1">
                          <a:solidFill>
                            <a:schemeClr val="tx1">
                              <a:lumMod val="50000"/>
                              <a:lumOff val="50000"/>
                            </a:schemeClr>
                          </a:solidFill>
                          <a:sym typeface="Montserrat"/>
                        </a:rPr>
                        <a:t>Περιγρ</a:t>
                      </a:r>
                      <a:r>
                        <a:rPr lang="en-US" sz="1200" b="1" dirty="0">
                          <a:solidFill>
                            <a:schemeClr val="tx1">
                              <a:lumMod val="50000"/>
                              <a:lumOff val="50000"/>
                            </a:schemeClr>
                          </a:solidFill>
                          <a:sym typeface="Montserrat"/>
                        </a:rPr>
                        <a:t>αφή</a:t>
                      </a:r>
                      <a:br>
                        <a:rPr lang="en-US" sz="1050" b="0" dirty="0">
                          <a:solidFill>
                            <a:schemeClr val="tx1">
                              <a:lumMod val="50000"/>
                              <a:lumOff val="50000"/>
                            </a:schemeClr>
                          </a:solidFill>
                          <a:sym typeface="Montserrat Light"/>
                        </a:rPr>
                      </a:br>
                      <a:r>
                        <a:rPr lang="en-US" sz="1050" b="0" dirty="0">
                          <a:solidFill>
                            <a:schemeClr val="tx1">
                              <a:lumMod val="50000"/>
                              <a:lumOff val="50000"/>
                            </a:schemeClr>
                          </a:solidFill>
                          <a:sym typeface="Montserrat"/>
                        </a:rPr>
                        <a:t>Προκειμένου να αξιολογηθεί η συμμετοχή των εκπαιδευομένων και, ταυτόχρονα, να ενθαρρυνθούν και να παρακινηθούν, ο/η εκπαιδευτής/τρια θα ξεκινήσει μια διαμορφωτική δραστηριότητα.</a:t>
                      </a:r>
                      <a:endParaRPr dirty="0">
                        <a:solidFill>
                          <a:schemeClr val="tx1">
                            <a:lumMod val="50000"/>
                            <a:lumOff val="50000"/>
                          </a:schemeClr>
                        </a:solidFill>
                      </a:endParaRPr>
                    </a:p>
                    <a:p>
                      <a:pPr marL="0" marR="0" lvl="0" indent="0" algn="l" rtl="0">
                        <a:spcBef>
                          <a:spcPts val="800"/>
                        </a:spcBef>
                        <a:spcAft>
                          <a:spcPts val="0"/>
                        </a:spcAft>
                        <a:buNone/>
                      </a:pPr>
                      <a:r>
                        <a:rPr lang="en-US" sz="1050" b="0" dirty="0" err="1">
                          <a:solidFill>
                            <a:schemeClr val="tx1">
                              <a:lumMod val="50000"/>
                              <a:lumOff val="50000"/>
                            </a:schemeClr>
                          </a:solidFill>
                          <a:sym typeface="Montserrat"/>
                        </a:rPr>
                        <a:t>Στόχος</a:t>
                      </a:r>
                      <a:r>
                        <a:rPr lang="en-US" sz="1050" b="0" dirty="0">
                          <a:solidFill>
                            <a:schemeClr val="tx1">
                              <a:lumMod val="50000"/>
                              <a:lumOff val="50000"/>
                            </a:schemeClr>
                          </a:solidFill>
                          <a:sym typeface="Montserrat"/>
                        </a:rPr>
                        <a:t> α</a:t>
                      </a:r>
                      <a:r>
                        <a:rPr lang="en-US" sz="1050" b="0" dirty="0" err="1">
                          <a:solidFill>
                            <a:schemeClr val="tx1">
                              <a:lumMod val="50000"/>
                              <a:lumOff val="50000"/>
                            </a:schemeClr>
                          </a:solidFill>
                          <a:sym typeface="Montserrat"/>
                        </a:rPr>
                        <a:t>υτής</a:t>
                      </a:r>
                      <a:r>
                        <a:rPr lang="en-US" sz="1050" b="0" dirty="0">
                          <a:solidFill>
                            <a:schemeClr val="tx1">
                              <a:lumMod val="50000"/>
                              <a:lumOff val="50000"/>
                            </a:schemeClr>
                          </a:solidFill>
                          <a:sym typeface="Montserrat"/>
                        </a:rPr>
                        <a:t> </a:t>
                      </a:r>
                      <a:r>
                        <a:rPr lang="en-US" sz="1050" b="0" dirty="0" err="1">
                          <a:solidFill>
                            <a:schemeClr val="tx1">
                              <a:lumMod val="50000"/>
                              <a:lumOff val="50000"/>
                            </a:schemeClr>
                          </a:solidFill>
                          <a:sym typeface="Montserrat"/>
                        </a:rPr>
                        <a:t>της</a:t>
                      </a:r>
                      <a:r>
                        <a:rPr lang="en-US" sz="1050" b="0" dirty="0">
                          <a:solidFill>
                            <a:schemeClr val="tx1">
                              <a:lumMod val="50000"/>
                              <a:lumOff val="50000"/>
                            </a:schemeClr>
                          </a:solidFill>
                          <a:sym typeface="Montserrat"/>
                        </a:rPr>
                        <a:t> </a:t>
                      </a:r>
                      <a:r>
                        <a:rPr lang="en-US" sz="1050" b="0" dirty="0" err="1">
                          <a:solidFill>
                            <a:schemeClr val="tx1">
                              <a:lumMod val="50000"/>
                              <a:lumOff val="50000"/>
                            </a:schemeClr>
                          </a:solidFill>
                          <a:sym typeface="Montserrat"/>
                        </a:rPr>
                        <a:t>δρ</a:t>
                      </a:r>
                      <a:r>
                        <a:rPr lang="en-US" sz="1050" b="0" dirty="0">
                          <a:solidFill>
                            <a:schemeClr val="tx1">
                              <a:lumMod val="50000"/>
                              <a:lumOff val="50000"/>
                            </a:schemeClr>
                          </a:solidFill>
                          <a:sym typeface="Montserrat"/>
                        </a:rPr>
                        <a:t>αστηριότητας είναι να ευαισθητοποιήσει τους εκπαιδευόμενους όσον αφορά τα πραγματικά προβλήματα των πόλεων.</a:t>
                      </a:r>
                      <a:endParaRPr sz="1050" b="0" dirty="0">
                        <a:solidFill>
                          <a:schemeClr val="tx1">
                            <a:lumMod val="50000"/>
                            <a:lumOff val="50000"/>
                          </a:schemeClr>
                        </a:solidFill>
                        <a:sym typeface="Montserrat"/>
                      </a:endParaRPr>
                    </a:p>
                    <a:p>
                      <a:pPr marL="0" marR="0" lvl="0" indent="0" algn="l" rtl="0">
                        <a:lnSpc>
                          <a:spcPct val="100000"/>
                        </a:lnSpc>
                        <a:spcBef>
                          <a:spcPts val="800"/>
                        </a:spcBef>
                        <a:spcAft>
                          <a:spcPts val="0"/>
                        </a:spcAft>
                        <a:buClr>
                          <a:srgbClr val="7F7F7F"/>
                        </a:buClr>
                        <a:buSzPts val="1050"/>
                        <a:buFont typeface="Montserrat"/>
                        <a:buNone/>
                      </a:pPr>
                      <a:r>
                        <a:rPr lang="en-US" sz="1050" b="0" dirty="0">
                          <a:solidFill>
                            <a:schemeClr val="tx1">
                              <a:lumMod val="50000"/>
                              <a:lumOff val="50000"/>
                            </a:schemeClr>
                          </a:solidFill>
                          <a:sym typeface="Montserrat"/>
                        </a:rPr>
                        <a:t> </a:t>
                      </a:r>
                      <a:endParaRPr sz="1050" b="0" dirty="0">
                        <a:solidFill>
                          <a:schemeClr val="tx1">
                            <a:lumMod val="50000"/>
                            <a:lumOff val="50000"/>
                          </a:schemeClr>
                        </a:solidFill>
                        <a:latin typeface="Montserrat"/>
                        <a:ea typeface="Montserrat"/>
                        <a:cs typeface="Montserrat"/>
                        <a:sym typeface="Montserrat"/>
                      </a:endParaRPr>
                    </a:p>
                  </a:txBody>
                  <a:tcPr marL="38375" marR="3837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hMerge="1">
                  <a:txBody>
                    <a:bodyPr/>
                    <a:lstStyle/>
                    <a:p>
                      <a:endParaRPr lang="pt-PT"/>
                    </a:p>
                  </a:txBody>
                  <a:tcPr/>
                </a:tc>
                <a:extLst>
                  <a:ext uri="{0D108BD9-81ED-4DB2-BD59-A6C34878D82A}">
                    <a16:rowId xmlns:a16="http://schemas.microsoft.com/office/drawing/2014/main" val="10001"/>
                  </a:ext>
                </a:extLst>
              </a:tr>
              <a:tr h="95925">
                <a:tc>
                  <a:txBody>
                    <a:bodyPr/>
                    <a:lstStyle/>
                    <a:p>
                      <a:pPr marL="0" marR="0" lvl="0" indent="0" algn="ctr" rtl="0">
                        <a:lnSpc>
                          <a:spcPct val="100000"/>
                        </a:lnSpc>
                        <a:spcBef>
                          <a:spcPts val="0"/>
                        </a:spcBef>
                        <a:spcAft>
                          <a:spcPts val="0"/>
                        </a:spcAft>
                        <a:buClr>
                          <a:srgbClr val="595959"/>
                        </a:buClr>
                        <a:buSzPts val="1050"/>
                        <a:buFont typeface="Montserrat"/>
                        <a:buNone/>
                      </a:pPr>
                      <a:r>
                        <a:rPr lang="en-US" sz="1050">
                          <a:solidFill>
                            <a:schemeClr val="tx1">
                              <a:lumMod val="50000"/>
                              <a:lumOff val="50000"/>
                            </a:schemeClr>
                          </a:solidFill>
                          <a:sym typeface="Montserrat"/>
                        </a:rPr>
                        <a:t>Διάρκεια</a:t>
                      </a:r>
                      <a:endParaRPr sz="1050" b="1">
                        <a:solidFill>
                          <a:schemeClr val="tx1">
                            <a:lumMod val="50000"/>
                            <a:lumOff val="50000"/>
                          </a:schemeClr>
                        </a:solidFill>
                        <a:latin typeface="Montserrat"/>
                        <a:ea typeface="Montserrat"/>
                        <a:cs typeface="Montserrat"/>
                        <a:sym typeface="Montserrat"/>
                      </a:endParaRPr>
                    </a:p>
                  </a:txBody>
                  <a:tcPr marL="38375" marR="3837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lvl="0" indent="0" algn="ctr" rtl="0">
                        <a:lnSpc>
                          <a:spcPct val="100000"/>
                        </a:lnSpc>
                        <a:spcBef>
                          <a:spcPts val="0"/>
                        </a:spcBef>
                        <a:spcAft>
                          <a:spcPts val="0"/>
                        </a:spcAft>
                        <a:buClr>
                          <a:srgbClr val="595959"/>
                        </a:buClr>
                        <a:buSzPts val="1050"/>
                        <a:buFont typeface="Montserrat"/>
                        <a:buNone/>
                      </a:pPr>
                      <a:r>
                        <a:rPr lang="en-US" sz="1050" b="1" dirty="0" err="1">
                          <a:solidFill>
                            <a:schemeClr val="tx1">
                              <a:lumMod val="50000"/>
                              <a:lumOff val="50000"/>
                            </a:schemeClr>
                          </a:solidFill>
                          <a:sym typeface="Montserrat"/>
                        </a:rPr>
                        <a:t>Βήμ</a:t>
                      </a:r>
                      <a:r>
                        <a:rPr lang="en-US" sz="1050" b="1" dirty="0">
                          <a:solidFill>
                            <a:schemeClr val="tx1">
                              <a:lumMod val="50000"/>
                              <a:lumOff val="50000"/>
                            </a:schemeClr>
                          </a:solidFill>
                          <a:sym typeface="Montserrat"/>
                        </a:rPr>
                        <a:t>ατα</a:t>
                      </a:r>
                      <a:endParaRPr dirty="0">
                        <a:solidFill>
                          <a:schemeClr val="tx1">
                            <a:lumMod val="50000"/>
                            <a:lumOff val="50000"/>
                          </a:schemeClr>
                        </a:solidFill>
                      </a:endParaRPr>
                    </a:p>
                  </a:txBody>
                  <a:tcPr marL="38375" marR="3837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235275">
                <a:tc>
                  <a:txBody>
                    <a:bodyPr/>
                    <a:lstStyle/>
                    <a:p>
                      <a:pPr marL="0" marR="0" lvl="0" indent="0" algn="ctr" rtl="0">
                        <a:lnSpc>
                          <a:spcPct val="100000"/>
                        </a:lnSpc>
                        <a:spcBef>
                          <a:spcPts val="0"/>
                        </a:spcBef>
                        <a:spcAft>
                          <a:spcPts val="0"/>
                        </a:spcAft>
                        <a:buClr>
                          <a:srgbClr val="595959"/>
                        </a:buClr>
                        <a:buSzPts val="1050"/>
                        <a:buFont typeface="Montserrat"/>
                        <a:buNone/>
                      </a:pPr>
                      <a:r>
                        <a:rPr lang="en-US" sz="1050" b="0">
                          <a:solidFill>
                            <a:schemeClr val="tx1">
                              <a:lumMod val="50000"/>
                              <a:lumOff val="50000"/>
                            </a:schemeClr>
                          </a:solidFill>
                          <a:sym typeface="Montserrat"/>
                        </a:rPr>
                        <a:t>3 λεπτά</a:t>
                      </a:r>
                      <a:endParaRPr sz="1050" b="0">
                        <a:solidFill>
                          <a:schemeClr val="tx1">
                            <a:lumMod val="50000"/>
                            <a:lumOff val="50000"/>
                          </a:schemeClr>
                        </a:solidFill>
                        <a:latin typeface="Montserrat"/>
                        <a:ea typeface="Montserrat"/>
                        <a:cs typeface="Montserrat"/>
                        <a:sym typeface="Montserrat"/>
                      </a:endParaRPr>
                    </a:p>
                  </a:txBody>
                  <a:tcPr marL="38375" marR="38375"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228600" marR="0" lvl="0" indent="-228600" algn="l" rtl="0">
                        <a:spcBef>
                          <a:spcPts val="0"/>
                        </a:spcBef>
                        <a:spcAft>
                          <a:spcPts val="0"/>
                        </a:spcAft>
                        <a:buClr>
                          <a:srgbClr val="7F7F7F"/>
                        </a:buClr>
                        <a:buSzPts val="1050"/>
                        <a:buFont typeface="Play"/>
                        <a:buAutoNum type="arabicPeriod"/>
                      </a:pPr>
                      <a:r>
                        <a:rPr lang="en-US" sz="1050" b="0">
                          <a:solidFill>
                            <a:schemeClr val="tx1">
                              <a:lumMod val="50000"/>
                              <a:lumOff val="50000"/>
                            </a:schemeClr>
                          </a:solidFill>
                          <a:sym typeface="Montserrat"/>
                        </a:rPr>
                        <a:t>Οι εκπαιδευόμενοι/ες θα πρέπει να τραβήξουν εναλλάξ 4 κάρτες - 1 κάθε φορά (χωρίς να βλέπουν το περιεχόμενό της) - (μέγιστ</a:t>
                      </a:r>
                      <a:r>
                        <a:rPr lang="en-US" sz="1050">
                          <a:solidFill>
                            <a:schemeClr val="tx1">
                              <a:lumMod val="50000"/>
                              <a:lumOff val="50000"/>
                            </a:schemeClr>
                          </a:solidFill>
                          <a:sym typeface="Montserrat"/>
                        </a:rPr>
                        <a:t>η διάρκεια:</a:t>
                      </a:r>
                      <a:r>
                        <a:rPr lang="en-US" sz="1050" b="0">
                          <a:solidFill>
                            <a:schemeClr val="tx1">
                              <a:lumMod val="50000"/>
                              <a:lumOff val="50000"/>
                            </a:schemeClr>
                          </a:solidFill>
                          <a:sym typeface="Montserrat"/>
                        </a:rPr>
                        <a:t> 5 λεπτά).</a:t>
                      </a:r>
                      <a:endParaRPr>
                        <a:solidFill>
                          <a:schemeClr val="tx1">
                            <a:lumMod val="50000"/>
                            <a:lumOff val="50000"/>
                          </a:schemeClr>
                        </a:solidFill>
                      </a:endParaRPr>
                    </a:p>
                    <a:p>
                      <a:pPr marL="0" marR="0" lvl="0" indent="0" algn="l" rtl="0">
                        <a:lnSpc>
                          <a:spcPct val="107000"/>
                        </a:lnSpc>
                        <a:spcBef>
                          <a:spcPts val="800"/>
                        </a:spcBef>
                        <a:spcAft>
                          <a:spcPts val="0"/>
                        </a:spcAft>
                        <a:buClr>
                          <a:srgbClr val="7F7F7F"/>
                        </a:buClr>
                        <a:buSzPts val="1050"/>
                        <a:buFont typeface="Play"/>
                        <a:buNone/>
                      </a:pPr>
                      <a:r>
                        <a:rPr lang="en-US" sz="1050" b="0">
                          <a:solidFill>
                            <a:schemeClr val="tx1">
                              <a:lumMod val="50000"/>
                              <a:lumOff val="50000"/>
                            </a:schemeClr>
                          </a:solidFill>
                          <a:sym typeface="Montserrat"/>
                        </a:rPr>
                        <a:t> </a:t>
                      </a:r>
                      <a:endParaRPr sz="1050" b="0">
                        <a:solidFill>
                          <a:schemeClr val="tx1">
                            <a:lumMod val="50000"/>
                            <a:lumOff val="50000"/>
                          </a:schemeClr>
                        </a:solidFill>
                        <a:latin typeface="Montserrat"/>
                        <a:ea typeface="Montserrat"/>
                        <a:cs typeface="Montserrat"/>
                        <a:sym typeface="Montserrat"/>
                      </a:endParaRPr>
                    </a:p>
                  </a:txBody>
                  <a:tcPr marL="38375" marR="3837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1163125">
                <a:tc>
                  <a:txBody>
                    <a:bodyPr/>
                    <a:lstStyle/>
                    <a:p>
                      <a:pPr marL="0" marR="0" lvl="0" indent="0" algn="ctr" rtl="0">
                        <a:lnSpc>
                          <a:spcPct val="100000"/>
                        </a:lnSpc>
                        <a:spcBef>
                          <a:spcPts val="0"/>
                        </a:spcBef>
                        <a:spcAft>
                          <a:spcPts val="0"/>
                        </a:spcAft>
                        <a:buClr>
                          <a:srgbClr val="595959"/>
                        </a:buClr>
                        <a:buSzPts val="1050"/>
                        <a:buFont typeface="Montserrat"/>
                        <a:buNone/>
                      </a:pPr>
                      <a:r>
                        <a:rPr lang="en-US" sz="1050" b="0">
                          <a:solidFill>
                            <a:schemeClr val="tx1">
                              <a:lumMod val="50000"/>
                              <a:lumOff val="50000"/>
                            </a:schemeClr>
                          </a:solidFill>
                          <a:sym typeface="Montserrat"/>
                        </a:rPr>
                        <a:t>20 λεπτά</a:t>
                      </a:r>
                      <a:endParaRPr sz="1050" b="0">
                        <a:solidFill>
                          <a:schemeClr val="tx1">
                            <a:lumMod val="50000"/>
                            <a:lumOff val="50000"/>
                          </a:schemeClr>
                        </a:solidFill>
                        <a:latin typeface="Montserrat"/>
                        <a:ea typeface="Montserrat"/>
                        <a:cs typeface="Montserrat"/>
                        <a:sym typeface="Montserrat"/>
                      </a:endParaRPr>
                    </a:p>
                  </a:txBody>
                  <a:tcPr marL="38375" marR="38375"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228600" marR="0" lvl="0" indent="-228600" algn="l" rtl="0">
                        <a:spcBef>
                          <a:spcPts val="0"/>
                        </a:spcBef>
                        <a:spcAft>
                          <a:spcPts val="0"/>
                        </a:spcAft>
                        <a:buClr>
                          <a:srgbClr val="7F7F7F"/>
                        </a:buClr>
                        <a:buSzPts val="1050"/>
                        <a:buFont typeface="Play"/>
                        <a:buAutoNum type="arabicPeriod" startAt="2"/>
                      </a:pPr>
                      <a:r>
                        <a:rPr lang="en-US" sz="1050" b="0">
                          <a:solidFill>
                            <a:schemeClr val="tx1">
                              <a:lumMod val="50000"/>
                              <a:lumOff val="50000"/>
                            </a:schemeClr>
                          </a:solidFill>
                          <a:sym typeface="Montserrat"/>
                        </a:rPr>
                        <a:t>Όταν κάθε εκπαιδευόμενος/η έχει τις 4 κάρτες, πρέπει να εξετάσει τις ερωτήσεις που αναγράφονται σε αυτές και να τις απαντήσει. </a:t>
                      </a:r>
                      <a:br>
                        <a:rPr lang="en-US" sz="1050" b="0">
                          <a:solidFill>
                            <a:schemeClr val="tx1">
                              <a:lumMod val="50000"/>
                              <a:lumOff val="50000"/>
                            </a:schemeClr>
                          </a:solidFill>
                          <a:sym typeface="Montserrat"/>
                        </a:rPr>
                      </a:br>
                      <a:r>
                        <a:rPr lang="en-US" sz="1050" b="0">
                          <a:solidFill>
                            <a:schemeClr val="tx1">
                              <a:lumMod val="50000"/>
                              <a:lumOff val="50000"/>
                            </a:schemeClr>
                          </a:solidFill>
                          <a:sym typeface="Montserrat"/>
                        </a:rPr>
                        <a:t>Οι ερωτήσεις μπορούν να εστιάζουν σε στατιστικά και θεωρητικά δεδομένα σχετικά με τα προβλήματα</a:t>
                      </a:r>
                      <a:r>
                        <a:rPr lang="en-US" sz="1050">
                          <a:solidFill>
                            <a:schemeClr val="tx1">
                              <a:lumMod val="50000"/>
                              <a:lumOff val="50000"/>
                            </a:schemeClr>
                          </a:solidFill>
                          <a:sym typeface="Montserrat"/>
                        </a:rPr>
                        <a:t>, το οποίο είναι</a:t>
                      </a:r>
                      <a:r>
                        <a:rPr lang="en-US" sz="1050" b="0">
                          <a:solidFill>
                            <a:schemeClr val="tx1">
                              <a:lumMod val="50000"/>
                              <a:lumOff val="50000"/>
                            </a:schemeClr>
                          </a:solidFill>
                          <a:sym typeface="Montserrat"/>
                        </a:rPr>
                        <a:t> περιεχόμενο που καλύπτεται στο παιχνίδι. Για να απαντήσουν στις ερωτήσεις, οι εκπαιδευόμενοι/ες θα πρέπει να περπατήσουν ελεύθερα στην αίθουσα και να μιλήσουν στους/στ</a:t>
                      </a:r>
                      <a:r>
                        <a:rPr lang="en-US" sz="1050">
                          <a:solidFill>
                            <a:schemeClr val="tx1">
                              <a:lumMod val="50000"/>
                              <a:lumOff val="50000"/>
                            </a:schemeClr>
                          </a:solidFill>
                          <a:sym typeface="Montserrat"/>
                        </a:rPr>
                        <a:t>ις</a:t>
                      </a:r>
                      <a:r>
                        <a:rPr lang="en-US" sz="1050" b="0">
                          <a:solidFill>
                            <a:schemeClr val="tx1">
                              <a:lumMod val="50000"/>
                              <a:lumOff val="50000"/>
                            </a:schemeClr>
                          </a:solidFill>
                          <a:sym typeface="Montserrat"/>
                        </a:rPr>
                        <a:t> </a:t>
                      </a:r>
                      <a:r>
                        <a:rPr lang="en-US" sz="1050">
                          <a:solidFill>
                            <a:schemeClr val="tx1">
                              <a:lumMod val="50000"/>
                              <a:lumOff val="50000"/>
                            </a:schemeClr>
                          </a:solidFill>
                          <a:sym typeface="Montserrat"/>
                        </a:rPr>
                        <a:t>άλλους/ες</a:t>
                      </a:r>
                      <a:r>
                        <a:rPr lang="en-US" sz="1050" b="0">
                          <a:solidFill>
                            <a:schemeClr val="tx1">
                              <a:lumMod val="50000"/>
                              <a:lumOff val="50000"/>
                            </a:schemeClr>
                          </a:solidFill>
                          <a:sym typeface="Montserrat"/>
                        </a:rPr>
                        <a:t> εκπαιδευόμενους/ες </a:t>
                      </a:r>
                      <a:r>
                        <a:rPr lang="en-US" sz="1050">
                          <a:solidFill>
                            <a:schemeClr val="tx1">
                              <a:lumMod val="50000"/>
                              <a:lumOff val="50000"/>
                            </a:schemeClr>
                          </a:solidFill>
                          <a:sym typeface="Montserrat"/>
                        </a:rPr>
                        <a:t>προκειμένου</a:t>
                      </a:r>
                      <a:r>
                        <a:rPr lang="en-US" sz="1050" b="0">
                          <a:solidFill>
                            <a:schemeClr val="tx1">
                              <a:lumMod val="50000"/>
                              <a:lumOff val="50000"/>
                            </a:schemeClr>
                          </a:solidFill>
                          <a:sym typeface="Montserrat"/>
                        </a:rPr>
                        <a:t> να συλλέξουν τις απαντήσεις. Εάν γνωρίζουν την απάντηση, μπορούν να απαντήσουν χωρίς να ρωτήσουν τους/</a:t>
                      </a:r>
                      <a:r>
                        <a:rPr lang="en-US" sz="1050">
                          <a:solidFill>
                            <a:schemeClr val="tx1">
                              <a:lumMod val="50000"/>
                              <a:lumOff val="50000"/>
                            </a:schemeClr>
                          </a:solidFill>
                          <a:sym typeface="Montserrat"/>
                        </a:rPr>
                        <a:t>τις</a:t>
                      </a:r>
                      <a:r>
                        <a:rPr lang="en-US" sz="1050" b="0">
                          <a:solidFill>
                            <a:schemeClr val="tx1">
                              <a:lumMod val="50000"/>
                              <a:lumOff val="50000"/>
                            </a:schemeClr>
                          </a:solidFill>
                          <a:sym typeface="Montserrat"/>
                        </a:rPr>
                        <a:t> συ</a:t>
                      </a:r>
                      <a:r>
                        <a:rPr lang="en-US" sz="1050">
                          <a:solidFill>
                            <a:schemeClr val="tx1">
                              <a:lumMod val="50000"/>
                              <a:lumOff val="50000"/>
                            </a:schemeClr>
                          </a:solidFill>
                          <a:sym typeface="Montserrat"/>
                        </a:rPr>
                        <a:t>μπαίκτες/τριές</a:t>
                      </a:r>
                      <a:r>
                        <a:rPr lang="en-US" sz="1050" b="0">
                          <a:solidFill>
                            <a:schemeClr val="tx1">
                              <a:lumMod val="50000"/>
                              <a:lumOff val="50000"/>
                            </a:schemeClr>
                          </a:solidFill>
                          <a:sym typeface="Montserrat"/>
                        </a:rPr>
                        <a:t> τους. </a:t>
                      </a:r>
                      <a:endParaRPr>
                        <a:solidFill>
                          <a:schemeClr val="tx1">
                            <a:lumMod val="50000"/>
                            <a:lumOff val="50000"/>
                          </a:schemeClr>
                        </a:solidFill>
                      </a:endParaRPr>
                    </a:p>
                    <a:p>
                      <a:pPr marL="457200" marR="0" lvl="1" indent="0" algn="l" rtl="0">
                        <a:lnSpc>
                          <a:spcPct val="100000"/>
                        </a:lnSpc>
                        <a:spcBef>
                          <a:spcPts val="800"/>
                        </a:spcBef>
                        <a:spcAft>
                          <a:spcPts val="0"/>
                        </a:spcAft>
                        <a:buClr>
                          <a:srgbClr val="7F7F7F"/>
                        </a:buClr>
                        <a:buSzPts val="1050"/>
                        <a:buFont typeface="Arial"/>
                        <a:buNone/>
                      </a:pPr>
                      <a:r>
                        <a:rPr lang="en-US" sz="1050" b="0" u="sng" strike="noStrike" cap="none">
                          <a:solidFill>
                            <a:schemeClr val="tx1">
                              <a:lumMod val="50000"/>
                              <a:lumOff val="50000"/>
                            </a:schemeClr>
                          </a:solidFill>
                          <a:sym typeface="Montserrat"/>
                        </a:rPr>
                        <a:t>*Μπορείτε να βρείτε τ</a:t>
                      </a:r>
                      <a:r>
                        <a:rPr lang="en-US" sz="1050" u="sng">
                          <a:solidFill>
                            <a:schemeClr val="tx1">
                              <a:lumMod val="50000"/>
                              <a:lumOff val="50000"/>
                            </a:schemeClr>
                          </a:solidFill>
                          <a:sym typeface="Montserrat"/>
                        </a:rPr>
                        <a:t>ην παρουσίαση σε μορφή</a:t>
                      </a:r>
                      <a:r>
                        <a:rPr lang="en-US" sz="1050" b="0" u="sng" strike="noStrike" cap="none">
                          <a:solidFill>
                            <a:schemeClr val="tx1">
                              <a:lumMod val="50000"/>
                              <a:lumOff val="50000"/>
                            </a:schemeClr>
                          </a:solidFill>
                          <a:sym typeface="Montserrat"/>
                        </a:rPr>
                        <a:t> </a:t>
                      </a:r>
                      <a:r>
                        <a:rPr lang="en-US" sz="1050" u="sng">
                          <a:solidFill>
                            <a:schemeClr val="tx1">
                              <a:lumMod val="50000"/>
                              <a:lumOff val="50000"/>
                            </a:schemeClr>
                          </a:solidFill>
                          <a:sym typeface="Montserrat"/>
                        </a:rPr>
                        <a:t>P</a:t>
                      </a:r>
                      <a:r>
                        <a:rPr lang="en-US" sz="1050" b="0" u="sng" strike="noStrike" cap="none">
                          <a:solidFill>
                            <a:schemeClr val="tx1">
                              <a:lumMod val="50000"/>
                              <a:lumOff val="50000"/>
                            </a:schemeClr>
                          </a:solidFill>
                          <a:sym typeface="Montserrat"/>
                        </a:rPr>
                        <a:t>owerPoint στο φάκελο της συνεδρίας, να την εκτυπώσετε και να κόψετε τις κάρτες.</a:t>
                      </a:r>
                      <a:endParaRPr>
                        <a:solidFill>
                          <a:schemeClr val="tx1">
                            <a:lumMod val="50000"/>
                            <a:lumOff val="50000"/>
                          </a:schemeClr>
                        </a:solidFill>
                      </a:endParaRPr>
                    </a:p>
                    <a:p>
                      <a:pPr marL="457200" marR="0" lvl="1" indent="0" algn="l" rtl="0">
                        <a:lnSpc>
                          <a:spcPct val="100000"/>
                        </a:lnSpc>
                        <a:spcBef>
                          <a:spcPts val="800"/>
                        </a:spcBef>
                        <a:spcAft>
                          <a:spcPts val="0"/>
                        </a:spcAft>
                        <a:buClr>
                          <a:srgbClr val="7F7F7F"/>
                        </a:buClr>
                        <a:buSzPts val="1050"/>
                        <a:buFont typeface="Arial"/>
                        <a:buNone/>
                      </a:pPr>
                      <a:r>
                        <a:rPr lang="en-US" sz="1050" b="0" u="sng" strike="noStrike" cap="none">
                          <a:solidFill>
                            <a:schemeClr val="tx1">
                              <a:lumMod val="50000"/>
                              <a:lumOff val="50000"/>
                            </a:schemeClr>
                          </a:solidFill>
                          <a:sym typeface="Montserrat"/>
                        </a:rPr>
                        <a:t>*Στις διαφάνειες που ακολουθούν, θα βρείτε τις ερωτήσεις και τις απαντήσεις τους οργανωμένες ανά θέμα για να σας βοηθήσουν να </a:t>
                      </a:r>
                      <a:r>
                        <a:rPr lang="en-US" sz="1050" u="sng">
                          <a:solidFill>
                            <a:schemeClr val="tx1">
                              <a:lumMod val="50000"/>
                              <a:lumOff val="50000"/>
                            </a:schemeClr>
                          </a:solidFill>
                          <a:sym typeface="Montserrat"/>
                        </a:rPr>
                        <a:t>καταστήσετε</a:t>
                      </a:r>
                      <a:r>
                        <a:rPr lang="en-US" sz="1050" b="0" u="sng" strike="noStrike" cap="none">
                          <a:solidFill>
                            <a:schemeClr val="tx1">
                              <a:lumMod val="50000"/>
                              <a:lumOff val="50000"/>
                            </a:schemeClr>
                          </a:solidFill>
                          <a:sym typeface="Montserrat"/>
                        </a:rPr>
                        <a:t> τη δραστηριότητα πιο δυναμική.</a:t>
                      </a:r>
                      <a:endParaRPr>
                        <a:solidFill>
                          <a:schemeClr val="tx1">
                            <a:lumMod val="50000"/>
                            <a:lumOff val="50000"/>
                          </a:schemeClr>
                        </a:solidFill>
                      </a:endParaRPr>
                    </a:p>
                    <a:p>
                      <a:pPr marL="628650" marR="0" lvl="1" indent="-104775" algn="l" rtl="0">
                        <a:lnSpc>
                          <a:spcPct val="100000"/>
                        </a:lnSpc>
                        <a:spcBef>
                          <a:spcPts val="800"/>
                        </a:spcBef>
                        <a:spcAft>
                          <a:spcPts val="0"/>
                        </a:spcAft>
                        <a:buClr>
                          <a:schemeClr val="dk1"/>
                        </a:buClr>
                        <a:buSzPts val="1050"/>
                        <a:buFont typeface="Arial"/>
                        <a:buNone/>
                      </a:pPr>
                      <a:endParaRPr sz="1050" b="0" u="none" strike="noStrike" cap="none">
                        <a:solidFill>
                          <a:schemeClr val="tx1">
                            <a:lumMod val="50000"/>
                            <a:lumOff val="50000"/>
                          </a:schemeClr>
                        </a:solidFill>
                        <a:latin typeface="Montserrat"/>
                        <a:ea typeface="Montserrat"/>
                        <a:cs typeface="Montserrat"/>
                        <a:sym typeface="Montserrat"/>
                      </a:endParaRPr>
                    </a:p>
                  </a:txBody>
                  <a:tcPr marL="38375" marR="3837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687225">
                <a:tc>
                  <a:txBody>
                    <a:bodyPr/>
                    <a:lstStyle/>
                    <a:p>
                      <a:pPr marL="0" marR="0" lvl="0" indent="0" algn="ctr" rtl="0">
                        <a:lnSpc>
                          <a:spcPct val="100000"/>
                        </a:lnSpc>
                        <a:spcBef>
                          <a:spcPts val="0"/>
                        </a:spcBef>
                        <a:spcAft>
                          <a:spcPts val="0"/>
                        </a:spcAft>
                        <a:buClr>
                          <a:srgbClr val="595959"/>
                        </a:buClr>
                        <a:buSzPts val="1050"/>
                        <a:buFont typeface="Montserrat"/>
                        <a:buNone/>
                      </a:pPr>
                      <a:r>
                        <a:rPr lang="en-US" sz="1050" b="0">
                          <a:solidFill>
                            <a:schemeClr val="tx1">
                              <a:lumMod val="50000"/>
                              <a:lumOff val="50000"/>
                            </a:schemeClr>
                          </a:solidFill>
                          <a:sym typeface="Montserrat"/>
                        </a:rPr>
                        <a:t>5 λεπτά</a:t>
                      </a:r>
                      <a:endParaRPr sz="1050" b="0">
                        <a:solidFill>
                          <a:schemeClr val="tx1">
                            <a:lumMod val="50000"/>
                            <a:lumOff val="50000"/>
                          </a:schemeClr>
                        </a:solidFill>
                        <a:latin typeface="Montserrat"/>
                        <a:ea typeface="Montserrat"/>
                        <a:cs typeface="Montserrat"/>
                        <a:sym typeface="Montserrat"/>
                      </a:endParaRPr>
                    </a:p>
                  </a:txBody>
                  <a:tcPr marL="38375" marR="38375"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228600" marR="0" lvl="0" indent="-228600" algn="l" rtl="0">
                        <a:spcBef>
                          <a:spcPts val="0"/>
                        </a:spcBef>
                        <a:spcAft>
                          <a:spcPts val="0"/>
                        </a:spcAft>
                        <a:buClr>
                          <a:srgbClr val="7F7F7F"/>
                        </a:buClr>
                        <a:buSzPts val="1050"/>
                        <a:buFont typeface="Play"/>
                        <a:buAutoNum type="arabicPeriod" startAt="3"/>
                      </a:pPr>
                      <a:r>
                        <a:rPr lang="en-US" sz="1050" b="0">
                          <a:solidFill>
                            <a:schemeClr val="tx1">
                              <a:lumMod val="50000"/>
                              <a:lumOff val="50000"/>
                            </a:schemeClr>
                          </a:solidFill>
                          <a:sym typeface="Montserrat"/>
                        </a:rPr>
                        <a:t>Όταν λήξει ο χρόνος, οι εκπαιδευόμενοι/ες θα πρέπει να διαβάσουν τις ερωτήσεις και να τις</a:t>
                      </a:r>
                      <a:r>
                        <a:rPr lang="en-US" sz="1050">
                          <a:solidFill>
                            <a:schemeClr val="tx1">
                              <a:lumMod val="50000"/>
                              <a:lumOff val="50000"/>
                            </a:schemeClr>
                          </a:solidFill>
                          <a:sym typeface="Montserrat"/>
                        </a:rPr>
                        <a:t> </a:t>
                      </a:r>
                      <a:r>
                        <a:rPr lang="en-US" sz="1050" b="0">
                          <a:solidFill>
                            <a:schemeClr val="tx1">
                              <a:lumMod val="50000"/>
                              <a:lumOff val="50000"/>
                            </a:schemeClr>
                          </a:solidFill>
                          <a:sym typeface="Montserrat"/>
                        </a:rPr>
                        <a:t>απαντήσου</a:t>
                      </a:r>
                      <a:r>
                        <a:rPr lang="en-US" sz="1050">
                          <a:solidFill>
                            <a:schemeClr val="tx1">
                              <a:lumMod val="50000"/>
                              <a:lumOff val="50000"/>
                            </a:schemeClr>
                          </a:solidFill>
                          <a:sym typeface="Montserrat"/>
                        </a:rPr>
                        <a:t>ν</a:t>
                      </a:r>
                      <a:r>
                        <a:rPr lang="en-US" sz="1050" b="0">
                          <a:solidFill>
                            <a:schemeClr val="tx1">
                              <a:lumMod val="50000"/>
                              <a:lumOff val="50000"/>
                            </a:schemeClr>
                          </a:solidFill>
                          <a:sym typeface="Montserrat"/>
                        </a:rPr>
                        <a:t>. Εάν δεν γνωρίζουν την απάντηση και δεν μπόρεσαν να</a:t>
                      </a:r>
                      <a:r>
                        <a:rPr lang="en-US" sz="1050">
                          <a:solidFill>
                            <a:schemeClr val="tx1">
                              <a:lumMod val="50000"/>
                              <a:lumOff val="50000"/>
                            </a:schemeClr>
                          </a:solidFill>
                          <a:sym typeface="Montserrat"/>
                        </a:rPr>
                        <a:t> λάβουν διευκρίνηση</a:t>
                      </a:r>
                      <a:r>
                        <a:rPr lang="en-US" sz="1050" b="0">
                          <a:solidFill>
                            <a:schemeClr val="tx1">
                              <a:lumMod val="50000"/>
                              <a:lumOff val="50000"/>
                            </a:schemeClr>
                          </a:solidFill>
                          <a:sym typeface="Montserrat"/>
                        </a:rPr>
                        <a:t> </a:t>
                      </a:r>
                      <a:r>
                        <a:rPr lang="en-US" sz="1050">
                          <a:solidFill>
                            <a:schemeClr val="tx1">
                              <a:lumMod val="50000"/>
                              <a:lumOff val="50000"/>
                            </a:schemeClr>
                          </a:solidFill>
                          <a:sym typeface="Montserrat"/>
                        </a:rPr>
                        <a:t>για κάποια ερώτηση</a:t>
                      </a:r>
                      <a:r>
                        <a:rPr lang="en-US" sz="1050" b="0">
                          <a:solidFill>
                            <a:schemeClr val="tx1">
                              <a:lumMod val="50000"/>
                              <a:lumOff val="50000"/>
                            </a:schemeClr>
                          </a:solidFill>
                          <a:sym typeface="Montserrat"/>
                        </a:rPr>
                        <a:t> κατά τη διάρκεια του χρόνου </a:t>
                      </a:r>
                      <a:r>
                        <a:rPr lang="en-US" sz="1050">
                          <a:solidFill>
                            <a:schemeClr val="tx1">
                              <a:lumMod val="50000"/>
                              <a:lumOff val="50000"/>
                            </a:schemeClr>
                          </a:solidFill>
                          <a:sym typeface="Montserrat"/>
                        </a:rPr>
                        <a:t>που δόθηκε για τη δραστηριότητα</a:t>
                      </a:r>
                      <a:r>
                        <a:rPr lang="en-US" sz="1050" b="0">
                          <a:solidFill>
                            <a:schemeClr val="tx1">
                              <a:lumMod val="50000"/>
                              <a:lumOff val="50000"/>
                            </a:schemeClr>
                          </a:solidFill>
                          <a:sym typeface="Montserrat"/>
                        </a:rPr>
                        <a:t>, μπορούν να ζητήσουν τη βοήθεια των άλλων εκπαιδευομένων (</a:t>
                      </a:r>
                      <a:r>
                        <a:rPr lang="en-US" sz="1050">
                          <a:solidFill>
                            <a:schemeClr val="tx1">
                              <a:lumMod val="50000"/>
                              <a:lumOff val="50000"/>
                            </a:schemeClr>
                          </a:solidFill>
                          <a:sym typeface="Montserrat"/>
                        </a:rPr>
                        <a:t>μέγιστη διάρκεια:</a:t>
                      </a:r>
                      <a:r>
                        <a:rPr lang="en-US" sz="1050" b="0">
                          <a:solidFill>
                            <a:schemeClr val="tx1">
                              <a:lumMod val="50000"/>
                              <a:lumOff val="50000"/>
                            </a:schemeClr>
                          </a:solidFill>
                          <a:sym typeface="Montserrat"/>
                        </a:rPr>
                        <a:t> 15 λεπτά).</a:t>
                      </a:r>
                      <a:endParaRPr>
                        <a:solidFill>
                          <a:schemeClr val="tx1">
                            <a:lumMod val="50000"/>
                            <a:lumOff val="50000"/>
                          </a:schemeClr>
                        </a:solidFill>
                      </a:endParaRPr>
                    </a:p>
                  </a:txBody>
                  <a:tcPr marL="38375" marR="3837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509000">
                <a:tc>
                  <a:txBody>
                    <a:bodyPr/>
                    <a:lstStyle/>
                    <a:p>
                      <a:pPr marL="0" marR="0" lvl="0" indent="0" algn="ctr" rtl="0">
                        <a:lnSpc>
                          <a:spcPct val="100000"/>
                        </a:lnSpc>
                        <a:spcBef>
                          <a:spcPts val="0"/>
                        </a:spcBef>
                        <a:spcAft>
                          <a:spcPts val="0"/>
                        </a:spcAft>
                        <a:buClr>
                          <a:srgbClr val="595959"/>
                        </a:buClr>
                        <a:buSzPts val="1050"/>
                        <a:buFont typeface="Montserrat"/>
                        <a:buNone/>
                      </a:pPr>
                      <a:r>
                        <a:rPr lang="en-US" sz="1050" b="0">
                          <a:solidFill>
                            <a:schemeClr val="tx1">
                              <a:lumMod val="50000"/>
                              <a:lumOff val="50000"/>
                            </a:schemeClr>
                          </a:solidFill>
                          <a:sym typeface="Montserrat"/>
                        </a:rPr>
                        <a:t> 2 λεπτά</a:t>
                      </a:r>
                      <a:endParaRPr sz="1050" b="0">
                        <a:solidFill>
                          <a:schemeClr val="tx1">
                            <a:lumMod val="50000"/>
                            <a:lumOff val="50000"/>
                          </a:schemeClr>
                        </a:solidFill>
                        <a:sym typeface="Montserrat"/>
                      </a:endParaRPr>
                    </a:p>
                    <a:p>
                      <a:pPr marL="0" marR="0" lvl="0" indent="0" algn="ctr" rtl="0">
                        <a:lnSpc>
                          <a:spcPct val="100000"/>
                        </a:lnSpc>
                        <a:spcBef>
                          <a:spcPts val="0"/>
                        </a:spcBef>
                        <a:spcAft>
                          <a:spcPts val="0"/>
                        </a:spcAft>
                        <a:buClr>
                          <a:schemeClr val="dk1"/>
                        </a:buClr>
                        <a:buSzPts val="1050"/>
                        <a:buFont typeface="Arial"/>
                        <a:buNone/>
                      </a:pPr>
                      <a:endParaRPr sz="1050" b="0">
                        <a:solidFill>
                          <a:schemeClr val="tx1">
                            <a:lumMod val="50000"/>
                            <a:lumOff val="50000"/>
                          </a:schemeClr>
                        </a:solidFill>
                        <a:latin typeface="Montserrat"/>
                        <a:ea typeface="Montserrat"/>
                        <a:cs typeface="Montserrat"/>
                        <a:sym typeface="Montserrat"/>
                      </a:endParaRPr>
                    </a:p>
                  </a:txBody>
                  <a:tcPr marL="38375" marR="3837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228600" marR="0" lvl="0" indent="-228600" algn="l" rtl="0">
                        <a:spcBef>
                          <a:spcPts val="0"/>
                        </a:spcBef>
                        <a:spcAft>
                          <a:spcPts val="0"/>
                        </a:spcAft>
                        <a:buClr>
                          <a:srgbClr val="7F7F7F"/>
                        </a:buClr>
                        <a:buSzPts val="1050"/>
                        <a:buFont typeface="Play"/>
                        <a:buAutoNum type="arabicPeriod" startAt="4"/>
                      </a:pPr>
                      <a:r>
                        <a:rPr lang="en-US" sz="1050" b="0" dirty="0" err="1">
                          <a:solidFill>
                            <a:schemeClr val="tx1">
                              <a:lumMod val="50000"/>
                              <a:lumOff val="50000"/>
                            </a:schemeClr>
                          </a:solidFill>
                          <a:sym typeface="Montserrat"/>
                        </a:rPr>
                        <a:t>Αυτή</a:t>
                      </a:r>
                      <a:r>
                        <a:rPr lang="en-US" sz="1050" b="0" dirty="0">
                          <a:solidFill>
                            <a:schemeClr val="tx1">
                              <a:lumMod val="50000"/>
                              <a:lumOff val="50000"/>
                            </a:schemeClr>
                          </a:solidFill>
                          <a:sym typeface="Montserrat"/>
                        </a:rPr>
                        <a:t> η </a:t>
                      </a:r>
                      <a:r>
                        <a:rPr lang="en-US" sz="1050" dirty="0" err="1">
                          <a:solidFill>
                            <a:schemeClr val="tx1">
                              <a:lumMod val="50000"/>
                              <a:lumOff val="50000"/>
                            </a:schemeClr>
                          </a:solidFill>
                          <a:sym typeface="Montserrat"/>
                        </a:rPr>
                        <a:t>δρ</a:t>
                      </a:r>
                      <a:r>
                        <a:rPr lang="en-US" sz="1050" dirty="0">
                          <a:solidFill>
                            <a:schemeClr val="tx1">
                              <a:lumMod val="50000"/>
                              <a:lumOff val="50000"/>
                            </a:schemeClr>
                          </a:solidFill>
                          <a:sym typeface="Montserrat"/>
                        </a:rPr>
                        <a:t>αστηριότητα </a:t>
                      </a:r>
                      <a:r>
                        <a:rPr lang="en-US" sz="1050" b="0" dirty="0">
                          <a:solidFill>
                            <a:schemeClr val="tx1">
                              <a:lumMod val="50000"/>
                              <a:lumOff val="50000"/>
                            </a:schemeClr>
                          </a:solidFill>
                          <a:sym typeface="Montserrat"/>
                        </a:rPr>
                        <a:t>ακολουθεί μια ενεργητική μέθοδο ατομικής ή ομαδικής ερευνητικής εργασίας πάνω στα ερωτήματα που τίθενται.</a:t>
                      </a:r>
                      <a:endParaRPr sz="1050" b="0" dirty="0">
                        <a:solidFill>
                          <a:schemeClr val="tx1">
                            <a:lumMod val="50000"/>
                            <a:lumOff val="50000"/>
                          </a:schemeClr>
                        </a:solidFill>
                        <a:sym typeface="Montserrat"/>
                      </a:endParaRPr>
                    </a:p>
                    <a:p>
                      <a:pPr marL="0" marR="0" lvl="0" indent="0" algn="l" rtl="0">
                        <a:lnSpc>
                          <a:spcPct val="100000"/>
                        </a:lnSpc>
                        <a:spcBef>
                          <a:spcPts val="800"/>
                        </a:spcBef>
                        <a:spcAft>
                          <a:spcPts val="0"/>
                        </a:spcAft>
                        <a:buClr>
                          <a:srgbClr val="7F7F7F"/>
                        </a:buClr>
                        <a:buSzPts val="1050"/>
                        <a:buFont typeface="Play"/>
                        <a:buNone/>
                      </a:pPr>
                      <a:r>
                        <a:rPr lang="en-US" sz="1050" b="0" dirty="0">
                          <a:solidFill>
                            <a:schemeClr val="tx1">
                              <a:lumMod val="50000"/>
                              <a:lumOff val="50000"/>
                            </a:schemeClr>
                          </a:solidFill>
                          <a:sym typeface="Montserrat"/>
                        </a:rPr>
                        <a:t> </a:t>
                      </a:r>
                      <a:endParaRPr sz="1050" b="0" dirty="0">
                        <a:solidFill>
                          <a:schemeClr val="tx1">
                            <a:lumMod val="50000"/>
                            <a:lumOff val="50000"/>
                          </a:schemeClr>
                        </a:solidFill>
                        <a:latin typeface="Montserrat"/>
                        <a:ea typeface="Montserrat"/>
                        <a:cs typeface="Montserrat"/>
                        <a:sym typeface="Montserrat"/>
                      </a:endParaRPr>
                    </a:p>
                  </a:txBody>
                  <a:tcPr marL="38375" marR="3837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bl>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541"/>
        <p:cNvGrpSpPr/>
        <p:nvPr/>
      </p:nvGrpSpPr>
      <p:grpSpPr>
        <a:xfrm>
          <a:off x="0" y="0"/>
          <a:ext cx="0" cy="0"/>
          <a:chOff x="0" y="0"/>
          <a:chExt cx="0" cy="0"/>
        </a:xfrm>
      </p:grpSpPr>
      <p:graphicFrame>
        <p:nvGraphicFramePr>
          <p:cNvPr id="542" name="Google Shape;542;p33"/>
          <p:cNvGraphicFramePr/>
          <p:nvPr/>
        </p:nvGraphicFramePr>
        <p:xfrm>
          <a:off x="542925" y="495659"/>
          <a:ext cx="11144250" cy="6381847"/>
        </p:xfrm>
        <a:graphic>
          <a:graphicData uri="http://schemas.openxmlformats.org/drawingml/2006/table">
            <a:tbl>
              <a:tblPr firstRow="1" bandRow="1">
                <a:noFill/>
                <a:tableStyleId>{6301D86A-52C8-4DB1-8393-A57C5A1AB315}</a:tableStyleId>
              </a:tblPr>
              <a:tblGrid>
                <a:gridCol w="2247900">
                  <a:extLst>
                    <a:ext uri="{9D8B030D-6E8A-4147-A177-3AD203B41FA5}">
                      <a16:colId xmlns:a16="http://schemas.microsoft.com/office/drawing/2014/main" val="20000"/>
                    </a:ext>
                  </a:extLst>
                </a:gridCol>
                <a:gridCol w="3629025">
                  <a:extLst>
                    <a:ext uri="{9D8B030D-6E8A-4147-A177-3AD203B41FA5}">
                      <a16:colId xmlns:a16="http://schemas.microsoft.com/office/drawing/2014/main" val="20001"/>
                    </a:ext>
                  </a:extLst>
                </a:gridCol>
                <a:gridCol w="5267325">
                  <a:extLst>
                    <a:ext uri="{9D8B030D-6E8A-4147-A177-3AD203B41FA5}">
                      <a16:colId xmlns:a16="http://schemas.microsoft.com/office/drawing/2014/main" val="20002"/>
                    </a:ext>
                  </a:extLst>
                </a:gridCol>
              </a:tblGrid>
              <a:tr h="399700">
                <a:tc>
                  <a:txBody>
                    <a:bodyPr/>
                    <a:lstStyle/>
                    <a:p>
                      <a:pPr marL="0" marR="0" lvl="0" indent="0" algn="ctr" rtl="0">
                        <a:lnSpc>
                          <a:spcPct val="100000"/>
                        </a:lnSpc>
                        <a:spcBef>
                          <a:spcPts val="0"/>
                        </a:spcBef>
                        <a:spcAft>
                          <a:spcPts val="0"/>
                        </a:spcAft>
                        <a:buClr>
                          <a:srgbClr val="595959"/>
                        </a:buClr>
                        <a:buSzPts val="1200"/>
                        <a:buFont typeface="Montserrat"/>
                        <a:buNone/>
                      </a:pPr>
                      <a:r>
                        <a:rPr lang="en-US" sz="1200">
                          <a:solidFill>
                            <a:srgbClr val="595959"/>
                          </a:solidFill>
                          <a:latin typeface="Montserrat"/>
                          <a:ea typeface="Montserrat"/>
                          <a:cs typeface="Montserrat"/>
                          <a:sym typeface="Montserrat"/>
                        </a:rPr>
                        <a:t>Θέμα</a:t>
                      </a:r>
                      <a:endParaRPr sz="1200">
                        <a:solidFill>
                          <a:srgbClr val="595959"/>
                        </a:solidFill>
                        <a:latin typeface="Montserrat"/>
                        <a:ea typeface="Montserrat"/>
                        <a:cs typeface="Montserrat"/>
                        <a:sym typeface="Montserrat"/>
                      </a:endParaRPr>
                    </a:p>
                  </a:txBody>
                  <a:tcPr marL="91450" marR="91450" marT="45725" marB="45725">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D8D8D8"/>
                    </a:solidFill>
                  </a:tcPr>
                </a:tc>
                <a:tc>
                  <a:txBody>
                    <a:bodyPr/>
                    <a:lstStyle/>
                    <a:p>
                      <a:pPr marL="0" marR="0" lvl="0" indent="0" algn="ctr" rtl="0">
                        <a:lnSpc>
                          <a:spcPct val="100000"/>
                        </a:lnSpc>
                        <a:spcBef>
                          <a:spcPts val="0"/>
                        </a:spcBef>
                        <a:spcAft>
                          <a:spcPts val="0"/>
                        </a:spcAft>
                        <a:buClr>
                          <a:srgbClr val="595959"/>
                        </a:buClr>
                        <a:buSzPts val="1200"/>
                        <a:buFont typeface="Montserrat"/>
                        <a:buNone/>
                      </a:pPr>
                      <a:r>
                        <a:rPr lang="en-US" sz="1200">
                          <a:solidFill>
                            <a:srgbClr val="595959"/>
                          </a:solidFill>
                          <a:latin typeface="Montserrat"/>
                          <a:ea typeface="Montserrat"/>
                          <a:cs typeface="Montserrat"/>
                          <a:sym typeface="Montserrat"/>
                        </a:rPr>
                        <a:t>Ερώτηση</a:t>
                      </a:r>
                      <a:endParaRPr/>
                    </a:p>
                  </a:txBody>
                  <a:tcPr marL="91450" marR="91450" marT="45725" marB="45725">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1200">
                          <a:solidFill>
                            <a:srgbClr val="595959"/>
                          </a:solidFill>
                          <a:latin typeface="Montserrat"/>
                          <a:ea typeface="Montserrat"/>
                          <a:cs typeface="Montserrat"/>
                          <a:sym typeface="Montserrat"/>
                        </a:rPr>
                        <a:t>Ορθή Απάντηση</a:t>
                      </a:r>
                      <a:endParaRPr sz="1200">
                        <a:solidFill>
                          <a:srgbClr val="595959"/>
                        </a:solidFill>
                        <a:latin typeface="Montserrat"/>
                        <a:ea typeface="Montserrat"/>
                        <a:cs typeface="Montserrat"/>
                        <a:sym typeface="Montserrat"/>
                      </a:endParaRPr>
                    </a:p>
                  </a:txBody>
                  <a:tcPr marL="91450" marR="91450" marT="45725" marB="45725">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D8D8D8"/>
                    </a:solidFill>
                  </a:tcPr>
                </a:tc>
                <a:extLst>
                  <a:ext uri="{0D108BD9-81ED-4DB2-BD59-A6C34878D82A}">
                    <a16:rowId xmlns:a16="http://schemas.microsoft.com/office/drawing/2014/main" val="10000"/>
                  </a:ext>
                </a:extLst>
              </a:tr>
              <a:tr h="714375">
                <a:tc>
                  <a:txBody>
                    <a:bodyPr/>
                    <a:lstStyle/>
                    <a:p>
                      <a:pPr marL="0" marR="0" lvl="0" indent="0" algn="l" rtl="0">
                        <a:lnSpc>
                          <a:spcPct val="107000"/>
                        </a:lnSpc>
                        <a:spcBef>
                          <a:spcPts val="0"/>
                        </a:spcBef>
                        <a:spcAft>
                          <a:spcPts val="0"/>
                        </a:spcAft>
                        <a:buNone/>
                      </a:pPr>
                      <a:r>
                        <a:rPr lang="en-US" sz="1050" b="0" i="0">
                          <a:solidFill>
                            <a:srgbClr val="595959"/>
                          </a:solidFill>
                          <a:latin typeface="Montserrat"/>
                          <a:ea typeface="Montserrat"/>
                          <a:cs typeface="Montserrat"/>
                          <a:sym typeface="Montserrat"/>
                        </a:rPr>
                        <a:t>Σεξουαλική παρενόχληση κατά γυναικών και ΛΟΑΤΚΙΑ+ ατόμων</a:t>
                      </a:r>
                      <a:endParaRPr sz="105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1">
                          <a:solidFill>
                            <a:srgbClr val="595959"/>
                          </a:solidFill>
                          <a:latin typeface="Montserrat Light"/>
                          <a:ea typeface="Montserrat Light"/>
                          <a:cs typeface="Montserrat Light"/>
                          <a:sym typeface="Montserrat Light"/>
                        </a:rPr>
                        <a:t>Β</a:t>
                      </a:r>
                      <a:r>
                        <a:rPr lang="en-US" sz="1100" b="1" i="0">
                          <a:solidFill>
                            <a:srgbClr val="595959"/>
                          </a:solidFill>
                          <a:latin typeface="Montserrat Light"/>
                          <a:ea typeface="Montserrat Light"/>
                          <a:cs typeface="Montserrat Light"/>
                          <a:sym typeface="Montserrat Light"/>
                        </a:rPr>
                        <a:t>ασικά στοιχεία για την εξάλειψη των κινδύνων για παρενόχληση και της </a:t>
                      </a:r>
                      <a:r>
                        <a:rPr lang="en-US" sz="1100" b="1">
                          <a:solidFill>
                            <a:srgbClr val="595959"/>
                          </a:solidFill>
                          <a:latin typeface="Montserrat Light"/>
                          <a:ea typeface="Montserrat Light"/>
                          <a:cs typeface="Montserrat Light"/>
                          <a:sym typeface="Montserrat Light"/>
                        </a:rPr>
                        <a:t>Έμφυλης Βίας</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i="0">
                          <a:solidFill>
                            <a:srgbClr val="595959"/>
                          </a:solidFill>
                          <a:latin typeface="Montserrat Light"/>
                          <a:ea typeface="Montserrat Light"/>
                          <a:cs typeface="Montserrat Light"/>
                          <a:sym typeface="Montserrat Light"/>
                        </a:rPr>
                        <a:t>Για να εξαλειφθούν οι κίνδυνοι παρενόχλησης και </a:t>
                      </a:r>
                      <a:r>
                        <a:rPr lang="en-US" sz="1100" b="1">
                          <a:solidFill>
                            <a:srgbClr val="595959"/>
                          </a:solidFill>
                          <a:latin typeface="Montserrat Light"/>
                          <a:ea typeface="Montserrat Light"/>
                          <a:cs typeface="Montserrat Light"/>
                          <a:sym typeface="Montserrat Light"/>
                        </a:rPr>
                        <a:t>Έμφυλης Βίας</a:t>
                      </a:r>
                      <a:r>
                        <a:rPr lang="en-US" sz="1100" i="0">
                          <a:solidFill>
                            <a:srgbClr val="595959"/>
                          </a:solidFill>
                          <a:latin typeface="Montserrat Light"/>
                          <a:ea typeface="Montserrat Light"/>
                          <a:cs typeface="Montserrat Light"/>
                          <a:sym typeface="Montserrat Light"/>
                        </a:rPr>
                        <a:t>, οι παρεμβάσεις στις υποδομές και η</a:t>
                      </a:r>
                      <a:r>
                        <a:rPr lang="en-US" sz="1100">
                          <a:solidFill>
                            <a:srgbClr val="595959"/>
                          </a:solidFill>
                          <a:latin typeface="Montserrat Light"/>
                          <a:ea typeface="Montserrat Light"/>
                          <a:cs typeface="Montserrat Light"/>
                          <a:sym typeface="Montserrat Light"/>
                        </a:rPr>
                        <a:t> παροχή </a:t>
                      </a:r>
                      <a:r>
                        <a:rPr lang="en-US" sz="1100" i="0">
                          <a:solidFill>
                            <a:srgbClr val="595959"/>
                          </a:solidFill>
                          <a:latin typeface="Montserrat Light"/>
                          <a:ea typeface="Montserrat Light"/>
                          <a:cs typeface="Montserrat Light"/>
                          <a:sym typeface="Montserrat Light"/>
                        </a:rPr>
                        <a:t>ειδικής εκπαίδευση</a:t>
                      </a:r>
                      <a:r>
                        <a:rPr lang="en-US" sz="1100">
                          <a:solidFill>
                            <a:srgbClr val="595959"/>
                          </a:solidFill>
                          <a:latin typeface="Montserrat Light"/>
                          <a:ea typeface="Montserrat Light"/>
                          <a:cs typeface="Montserrat Light"/>
                          <a:sym typeface="Montserrat Light"/>
                        </a:rPr>
                        <a:t>ς</a:t>
                      </a:r>
                      <a:r>
                        <a:rPr lang="en-US" sz="1100" i="0">
                          <a:solidFill>
                            <a:srgbClr val="595959"/>
                          </a:solidFill>
                          <a:latin typeface="Montserrat Light"/>
                          <a:ea typeface="Montserrat Light"/>
                          <a:cs typeface="Montserrat Light"/>
                          <a:sym typeface="Montserrat Light"/>
                        </a:rPr>
                        <a:t> στο προσωπικ</a:t>
                      </a:r>
                      <a:r>
                        <a:rPr lang="en-US" sz="1100">
                          <a:solidFill>
                            <a:srgbClr val="595959"/>
                          </a:solidFill>
                          <a:latin typeface="Montserrat Light"/>
                          <a:ea typeface="Montserrat Light"/>
                          <a:cs typeface="Montserrat Light"/>
                          <a:sym typeface="Montserrat Light"/>
                        </a:rPr>
                        <a:t>ό</a:t>
                      </a:r>
                      <a:r>
                        <a:rPr lang="en-US" sz="1100" i="0">
                          <a:solidFill>
                            <a:srgbClr val="595959"/>
                          </a:solidFill>
                          <a:latin typeface="Montserrat Light"/>
                          <a:ea typeface="Montserrat Light"/>
                          <a:cs typeface="Montserrat Light"/>
                          <a:sym typeface="Montserrat Light"/>
                        </a:rPr>
                        <a:t> είναι καθοριστικής σημασίας. </a:t>
                      </a:r>
                      <a:endParaRPr sz="110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1"/>
                  </a:ext>
                </a:extLst>
              </a:tr>
              <a:tr h="370850">
                <a:tc>
                  <a:txBody>
                    <a:bodyPr/>
                    <a:lstStyle/>
                    <a:p>
                      <a:pPr marL="0" marR="0" lvl="0" indent="0" algn="l" rtl="0">
                        <a:lnSpc>
                          <a:spcPct val="107000"/>
                        </a:lnSpc>
                        <a:spcBef>
                          <a:spcPts val="0"/>
                        </a:spcBef>
                        <a:spcAft>
                          <a:spcPts val="0"/>
                        </a:spcAft>
                        <a:buClr>
                          <a:srgbClr val="595959"/>
                        </a:buClr>
                        <a:buSzPts val="1050"/>
                        <a:buFont typeface="Montserrat"/>
                        <a:buNone/>
                      </a:pPr>
                      <a:r>
                        <a:rPr lang="en-US" sz="1050" b="0" i="0">
                          <a:solidFill>
                            <a:srgbClr val="595959"/>
                          </a:solidFill>
                          <a:latin typeface="Montserrat"/>
                          <a:ea typeface="Montserrat"/>
                          <a:cs typeface="Montserrat"/>
                          <a:sym typeface="Montserrat"/>
                        </a:rPr>
                        <a:t>Σεξουαλική παρενόχληση κατά γυναικών και ΛΟΑΤΚΙΑ+ ατόμων</a:t>
                      </a:r>
                      <a:endParaRPr sz="105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Τι θα μπορούσε να γίνει όσον αφορά τις υποδομές;</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a:solidFill>
                            <a:srgbClr val="595959"/>
                          </a:solidFill>
                          <a:latin typeface="Montserrat Light"/>
                          <a:ea typeface="Montserrat Light"/>
                          <a:cs typeface="Montserrat Light"/>
                          <a:sym typeface="Montserrat Light"/>
                        </a:rPr>
                        <a:t>Ο φωτισμός των</a:t>
                      </a:r>
                      <a:r>
                        <a:rPr lang="en-US" sz="1100" i="0">
                          <a:solidFill>
                            <a:srgbClr val="595959"/>
                          </a:solidFill>
                          <a:latin typeface="Montserrat Light"/>
                          <a:ea typeface="Montserrat Light"/>
                          <a:cs typeface="Montserrat Light"/>
                          <a:sym typeface="Montserrat Light"/>
                        </a:rPr>
                        <a:t> μονοπατιών μεταξύ των συνδέσεων των διαφόρων μέσων μεταφοράς επιτρέπει στις γυναίκες και τα άτομα που ανήκουν στην ΛΟΑΤΚΙΑ+ κοινότητα να </a:t>
                      </a:r>
                      <a:r>
                        <a:rPr lang="en-US" sz="1100">
                          <a:solidFill>
                            <a:srgbClr val="595959"/>
                          </a:solidFill>
                          <a:latin typeface="Montserrat Light"/>
                          <a:ea typeface="Montserrat Light"/>
                          <a:cs typeface="Montserrat Light"/>
                          <a:sym typeface="Montserrat Light"/>
                        </a:rPr>
                        <a:t>μετακινούνται </a:t>
                      </a:r>
                      <a:r>
                        <a:rPr lang="en-US" sz="1100" i="0">
                          <a:solidFill>
                            <a:srgbClr val="595959"/>
                          </a:solidFill>
                          <a:latin typeface="Montserrat Light"/>
                          <a:ea typeface="Montserrat Light"/>
                          <a:cs typeface="Montserrat Light"/>
                          <a:sym typeface="Montserrat Light"/>
                        </a:rPr>
                        <a:t>με ασφάλεια. </a:t>
                      </a:r>
                      <a:endParaRPr sz="1100" i="0">
                        <a:solidFill>
                          <a:srgbClr val="595959"/>
                        </a:solidFill>
                        <a:latin typeface="Montserrat Light"/>
                        <a:ea typeface="Montserrat Light"/>
                        <a:cs typeface="Montserrat Light"/>
                        <a:sym typeface="Montserrat Light"/>
                      </a:endParaRPr>
                    </a:p>
                    <a:p>
                      <a:pPr marL="0" marR="0" lvl="0" indent="0" algn="l" rtl="0">
                        <a:lnSpc>
                          <a:spcPct val="107000"/>
                        </a:lnSpc>
                        <a:spcBef>
                          <a:spcPts val="1200"/>
                        </a:spcBef>
                        <a:spcAft>
                          <a:spcPts val="0"/>
                        </a:spcAft>
                        <a:buNone/>
                      </a:pPr>
                      <a:r>
                        <a:rPr lang="en-US" sz="1100" i="0">
                          <a:solidFill>
                            <a:srgbClr val="595959"/>
                          </a:solidFill>
                          <a:latin typeface="Montserrat Light"/>
                          <a:ea typeface="Montserrat Light"/>
                          <a:cs typeface="Montserrat Light"/>
                          <a:sym typeface="Montserrat Light"/>
                        </a:rPr>
                        <a:t>.</a:t>
                      </a:r>
                      <a:endParaRPr sz="110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2"/>
                  </a:ext>
                </a:extLst>
              </a:tr>
              <a:tr h="682875">
                <a:tc>
                  <a:txBody>
                    <a:bodyPr/>
                    <a:lstStyle/>
                    <a:p>
                      <a:pPr marL="0" marR="0" lvl="0" indent="0" algn="l" rtl="0">
                        <a:lnSpc>
                          <a:spcPct val="107000"/>
                        </a:lnSpc>
                        <a:spcBef>
                          <a:spcPts val="0"/>
                        </a:spcBef>
                        <a:spcAft>
                          <a:spcPts val="0"/>
                        </a:spcAft>
                        <a:buClr>
                          <a:srgbClr val="595959"/>
                        </a:buClr>
                        <a:buSzPts val="1050"/>
                        <a:buFont typeface="Montserrat"/>
                        <a:buNone/>
                      </a:pPr>
                      <a:r>
                        <a:rPr lang="en-US" sz="1050" b="0" i="0">
                          <a:solidFill>
                            <a:srgbClr val="595959"/>
                          </a:solidFill>
                          <a:latin typeface="Montserrat"/>
                          <a:ea typeface="Montserrat"/>
                          <a:cs typeface="Montserrat"/>
                          <a:sym typeface="Montserrat"/>
                        </a:rPr>
                        <a:t>Σεξουαλική παρενόχληση κατά γυναικών και ΛΟΑΤΚΙΑ+ ατόμων</a:t>
                      </a:r>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Γιατί η κατάρτιση του προσωπικού μπορεί να αποτελέσει πολύτιμη παρέμβαση για την καταπολέμηση της </a:t>
                      </a:r>
                      <a:r>
                        <a:rPr lang="en-US" sz="1100" b="1">
                          <a:solidFill>
                            <a:srgbClr val="595959"/>
                          </a:solidFill>
                          <a:latin typeface="Montserrat Light"/>
                          <a:ea typeface="Montserrat Light"/>
                          <a:cs typeface="Montserrat Light"/>
                          <a:sym typeface="Montserrat Light"/>
                        </a:rPr>
                        <a:t>Έμφυλης Βίας</a:t>
                      </a:r>
                      <a:r>
                        <a:rPr lang="en-US" sz="1100" b="1" i="0">
                          <a:solidFill>
                            <a:srgbClr val="595959"/>
                          </a:solidFill>
                          <a:latin typeface="Montserrat Light"/>
                          <a:ea typeface="Montserrat Light"/>
                          <a:cs typeface="Montserrat Light"/>
                          <a:sym typeface="Montserrat Light"/>
                        </a:rPr>
                        <a:t>;</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i="0">
                          <a:solidFill>
                            <a:srgbClr val="595959"/>
                          </a:solidFill>
                          <a:latin typeface="Montserrat Light"/>
                          <a:ea typeface="Montserrat Light"/>
                          <a:cs typeface="Montserrat Light"/>
                          <a:sym typeface="Montserrat Light"/>
                        </a:rPr>
                        <a:t>Η κατάρτιση του προσωπικού ασφαλείας των μεταφορών σε θέματα φύλου και </a:t>
                      </a:r>
                      <a:r>
                        <a:rPr lang="en-US" sz="1100" b="1">
                          <a:solidFill>
                            <a:srgbClr val="595959"/>
                          </a:solidFill>
                          <a:latin typeface="Montserrat Light"/>
                          <a:ea typeface="Montserrat Light"/>
                          <a:cs typeface="Montserrat Light"/>
                          <a:sym typeface="Montserrat Light"/>
                        </a:rPr>
                        <a:t>Έμφυλης Βίας </a:t>
                      </a:r>
                      <a:r>
                        <a:rPr lang="en-US" sz="1100" i="0">
                          <a:solidFill>
                            <a:srgbClr val="595959"/>
                          </a:solidFill>
                          <a:latin typeface="Montserrat Light"/>
                          <a:ea typeface="Montserrat Light"/>
                          <a:cs typeface="Montserrat Light"/>
                          <a:sym typeface="Montserrat Light"/>
                        </a:rPr>
                        <a:t>μπορεί να </a:t>
                      </a:r>
                      <a:r>
                        <a:rPr lang="en-US" sz="1100">
                          <a:solidFill>
                            <a:srgbClr val="595959"/>
                          </a:solidFill>
                          <a:latin typeface="Montserrat Light"/>
                          <a:ea typeface="Montserrat Light"/>
                          <a:cs typeface="Montserrat Light"/>
                          <a:sym typeface="Montserrat Light"/>
                        </a:rPr>
                        <a:t>διασφαλίσει την </a:t>
                      </a:r>
                      <a:r>
                        <a:rPr lang="en-US" sz="1100" i="0">
                          <a:solidFill>
                            <a:srgbClr val="595959"/>
                          </a:solidFill>
                          <a:latin typeface="Montserrat Light"/>
                          <a:ea typeface="Montserrat Light"/>
                          <a:cs typeface="Montserrat Light"/>
                          <a:sym typeface="Montserrat Light"/>
                        </a:rPr>
                        <a:t>αποτελεσματική ανταπόκριση και τη διάσωση </a:t>
                      </a:r>
                      <a:r>
                        <a:rPr lang="en-US" sz="1100">
                          <a:solidFill>
                            <a:srgbClr val="595959"/>
                          </a:solidFill>
                          <a:latin typeface="Montserrat Light"/>
                          <a:ea typeface="Montserrat Light"/>
                          <a:cs typeface="Montserrat Light"/>
                          <a:sym typeface="Montserrat Light"/>
                        </a:rPr>
                        <a:t>των ατόμων </a:t>
                      </a:r>
                      <a:r>
                        <a:rPr lang="en-US" sz="1100" i="0">
                          <a:solidFill>
                            <a:srgbClr val="595959"/>
                          </a:solidFill>
                          <a:latin typeface="Montserrat Light"/>
                          <a:ea typeface="Montserrat Light"/>
                          <a:cs typeface="Montserrat Light"/>
                          <a:sym typeface="Montserrat Light"/>
                        </a:rPr>
                        <a:t>που αναφέρουν </a:t>
                      </a:r>
                      <a:r>
                        <a:rPr lang="en-US" sz="1100">
                          <a:solidFill>
                            <a:srgbClr val="595959"/>
                          </a:solidFill>
                          <a:latin typeface="Montserrat Light"/>
                          <a:ea typeface="Montserrat Light"/>
                          <a:cs typeface="Montserrat Light"/>
                          <a:sym typeface="Montserrat Light"/>
                        </a:rPr>
                        <a:t>περιστατικά </a:t>
                      </a:r>
                      <a:r>
                        <a:rPr lang="en-US" sz="1100" i="0">
                          <a:solidFill>
                            <a:srgbClr val="595959"/>
                          </a:solidFill>
                          <a:latin typeface="Montserrat Light"/>
                          <a:ea typeface="Montserrat Light"/>
                          <a:cs typeface="Montserrat Light"/>
                          <a:sym typeface="Montserrat Light"/>
                        </a:rPr>
                        <a:t>επιθετικότητας προς αυτά. </a:t>
                      </a:r>
                      <a:endParaRPr sz="110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3"/>
                  </a:ext>
                </a:extLst>
              </a:tr>
              <a:tr h="113025">
                <a:tc>
                  <a:txBody>
                    <a:bodyPr/>
                    <a:lstStyle/>
                    <a:p>
                      <a:pPr marL="0" marR="0" lvl="0" indent="0" algn="l" rtl="0">
                        <a:lnSpc>
                          <a:spcPct val="107000"/>
                        </a:lnSpc>
                        <a:spcBef>
                          <a:spcPts val="0"/>
                        </a:spcBef>
                        <a:spcAft>
                          <a:spcPts val="0"/>
                        </a:spcAft>
                        <a:buClr>
                          <a:srgbClr val="595959"/>
                        </a:buClr>
                        <a:buSzPts val="1050"/>
                        <a:buFont typeface="Montserrat"/>
                        <a:buNone/>
                      </a:pPr>
                      <a:r>
                        <a:rPr lang="en-US" sz="1050" b="0" i="0">
                          <a:solidFill>
                            <a:srgbClr val="595959"/>
                          </a:solidFill>
                          <a:latin typeface="Montserrat"/>
                          <a:ea typeface="Montserrat"/>
                          <a:cs typeface="Montserrat"/>
                          <a:sym typeface="Montserrat"/>
                        </a:rPr>
                        <a:t>Σεξουαλική παρενόχληση κατά γυναικών και ΛΟΑΤΚΙΑ+ ατόμων</a:t>
                      </a:r>
                      <a:endParaRPr sz="105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Ποια μέτρα μπορούν να εφαρμοστούν για την ευαισθητοποίηση του κοινού σχετικά με το θέμα;</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a:solidFill>
                            <a:srgbClr val="595959"/>
                          </a:solidFill>
                          <a:latin typeface="Montserrat Light"/>
                          <a:ea typeface="Montserrat Light"/>
                          <a:cs typeface="Montserrat Light"/>
                          <a:sym typeface="Montserrat Light"/>
                        </a:rPr>
                        <a:t>Ε</a:t>
                      </a:r>
                      <a:r>
                        <a:rPr lang="en-US" sz="1100" i="0">
                          <a:solidFill>
                            <a:srgbClr val="595959"/>
                          </a:solidFill>
                          <a:latin typeface="Montserrat Light"/>
                          <a:ea typeface="Montserrat Light"/>
                          <a:cs typeface="Montserrat Light"/>
                          <a:sym typeface="Montserrat Light"/>
                        </a:rPr>
                        <a:t>κστρατείες ευαισθητοποίησης των επιβατών και του προσωπικού κατά της παρενόχλησης και της έμφυλης βίας στ</a:t>
                      </a:r>
                      <a:r>
                        <a:rPr lang="en-US" sz="1100">
                          <a:solidFill>
                            <a:srgbClr val="595959"/>
                          </a:solidFill>
                          <a:latin typeface="Montserrat Light"/>
                          <a:ea typeface="Montserrat Light"/>
                          <a:cs typeface="Montserrat Light"/>
                          <a:sym typeface="Montserrat Light"/>
                        </a:rPr>
                        <a:t>ο σύστημα</a:t>
                      </a:r>
                      <a:r>
                        <a:rPr lang="en-US" sz="1100" i="0">
                          <a:solidFill>
                            <a:srgbClr val="595959"/>
                          </a:solidFill>
                          <a:latin typeface="Montserrat Light"/>
                          <a:ea typeface="Montserrat Light"/>
                          <a:cs typeface="Montserrat Light"/>
                          <a:sym typeface="Montserrat Light"/>
                        </a:rPr>
                        <a:t> μεταφορ</a:t>
                      </a:r>
                      <a:r>
                        <a:rPr lang="en-US" sz="1100">
                          <a:solidFill>
                            <a:srgbClr val="595959"/>
                          </a:solidFill>
                          <a:latin typeface="Montserrat Light"/>
                          <a:ea typeface="Montserrat Light"/>
                          <a:cs typeface="Montserrat Light"/>
                          <a:sym typeface="Montserrat Light"/>
                        </a:rPr>
                        <a:t>ών</a:t>
                      </a:r>
                      <a:r>
                        <a:rPr lang="en-US" sz="1100" i="0">
                          <a:solidFill>
                            <a:srgbClr val="595959"/>
                          </a:solidFill>
                          <a:latin typeface="Montserrat Light"/>
                          <a:ea typeface="Montserrat Light"/>
                          <a:cs typeface="Montserrat Light"/>
                          <a:sym typeface="Montserrat Light"/>
                        </a:rPr>
                        <a:t>.</a:t>
                      </a:r>
                      <a:endParaRPr sz="1100" i="0">
                        <a:solidFill>
                          <a:srgbClr val="595959"/>
                        </a:solidFill>
                        <a:latin typeface="Montserrat Light"/>
                        <a:ea typeface="Montserrat Light"/>
                        <a:cs typeface="Montserrat Light"/>
                        <a:sym typeface="Montserrat Light"/>
                      </a:endParaRPr>
                    </a:p>
                    <a:p>
                      <a:pPr marL="0" marR="0" lvl="0" indent="0" algn="l" rtl="0">
                        <a:lnSpc>
                          <a:spcPct val="107000"/>
                        </a:lnSpc>
                        <a:spcBef>
                          <a:spcPts val="1200"/>
                        </a:spcBef>
                        <a:spcAft>
                          <a:spcPts val="0"/>
                        </a:spcAft>
                        <a:buNone/>
                      </a:pPr>
                      <a:endParaRPr sz="10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4"/>
                  </a:ext>
                </a:extLst>
              </a:tr>
              <a:tr h="370850">
                <a:tc>
                  <a:txBody>
                    <a:bodyPr/>
                    <a:lstStyle/>
                    <a:p>
                      <a:pPr marL="0" marR="0" lvl="0" indent="0" algn="l" rtl="0">
                        <a:lnSpc>
                          <a:spcPct val="107000"/>
                        </a:lnSpc>
                        <a:spcBef>
                          <a:spcPts val="0"/>
                        </a:spcBef>
                        <a:spcAft>
                          <a:spcPts val="0"/>
                        </a:spcAft>
                        <a:buClr>
                          <a:srgbClr val="595959"/>
                        </a:buClr>
                        <a:buSzPts val="1050"/>
                        <a:buFont typeface="Montserrat"/>
                        <a:buNone/>
                      </a:pPr>
                      <a:r>
                        <a:rPr lang="en-US" sz="1050" b="0" i="0">
                          <a:solidFill>
                            <a:srgbClr val="595959"/>
                          </a:solidFill>
                          <a:latin typeface="Montserrat"/>
                          <a:ea typeface="Montserrat"/>
                          <a:cs typeface="Montserrat"/>
                          <a:sym typeface="Montserrat"/>
                        </a:rPr>
                        <a:t>Σεξουαλική παρενόχληση κατά γυναικών και ΛΟΑΤΚΙΑ+ ατόμων</a:t>
                      </a:r>
                      <a:endParaRPr sz="1050" b="0" i="0">
                        <a:solidFill>
                          <a:srgbClr val="595959"/>
                        </a:solidFill>
                        <a:latin typeface="Montserrat"/>
                        <a:ea typeface="Montserrat"/>
                        <a:cs typeface="Montserrat"/>
                        <a:sym typeface="Montserrat"/>
                      </a:endParaRPr>
                    </a:p>
                    <a:p>
                      <a:pPr marL="0" marR="0" lvl="0" indent="0" algn="l" rtl="0">
                        <a:lnSpc>
                          <a:spcPct val="107000"/>
                        </a:lnSpc>
                        <a:spcBef>
                          <a:spcPts val="800"/>
                        </a:spcBef>
                        <a:spcAft>
                          <a:spcPts val="0"/>
                        </a:spcAft>
                        <a:buClr>
                          <a:schemeClr val="dk1"/>
                        </a:buClr>
                        <a:buSzPts val="1050"/>
                        <a:buFont typeface="Arial"/>
                        <a:buNone/>
                      </a:pPr>
                      <a:endParaRPr sz="105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Πώς μπορούμε να αυξήσουμε τις αποτελεσματικές αντιδράσεις για την εξάλειψη της </a:t>
                      </a:r>
                      <a:r>
                        <a:rPr lang="en-US" sz="1100" b="1">
                          <a:solidFill>
                            <a:srgbClr val="595959"/>
                          </a:solidFill>
                          <a:latin typeface="Montserrat Light"/>
                          <a:ea typeface="Montserrat Light"/>
                          <a:cs typeface="Montserrat Light"/>
                          <a:sym typeface="Montserrat Light"/>
                        </a:rPr>
                        <a:t>Έμφυλης Βίας</a:t>
                      </a:r>
                      <a:r>
                        <a:rPr lang="en-US" sz="1100" b="1" i="0">
                          <a:solidFill>
                            <a:srgbClr val="595959"/>
                          </a:solidFill>
                          <a:latin typeface="Montserrat Light"/>
                          <a:ea typeface="Montserrat Light"/>
                          <a:cs typeface="Montserrat Light"/>
                          <a:sym typeface="Montserrat Light"/>
                        </a:rPr>
                        <a:t>;</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i="0">
                          <a:solidFill>
                            <a:srgbClr val="595959"/>
                          </a:solidFill>
                          <a:latin typeface="Montserrat Light"/>
                          <a:ea typeface="Montserrat Light"/>
                          <a:cs typeface="Montserrat Light"/>
                          <a:sym typeface="Montserrat Light"/>
                        </a:rPr>
                        <a:t>Η συλλογή δεδομένων σχετικά με τον επιπολασμό αυτού του φαινομένου στις δημόσιες μεταφορές μπορεί να βοηθήσει στον σχεδιασμό αποτελεσματικών παρεμβάσεων.</a:t>
                      </a:r>
                      <a:endParaRPr/>
                    </a:p>
                    <a:p>
                      <a:pPr marL="0" marR="0" lvl="0" indent="0" algn="l" rtl="0">
                        <a:lnSpc>
                          <a:spcPct val="107000"/>
                        </a:lnSpc>
                        <a:spcBef>
                          <a:spcPts val="800"/>
                        </a:spcBef>
                        <a:spcAft>
                          <a:spcPts val="0"/>
                        </a:spcAft>
                        <a:buNone/>
                      </a:pPr>
                      <a:endParaRPr sz="40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5"/>
                  </a:ext>
                </a:extLst>
              </a:tr>
              <a:tr h="484125">
                <a:tc>
                  <a:txBody>
                    <a:bodyPr/>
                    <a:lstStyle/>
                    <a:p>
                      <a:pPr marL="0" marR="0" lvl="0" indent="0" algn="l" rtl="0">
                        <a:lnSpc>
                          <a:spcPct val="107000"/>
                        </a:lnSpc>
                        <a:spcBef>
                          <a:spcPts val="0"/>
                        </a:spcBef>
                        <a:spcAft>
                          <a:spcPts val="0"/>
                        </a:spcAft>
                        <a:buClr>
                          <a:srgbClr val="595959"/>
                        </a:buClr>
                        <a:buSzPts val="1050"/>
                        <a:buFont typeface="Montserrat"/>
                        <a:buNone/>
                      </a:pPr>
                      <a:r>
                        <a:rPr lang="en-US" sz="1050" b="0" i="0">
                          <a:solidFill>
                            <a:srgbClr val="595959"/>
                          </a:solidFill>
                          <a:latin typeface="Montserrat"/>
                          <a:ea typeface="Montserrat"/>
                          <a:cs typeface="Montserrat"/>
                          <a:sym typeface="Montserrat"/>
                        </a:rPr>
                        <a:t>Προσβάσιμες και ασφαλείς δημόσιες τουαλέτες</a:t>
                      </a:r>
                      <a:endParaRPr sz="105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Είναι οι καθαρές και ασφαλείς δημόσιες τουαλέτες χρήσιμες για τη</a:t>
                      </a:r>
                      <a:r>
                        <a:rPr lang="en-US" sz="1100" b="1">
                          <a:solidFill>
                            <a:srgbClr val="595959"/>
                          </a:solidFill>
                          <a:latin typeface="Montserrat Light"/>
                          <a:ea typeface="Montserrat Light"/>
                          <a:cs typeface="Montserrat Light"/>
                          <a:sym typeface="Montserrat Light"/>
                        </a:rPr>
                        <a:t>ν ενίσχυση </a:t>
                      </a:r>
                      <a:r>
                        <a:rPr lang="en-US" sz="1100" b="1" i="0">
                          <a:solidFill>
                            <a:srgbClr val="595959"/>
                          </a:solidFill>
                          <a:latin typeface="Montserrat Light"/>
                          <a:ea typeface="Montserrat Light"/>
                          <a:cs typeface="Montserrat Light"/>
                          <a:sym typeface="Montserrat Light"/>
                        </a:rPr>
                        <a:t>της συμμετοχής των γυναικών στη δημόσια ζωή;</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i="0">
                          <a:solidFill>
                            <a:srgbClr val="595959"/>
                          </a:solidFill>
                          <a:latin typeface="Montserrat Light"/>
                          <a:ea typeface="Montserrat Light"/>
                          <a:cs typeface="Montserrat Light"/>
                          <a:sym typeface="Montserrat Light"/>
                        </a:rPr>
                        <a:t>Ναι, επειδή βοηθούν τις γυναίκες να βγαίνουν από τα σπίτια τους οποιαδήποτε περίοδο του μήνα για περισσότερες ώρες και να αισθάνονται πιο ασφαλείς.</a:t>
                      </a:r>
                      <a:endParaRPr sz="110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6"/>
                  </a:ext>
                </a:extLst>
              </a:tr>
              <a:tr h="485775">
                <a:tc>
                  <a:txBody>
                    <a:bodyPr/>
                    <a:lstStyle/>
                    <a:p>
                      <a:pPr marL="0" marR="0" lvl="0" indent="0" algn="l" rtl="0">
                        <a:lnSpc>
                          <a:spcPct val="107000"/>
                        </a:lnSpc>
                        <a:spcBef>
                          <a:spcPts val="0"/>
                        </a:spcBef>
                        <a:spcAft>
                          <a:spcPts val="0"/>
                        </a:spcAft>
                        <a:buClr>
                          <a:srgbClr val="595959"/>
                        </a:buClr>
                        <a:buSzPts val="1050"/>
                        <a:buFont typeface="Montserrat"/>
                        <a:buNone/>
                      </a:pPr>
                      <a:r>
                        <a:rPr lang="en-US" sz="1050" b="0" i="0">
                          <a:solidFill>
                            <a:srgbClr val="595959"/>
                          </a:solidFill>
                          <a:latin typeface="Montserrat"/>
                          <a:ea typeface="Montserrat"/>
                          <a:cs typeface="Montserrat"/>
                          <a:sym typeface="Montserrat"/>
                        </a:rPr>
                        <a:t>Προσβάσιμες και ασφαλείς δημόσιες τουαλέτες</a:t>
                      </a:r>
                      <a:endParaRPr sz="1050" b="0" i="0">
                        <a:solidFill>
                          <a:srgbClr val="595959"/>
                        </a:solidFill>
                        <a:latin typeface="Montserrat"/>
                        <a:ea typeface="Montserrat"/>
                        <a:cs typeface="Montserrat"/>
                        <a:sym typeface="Montserrat"/>
                      </a:endParaRPr>
                    </a:p>
                    <a:p>
                      <a:pPr marL="0" marR="0" lvl="0" indent="0" algn="l" rtl="0">
                        <a:lnSpc>
                          <a:spcPct val="107000"/>
                        </a:lnSpc>
                        <a:spcBef>
                          <a:spcPts val="800"/>
                        </a:spcBef>
                        <a:spcAft>
                          <a:spcPts val="0"/>
                        </a:spcAft>
                        <a:buClr>
                          <a:schemeClr val="dk1"/>
                        </a:buClr>
                        <a:buSzPts val="1050"/>
                        <a:buFont typeface="Arial"/>
                        <a:buNone/>
                      </a:pPr>
                      <a:endParaRPr sz="105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Είναι οι καθαρές και ασφαλείς δημόσιες τουαλέτες χρήσιμες για την </a:t>
                      </a:r>
                      <a:r>
                        <a:rPr lang="en-US" sz="1100" b="1">
                          <a:solidFill>
                            <a:srgbClr val="595959"/>
                          </a:solidFill>
                          <a:latin typeface="Montserrat Light"/>
                          <a:ea typeface="Montserrat Light"/>
                          <a:cs typeface="Montserrat Light"/>
                          <a:sym typeface="Montserrat Light"/>
                        </a:rPr>
                        <a:t>ενίσχυση </a:t>
                      </a:r>
                      <a:r>
                        <a:rPr lang="en-US" sz="1100" b="1" i="0">
                          <a:solidFill>
                            <a:srgbClr val="595959"/>
                          </a:solidFill>
                          <a:latin typeface="Montserrat Light"/>
                          <a:ea typeface="Montserrat Light"/>
                          <a:cs typeface="Montserrat Light"/>
                          <a:sym typeface="Montserrat Light"/>
                        </a:rPr>
                        <a:t>της συμμετοχής των τρανς ατόμων στη δημόσια ζωή;</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i="0">
                          <a:solidFill>
                            <a:srgbClr val="595959"/>
                          </a:solidFill>
                          <a:latin typeface="Montserrat Light"/>
                          <a:ea typeface="Montserrat Light"/>
                          <a:cs typeface="Montserrat Light"/>
                          <a:sym typeface="Montserrat Light"/>
                        </a:rPr>
                        <a:t>Ναι, επειδή βοηθούν τα τρανς άτομα να βγαίνουν από τα σπίτια τους οποιαδήποτε περίοδο του μήνα για περισσότερες ώρες και να αισθάνονται πιο ασφαλείς.</a:t>
                      </a:r>
                      <a:endParaRPr sz="110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7"/>
                  </a:ext>
                </a:extLst>
              </a:tr>
              <a:tr h="476250">
                <a:tc>
                  <a:txBody>
                    <a:bodyPr/>
                    <a:lstStyle/>
                    <a:p>
                      <a:pPr marL="0" marR="0" lvl="0" indent="0" algn="l" rtl="0">
                        <a:lnSpc>
                          <a:spcPct val="107000"/>
                        </a:lnSpc>
                        <a:spcBef>
                          <a:spcPts val="0"/>
                        </a:spcBef>
                        <a:spcAft>
                          <a:spcPts val="0"/>
                        </a:spcAft>
                        <a:buClr>
                          <a:srgbClr val="595959"/>
                        </a:buClr>
                        <a:buSzPts val="1050"/>
                        <a:buFont typeface="Montserrat"/>
                        <a:buNone/>
                      </a:pPr>
                      <a:r>
                        <a:rPr lang="en-US" sz="1050" b="0" i="0">
                          <a:solidFill>
                            <a:srgbClr val="595959"/>
                          </a:solidFill>
                          <a:latin typeface="Montserrat"/>
                          <a:ea typeface="Montserrat"/>
                          <a:cs typeface="Montserrat"/>
                          <a:sym typeface="Montserrat"/>
                        </a:rPr>
                        <a:t>Προσβάσιμες και ασφαλείς δημόσιες τουαλέτες</a:t>
                      </a:r>
                      <a:endParaRPr sz="1050" b="0" i="0">
                        <a:solidFill>
                          <a:srgbClr val="595959"/>
                        </a:solidFill>
                        <a:latin typeface="Montserrat"/>
                        <a:ea typeface="Montserrat"/>
                        <a:cs typeface="Montserrat"/>
                        <a:sym typeface="Montserrat"/>
                      </a:endParaRPr>
                    </a:p>
                    <a:p>
                      <a:pPr marL="0" marR="0" lvl="0" indent="0" algn="l" rtl="0">
                        <a:lnSpc>
                          <a:spcPct val="107000"/>
                        </a:lnSpc>
                        <a:spcBef>
                          <a:spcPts val="800"/>
                        </a:spcBef>
                        <a:spcAft>
                          <a:spcPts val="0"/>
                        </a:spcAft>
                        <a:buClr>
                          <a:schemeClr val="dk1"/>
                        </a:buClr>
                        <a:buSzPts val="1050"/>
                        <a:buFont typeface="Arial"/>
                        <a:buNone/>
                      </a:pPr>
                      <a:endParaRPr sz="105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Είναι οι προσβάσιμες δημόσιες τουαλέτες χρήσιμες για τη</a:t>
                      </a:r>
                      <a:r>
                        <a:rPr lang="en-US" sz="1100" b="1">
                          <a:solidFill>
                            <a:srgbClr val="595959"/>
                          </a:solidFill>
                          <a:latin typeface="Montserrat Light"/>
                          <a:ea typeface="Montserrat Light"/>
                          <a:cs typeface="Montserrat Light"/>
                          <a:sym typeface="Montserrat Light"/>
                        </a:rPr>
                        <a:t>ν ενίσχυση </a:t>
                      </a:r>
                      <a:r>
                        <a:rPr lang="en-US" sz="1100" b="1" i="0">
                          <a:solidFill>
                            <a:srgbClr val="595959"/>
                          </a:solidFill>
                          <a:latin typeface="Montserrat Light"/>
                          <a:ea typeface="Montserrat Light"/>
                          <a:cs typeface="Montserrat Light"/>
                          <a:sym typeface="Montserrat Light"/>
                        </a:rPr>
                        <a:t>της συμμετοχής των ατόμων με αναπηρία στη δημόσια ζωή;</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i="0">
                          <a:solidFill>
                            <a:srgbClr val="595959"/>
                          </a:solidFill>
                          <a:latin typeface="Montserrat Light"/>
                          <a:ea typeface="Montserrat Light"/>
                          <a:cs typeface="Montserrat Light"/>
                          <a:sym typeface="Montserrat Light"/>
                        </a:rPr>
                        <a:t>Ναι, επειδή βοηθούν τα άτομα με αναπηρία να βγαίνουν από τα σπίτια τους οποιαδήποτε περίοδο του μήνα για περισσότερες ώρες και να αισθάνονται πιο ασφαλείς.</a:t>
                      </a:r>
                      <a:endParaRPr sz="110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8"/>
                  </a:ext>
                </a:extLst>
              </a:tr>
              <a:tr h="370850">
                <a:tc>
                  <a:txBody>
                    <a:bodyPr/>
                    <a:lstStyle/>
                    <a:p>
                      <a:pPr marL="0" marR="0" lvl="0" indent="0" algn="l" rtl="0">
                        <a:lnSpc>
                          <a:spcPct val="107000"/>
                        </a:lnSpc>
                        <a:spcBef>
                          <a:spcPts val="0"/>
                        </a:spcBef>
                        <a:spcAft>
                          <a:spcPts val="0"/>
                        </a:spcAft>
                        <a:buClr>
                          <a:srgbClr val="595959"/>
                        </a:buClr>
                        <a:buSzPts val="1050"/>
                        <a:buFont typeface="Montserrat"/>
                        <a:buNone/>
                      </a:pPr>
                      <a:r>
                        <a:rPr lang="en-US" sz="1050" b="0" i="0">
                          <a:solidFill>
                            <a:srgbClr val="595959"/>
                          </a:solidFill>
                          <a:latin typeface="Montserrat"/>
                          <a:ea typeface="Montserrat"/>
                          <a:cs typeface="Montserrat"/>
                          <a:sym typeface="Montserrat"/>
                        </a:rPr>
                        <a:t>Προσβάσιμες και ασφαλείς δημόσιες τουαλέτες</a:t>
                      </a:r>
                      <a:endParaRPr sz="1050" b="0" i="0">
                        <a:solidFill>
                          <a:srgbClr val="595959"/>
                        </a:solidFill>
                        <a:latin typeface="Montserrat"/>
                        <a:ea typeface="Montserrat"/>
                        <a:cs typeface="Montserrat"/>
                        <a:sym typeface="Montserrat"/>
                      </a:endParaRPr>
                    </a:p>
                    <a:p>
                      <a:pPr marL="0" marR="0" lvl="0" indent="0" algn="l" rtl="0">
                        <a:lnSpc>
                          <a:spcPct val="107000"/>
                        </a:lnSpc>
                        <a:spcBef>
                          <a:spcPts val="800"/>
                        </a:spcBef>
                        <a:spcAft>
                          <a:spcPts val="0"/>
                        </a:spcAft>
                        <a:buClr>
                          <a:schemeClr val="dk1"/>
                        </a:buClr>
                        <a:buSzPts val="1050"/>
                        <a:buFont typeface="Arial"/>
                        <a:buNone/>
                      </a:pPr>
                      <a:endParaRPr sz="105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Ποια είναι τα πλεονεκτήματα της εγκατάστασης δημόσιων τουαλετών ουδέτερων ως προς το φύλο; </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i="0">
                          <a:solidFill>
                            <a:srgbClr val="595959"/>
                          </a:solidFill>
                          <a:latin typeface="Montserrat Light"/>
                          <a:ea typeface="Montserrat Light"/>
                          <a:cs typeface="Montserrat Light"/>
                          <a:sym typeface="Montserrat Light"/>
                        </a:rPr>
                        <a:t>Τα πλεονεκτήματα μπορεί να περιλαμβάνουν τα εξής: μείωση των </a:t>
                      </a:r>
                      <a:r>
                        <a:rPr lang="en-US" sz="1100">
                          <a:solidFill>
                            <a:srgbClr val="595959"/>
                          </a:solidFill>
                          <a:latin typeface="Montserrat Light"/>
                          <a:ea typeface="Montserrat Light"/>
                          <a:cs typeface="Montserrat Light"/>
                          <a:sym typeface="Montserrat Light"/>
                        </a:rPr>
                        <a:t>σειρών</a:t>
                      </a:r>
                      <a:r>
                        <a:rPr lang="en-US" sz="1100" i="0">
                          <a:solidFill>
                            <a:srgbClr val="595959"/>
                          </a:solidFill>
                          <a:latin typeface="Montserrat Light"/>
                          <a:ea typeface="Montserrat Light"/>
                          <a:cs typeface="Montserrat Light"/>
                          <a:sym typeface="Montserrat Light"/>
                        </a:rPr>
                        <a:t> αναμονής, δυνατότητα συνοδείας παιδιών ή ατόμων με αναπηρία, προώθηση της ισότητας και </a:t>
                      </a:r>
                      <a:r>
                        <a:rPr lang="en-US" sz="1100">
                          <a:solidFill>
                            <a:srgbClr val="595959"/>
                          </a:solidFill>
                          <a:latin typeface="Montserrat Light"/>
                          <a:ea typeface="Montserrat Light"/>
                          <a:cs typeface="Montserrat Light"/>
                          <a:sym typeface="Montserrat Light"/>
                        </a:rPr>
                        <a:t>η εγκατάστασή τους έχει χαμηλότερο κόστος</a:t>
                      </a:r>
                      <a:r>
                        <a:rPr lang="en-US" sz="1100" i="0">
                          <a:solidFill>
                            <a:srgbClr val="595959"/>
                          </a:solidFill>
                          <a:latin typeface="Montserrat Light"/>
                          <a:ea typeface="Montserrat Light"/>
                          <a:cs typeface="Montserrat Light"/>
                          <a:sym typeface="Montserrat Light"/>
                        </a:rPr>
                        <a:t>.</a:t>
                      </a:r>
                      <a:endParaRPr sz="110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9"/>
                  </a:ext>
                </a:extLst>
              </a:tr>
            </a:tbl>
          </a:graphicData>
        </a:graphic>
      </p:graphicFrame>
      <p:sp>
        <p:nvSpPr>
          <p:cNvPr id="543" name="Google Shape;543;p33"/>
          <p:cNvSpPr txBox="1"/>
          <p:nvPr/>
        </p:nvSpPr>
        <p:spPr>
          <a:xfrm>
            <a:off x="3048000" y="85580"/>
            <a:ext cx="6096000" cy="30777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7F7F7F"/>
              </a:buClr>
              <a:buSzPts val="1400"/>
              <a:buFont typeface="Montserrat SemiBold"/>
              <a:buNone/>
            </a:pPr>
            <a:r>
              <a:rPr lang="en-US" sz="1400" b="0">
                <a:solidFill>
                  <a:srgbClr val="7F7F7F"/>
                </a:solidFill>
                <a:latin typeface="Montserrat SemiBold"/>
                <a:ea typeface="Montserrat SemiBold"/>
                <a:cs typeface="Montserrat SemiBold"/>
                <a:sym typeface="Montserrat SemiBold"/>
              </a:rPr>
              <a:t>Ευαισθητοποίηση για τα προβλήματα της πόλης</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547"/>
        <p:cNvGrpSpPr/>
        <p:nvPr/>
      </p:nvGrpSpPr>
      <p:grpSpPr>
        <a:xfrm>
          <a:off x="0" y="0"/>
          <a:ext cx="0" cy="0"/>
          <a:chOff x="0" y="0"/>
          <a:chExt cx="0" cy="0"/>
        </a:xfrm>
      </p:grpSpPr>
      <p:graphicFrame>
        <p:nvGraphicFramePr>
          <p:cNvPr id="548" name="Google Shape;548;p34"/>
          <p:cNvGraphicFramePr/>
          <p:nvPr>
            <p:extLst>
              <p:ext uri="{D42A27DB-BD31-4B8C-83A1-F6EECF244321}">
                <p14:modId xmlns:p14="http://schemas.microsoft.com/office/powerpoint/2010/main" val="654660994"/>
              </p:ext>
            </p:extLst>
          </p:nvPr>
        </p:nvGraphicFramePr>
        <p:xfrm>
          <a:off x="447472" y="295634"/>
          <a:ext cx="11605096" cy="6608366"/>
        </p:xfrm>
        <a:graphic>
          <a:graphicData uri="http://schemas.openxmlformats.org/drawingml/2006/table">
            <a:tbl>
              <a:tblPr firstRow="1" bandRow="1">
                <a:noFill/>
                <a:tableStyleId>{6301D86A-52C8-4DB1-8393-A57C5A1AB315}</a:tableStyleId>
              </a:tblPr>
              <a:tblGrid>
                <a:gridCol w="2314391">
                  <a:extLst>
                    <a:ext uri="{9D8B030D-6E8A-4147-A177-3AD203B41FA5}">
                      <a16:colId xmlns:a16="http://schemas.microsoft.com/office/drawing/2014/main" val="20000"/>
                    </a:ext>
                  </a:extLst>
                </a:gridCol>
                <a:gridCol w="3811571">
                  <a:extLst>
                    <a:ext uri="{9D8B030D-6E8A-4147-A177-3AD203B41FA5}">
                      <a16:colId xmlns:a16="http://schemas.microsoft.com/office/drawing/2014/main" val="20001"/>
                    </a:ext>
                  </a:extLst>
                </a:gridCol>
                <a:gridCol w="5479134">
                  <a:extLst>
                    <a:ext uri="{9D8B030D-6E8A-4147-A177-3AD203B41FA5}">
                      <a16:colId xmlns:a16="http://schemas.microsoft.com/office/drawing/2014/main" val="20002"/>
                    </a:ext>
                  </a:extLst>
                </a:gridCol>
              </a:tblGrid>
              <a:tr h="291250">
                <a:tc>
                  <a:txBody>
                    <a:bodyPr/>
                    <a:lstStyle/>
                    <a:p>
                      <a:pPr marL="0" marR="0" lvl="0" indent="0" algn="ctr" rtl="0">
                        <a:lnSpc>
                          <a:spcPct val="100000"/>
                        </a:lnSpc>
                        <a:spcBef>
                          <a:spcPts val="0"/>
                        </a:spcBef>
                        <a:spcAft>
                          <a:spcPts val="0"/>
                        </a:spcAft>
                        <a:buClr>
                          <a:srgbClr val="595959"/>
                        </a:buClr>
                        <a:buSzPts val="1200"/>
                        <a:buFont typeface="Montserrat"/>
                        <a:buNone/>
                      </a:pPr>
                      <a:r>
                        <a:rPr lang="en-US" sz="1200">
                          <a:solidFill>
                            <a:srgbClr val="595959"/>
                          </a:solidFill>
                          <a:latin typeface="Montserrat"/>
                          <a:ea typeface="Montserrat"/>
                          <a:cs typeface="Montserrat"/>
                          <a:sym typeface="Montserrat"/>
                        </a:rPr>
                        <a:t>Θέμα</a:t>
                      </a:r>
                      <a:endParaRPr sz="1200">
                        <a:solidFill>
                          <a:srgbClr val="595959"/>
                        </a:solidFill>
                        <a:latin typeface="Montserrat"/>
                        <a:ea typeface="Montserrat"/>
                        <a:cs typeface="Montserrat"/>
                        <a:sym typeface="Montserrat"/>
                      </a:endParaRPr>
                    </a:p>
                    <a:p>
                      <a:pPr marL="0" marR="0" lvl="0" indent="0" algn="ctr" rtl="0">
                        <a:lnSpc>
                          <a:spcPct val="100000"/>
                        </a:lnSpc>
                        <a:spcBef>
                          <a:spcPts val="0"/>
                        </a:spcBef>
                        <a:spcAft>
                          <a:spcPts val="0"/>
                        </a:spcAft>
                        <a:buClr>
                          <a:schemeClr val="dk1"/>
                        </a:buClr>
                        <a:buSzPts val="1200"/>
                        <a:buFont typeface="Arial"/>
                        <a:buNone/>
                      </a:pPr>
                      <a:endParaRPr sz="1200">
                        <a:solidFill>
                          <a:srgbClr val="595959"/>
                        </a:solidFill>
                        <a:latin typeface="Montserrat"/>
                        <a:ea typeface="Montserrat"/>
                        <a:cs typeface="Montserrat"/>
                        <a:sym typeface="Montserrat"/>
                      </a:endParaRPr>
                    </a:p>
                  </a:txBody>
                  <a:tcPr marL="91450" marR="91450" marT="45725" marB="45725">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D8D8D8"/>
                    </a:solidFill>
                  </a:tcPr>
                </a:tc>
                <a:tc>
                  <a:txBody>
                    <a:bodyPr/>
                    <a:lstStyle/>
                    <a:p>
                      <a:pPr marL="0" marR="0" lvl="0" indent="0" algn="ctr" rtl="0">
                        <a:lnSpc>
                          <a:spcPct val="100000"/>
                        </a:lnSpc>
                        <a:spcBef>
                          <a:spcPts val="0"/>
                        </a:spcBef>
                        <a:spcAft>
                          <a:spcPts val="0"/>
                        </a:spcAft>
                        <a:buClr>
                          <a:srgbClr val="595959"/>
                        </a:buClr>
                        <a:buSzPts val="1200"/>
                        <a:buFont typeface="Montserrat"/>
                        <a:buNone/>
                      </a:pPr>
                      <a:r>
                        <a:rPr lang="en-US" sz="1200">
                          <a:solidFill>
                            <a:srgbClr val="595959"/>
                          </a:solidFill>
                          <a:latin typeface="Montserrat"/>
                          <a:ea typeface="Montserrat"/>
                          <a:cs typeface="Montserrat"/>
                          <a:sym typeface="Montserrat"/>
                        </a:rPr>
                        <a:t>Ερώτηση</a:t>
                      </a:r>
                      <a:endParaRPr/>
                    </a:p>
                  </a:txBody>
                  <a:tcPr marL="91450" marR="91450" marT="45725" marB="45725">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1200">
                          <a:solidFill>
                            <a:srgbClr val="595959"/>
                          </a:solidFill>
                          <a:latin typeface="Montserrat"/>
                          <a:ea typeface="Montserrat"/>
                          <a:cs typeface="Montserrat"/>
                          <a:sym typeface="Montserrat"/>
                        </a:rPr>
                        <a:t>Ορθή Απάντηση</a:t>
                      </a:r>
                      <a:endParaRPr sz="1200">
                        <a:solidFill>
                          <a:srgbClr val="595959"/>
                        </a:solidFill>
                        <a:latin typeface="Montserrat"/>
                        <a:ea typeface="Montserrat"/>
                        <a:cs typeface="Montserrat"/>
                        <a:sym typeface="Montserrat"/>
                      </a:endParaRPr>
                    </a:p>
                  </a:txBody>
                  <a:tcPr marL="91450" marR="91450" marT="45725" marB="45725">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D8D8D8"/>
                    </a:solidFill>
                  </a:tcPr>
                </a:tc>
                <a:extLst>
                  <a:ext uri="{0D108BD9-81ED-4DB2-BD59-A6C34878D82A}">
                    <a16:rowId xmlns:a16="http://schemas.microsoft.com/office/drawing/2014/main" val="10000"/>
                  </a:ext>
                </a:extLst>
              </a:tr>
              <a:tr h="769150">
                <a:tc>
                  <a:txBody>
                    <a:bodyPr/>
                    <a:lstStyle/>
                    <a:p>
                      <a:pPr marL="0" marR="0" lvl="0" indent="0" algn="l" rtl="0">
                        <a:lnSpc>
                          <a:spcPct val="107000"/>
                        </a:lnSpc>
                        <a:spcBef>
                          <a:spcPts val="0"/>
                        </a:spcBef>
                        <a:spcAft>
                          <a:spcPts val="0"/>
                        </a:spcAft>
                        <a:buClr>
                          <a:srgbClr val="595959"/>
                        </a:buClr>
                        <a:buSzPts val="1100"/>
                        <a:buFont typeface="Montserrat"/>
                        <a:buNone/>
                      </a:pPr>
                      <a:r>
                        <a:rPr lang="en-US" sz="1100" b="0" i="0">
                          <a:solidFill>
                            <a:srgbClr val="595959"/>
                          </a:solidFill>
                          <a:latin typeface="Montserrat"/>
                          <a:ea typeface="Montserrat"/>
                          <a:cs typeface="Montserrat"/>
                          <a:sym typeface="Montserrat"/>
                        </a:rPr>
                        <a:t>Προσβάσιμες και ασφαλείς δημόσιες τουαλέτες</a:t>
                      </a:r>
                      <a:endParaRPr sz="1100" b="0" i="0">
                        <a:solidFill>
                          <a:srgbClr val="595959"/>
                        </a:solidFill>
                        <a:latin typeface="Montserrat"/>
                        <a:ea typeface="Montserrat"/>
                        <a:cs typeface="Montserrat"/>
                        <a:sym typeface="Montserrat"/>
                      </a:endParaRPr>
                    </a:p>
                    <a:p>
                      <a:pPr marL="0" marR="0" lvl="0" indent="0" algn="l" rtl="0">
                        <a:lnSpc>
                          <a:spcPct val="107000"/>
                        </a:lnSpc>
                        <a:spcBef>
                          <a:spcPts val="800"/>
                        </a:spcBef>
                        <a:spcAft>
                          <a:spcPts val="0"/>
                        </a:spcAft>
                        <a:buNone/>
                      </a:pP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Ποια είναι τα μειονεκτήματα της εγκατάστασης δημόσιων τουαλετών ουδέτερ</a:t>
                      </a:r>
                      <a:r>
                        <a:rPr lang="en-US" sz="1100" b="1">
                          <a:solidFill>
                            <a:srgbClr val="595959"/>
                          </a:solidFill>
                          <a:latin typeface="Montserrat Light"/>
                          <a:ea typeface="Montserrat Light"/>
                          <a:cs typeface="Montserrat Light"/>
                          <a:sym typeface="Montserrat Light"/>
                        </a:rPr>
                        <a:t>ων ως προς το</a:t>
                      </a:r>
                      <a:r>
                        <a:rPr lang="en-US" sz="1100" b="1" i="0">
                          <a:solidFill>
                            <a:srgbClr val="595959"/>
                          </a:solidFill>
                          <a:latin typeface="Montserrat Light"/>
                          <a:ea typeface="Montserrat Light"/>
                          <a:cs typeface="Montserrat Light"/>
                          <a:sym typeface="Montserrat Light"/>
                        </a:rPr>
                        <a:t> φύλο;</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i="0">
                          <a:solidFill>
                            <a:srgbClr val="595959"/>
                          </a:solidFill>
                          <a:latin typeface="Montserrat Light"/>
                          <a:ea typeface="Montserrat Light"/>
                          <a:cs typeface="Montserrat Light"/>
                          <a:sym typeface="Montserrat Light"/>
                        </a:rPr>
                        <a:t>Τα μειονεκτήματα μπορεί να περιλαμβάνουν: αύξηση των κρουσμάτων βίας, ορισμένοι άνθρωποι μπορεί να ντρέπονται να τα χρησιμοποιήσουν, ορισμένοι άνθρωποι μπορεί να αντιδρούν για θρησκευτικούς λόγους.</a:t>
                      </a:r>
                      <a:endParaRPr sz="110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1"/>
                  </a:ext>
                </a:extLst>
              </a:tr>
              <a:tr h="385975">
                <a:tc>
                  <a:txBody>
                    <a:bodyPr/>
                    <a:lstStyle/>
                    <a:p>
                      <a:pPr marL="0" marR="0" lvl="0" indent="0" algn="l" rtl="0">
                        <a:lnSpc>
                          <a:spcPct val="107000"/>
                        </a:lnSpc>
                        <a:spcBef>
                          <a:spcPts val="0"/>
                        </a:spcBef>
                        <a:spcAft>
                          <a:spcPts val="0"/>
                        </a:spcAft>
                        <a:buClr>
                          <a:srgbClr val="595959"/>
                        </a:buClr>
                        <a:buSzPts val="1100"/>
                        <a:buFont typeface="Montserrat"/>
                        <a:buNone/>
                      </a:pPr>
                      <a:r>
                        <a:rPr lang="en-US" sz="1100" b="0" i="0">
                          <a:solidFill>
                            <a:srgbClr val="595959"/>
                          </a:solidFill>
                          <a:latin typeface="Montserrat"/>
                          <a:ea typeface="Montserrat"/>
                          <a:cs typeface="Montserrat"/>
                          <a:sym typeface="Montserrat"/>
                        </a:rPr>
                        <a:t>Προσβάσιμες και ασφαλείς δημόσιες τουαλέτες</a:t>
                      </a:r>
                      <a:endParaRPr sz="1100" b="0" i="0">
                        <a:solidFill>
                          <a:srgbClr val="595959"/>
                        </a:solidFill>
                        <a:latin typeface="Montserrat"/>
                        <a:ea typeface="Montserrat"/>
                        <a:cs typeface="Montserrat"/>
                        <a:sym typeface="Montserrat"/>
                      </a:endParaRPr>
                    </a:p>
                    <a:p>
                      <a:pPr marL="0" marR="0" lvl="0" indent="0" algn="l" rtl="0">
                        <a:lnSpc>
                          <a:spcPct val="107000"/>
                        </a:lnSpc>
                        <a:spcBef>
                          <a:spcPts val="800"/>
                        </a:spcBef>
                        <a:spcAft>
                          <a:spcPts val="0"/>
                        </a:spcAft>
                        <a:buNone/>
                      </a:pP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Ποια χώρα έχει το υψηλότερο ποσοστό δημόσιων τουαλετών στην Ευρώπη; </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i="0">
                          <a:solidFill>
                            <a:srgbClr val="595959"/>
                          </a:solidFill>
                          <a:latin typeface="Montserrat Light"/>
                          <a:ea typeface="Montserrat Light"/>
                          <a:cs typeface="Montserrat Light"/>
                          <a:sym typeface="Montserrat Light"/>
                        </a:rPr>
                        <a:t>Ισλανδία</a:t>
                      </a:r>
                      <a:r>
                        <a:rPr lang="en-US" sz="1100">
                          <a:solidFill>
                            <a:srgbClr val="595959"/>
                          </a:solidFill>
                          <a:latin typeface="Montserrat Light"/>
                          <a:ea typeface="Montserrat Light"/>
                          <a:cs typeface="Montserrat Light"/>
                          <a:sym typeface="Montserrat Light"/>
                        </a:rPr>
                        <a:t> - </a:t>
                      </a:r>
                      <a:r>
                        <a:rPr lang="en-US" sz="1100" i="0">
                          <a:solidFill>
                            <a:srgbClr val="595959"/>
                          </a:solidFill>
                          <a:latin typeface="Montserrat Light"/>
                          <a:ea typeface="Montserrat Light"/>
                          <a:cs typeface="Montserrat Light"/>
                          <a:sym typeface="Montserrat Light"/>
                        </a:rPr>
                        <a:t>56 τουαλέτες ανά 100.000 κατοίκους </a:t>
                      </a:r>
                      <a:endParaRPr sz="110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2"/>
                  </a:ext>
                </a:extLst>
              </a:tr>
              <a:tr h="251125">
                <a:tc>
                  <a:txBody>
                    <a:bodyPr/>
                    <a:lstStyle/>
                    <a:p>
                      <a:pPr marL="0" marR="0" lvl="0" indent="0" algn="l" rtl="0">
                        <a:lnSpc>
                          <a:spcPct val="107000"/>
                        </a:lnSpc>
                        <a:spcBef>
                          <a:spcPts val="0"/>
                        </a:spcBef>
                        <a:spcAft>
                          <a:spcPts val="0"/>
                        </a:spcAft>
                        <a:buClr>
                          <a:srgbClr val="595959"/>
                        </a:buClr>
                        <a:buSzPts val="1100"/>
                        <a:buFont typeface="Montserrat"/>
                        <a:buNone/>
                      </a:pPr>
                      <a:r>
                        <a:rPr lang="en-US" sz="1100" b="0" i="0">
                          <a:solidFill>
                            <a:srgbClr val="595959"/>
                          </a:solidFill>
                          <a:latin typeface="Montserrat"/>
                          <a:ea typeface="Montserrat"/>
                          <a:cs typeface="Montserrat"/>
                          <a:sym typeface="Montserrat"/>
                        </a:rPr>
                        <a:t>Προσβάσιμες και ασφαλείς δημόσιες τουαλέτες</a:t>
                      </a:r>
                      <a:endParaRPr sz="1100" b="0" i="0">
                        <a:solidFill>
                          <a:srgbClr val="595959"/>
                        </a:solidFill>
                        <a:latin typeface="Montserrat"/>
                        <a:ea typeface="Montserrat"/>
                        <a:cs typeface="Montserrat"/>
                        <a:sym typeface="Montserrat"/>
                      </a:endParaRPr>
                    </a:p>
                    <a:p>
                      <a:pPr marL="0" marR="0" lvl="0" indent="0" algn="l" rtl="0">
                        <a:lnSpc>
                          <a:spcPct val="107000"/>
                        </a:lnSpc>
                        <a:spcBef>
                          <a:spcPts val="800"/>
                        </a:spcBef>
                        <a:spcAft>
                          <a:spcPts val="0"/>
                        </a:spcAft>
                        <a:buNone/>
                      </a:pP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Ποια χώρα έχει το χαμηλότερο ποσοστό δημόσιων τουαλετών στην Ευρώπη; </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i="0">
                          <a:solidFill>
                            <a:srgbClr val="595959"/>
                          </a:solidFill>
                          <a:latin typeface="Montserrat Light"/>
                          <a:ea typeface="Montserrat Light"/>
                          <a:cs typeface="Montserrat Light"/>
                          <a:sym typeface="Montserrat Light"/>
                        </a:rPr>
                        <a:t>Ρουμανία</a:t>
                      </a:r>
                      <a:r>
                        <a:rPr lang="en-US" sz="1100">
                          <a:solidFill>
                            <a:srgbClr val="595959"/>
                          </a:solidFill>
                          <a:latin typeface="Montserrat Light"/>
                          <a:ea typeface="Montserrat Light"/>
                          <a:cs typeface="Montserrat Light"/>
                          <a:sym typeface="Montserrat Light"/>
                        </a:rPr>
                        <a:t> -</a:t>
                      </a:r>
                      <a:r>
                        <a:rPr lang="en-US" sz="1100" i="0">
                          <a:solidFill>
                            <a:srgbClr val="595959"/>
                          </a:solidFill>
                          <a:latin typeface="Montserrat Light"/>
                          <a:ea typeface="Montserrat Light"/>
                          <a:cs typeface="Montserrat Light"/>
                          <a:sym typeface="Montserrat Light"/>
                        </a:rPr>
                        <a:t> 2 τουαλέτες ανά 100.000 κατοίκους </a:t>
                      </a:r>
                      <a:endParaRPr sz="110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3"/>
                  </a:ext>
                </a:extLst>
              </a:tr>
              <a:tr h="139700">
                <a:tc>
                  <a:txBody>
                    <a:bodyPr/>
                    <a:lstStyle/>
                    <a:p>
                      <a:pPr marL="0" marR="0" lvl="0" indent="0" algn="l" rtl="0">
                        <a:lnSpc>
                          <a:spcPct val="107000"/>
                        </a:lnSpc>
                        <a:spcBef>
                          <a:spcPts val="0"/>
                        </a:spcBef>
                        <a:spcAft>
                          <a:spcPts val="0"/>
                        </a:spcAft>
                        <a:buClr>
                          <a:srgbClr val="595959"/>
                        </a:buClr>
                        <a:buSzPts val="1100"/>
                        <a:buFont typeface="Montserrat"/>
                        <a:buNone/>
                      </a:pPr>
                      <a:r>
                        <a:rPr lang="en-US" sz="1100" b="0" i="0">
                          <a:solidFill>
                            <a:srgbClr val="595959"/>
                          </a:solidFill>
                          <a:latin typeface="Montserrat"/>
                          <a:ea typeface="Montserrat"/>
                          <a:cs typeface="Montserrat"/>
                          <a:sym typeface="Montserrat"/>
                        </a:rPr>
                        <a:t>Προσβάσιμες και ασφαλείς δημόσιες τουαλέτες</a:t>
                      </a:r>
                      <a:endParaRPr sz="110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Τι είναι οι τουαλέτες που </a:t>
                      </a:r>
                      <a:r>
                        <a:rPr lang="en-US" sz="1100" b="1">
                          <a:solidFill>
                            <a:srgbClr val="595959"/>
                          </a:solidFill>
                          <a:latin typeface="Montserrat Light"/>
                          <a:ea typeface="Montserrat Light"/>
                          <a:cs typeface="Montserrat Light"/>
                          <a:sym typeface="Montserrat Light"/>
                        </a:rPr>
                        <a:t>είναι </a:t>
                      </a:r>
                      <a:r>
                        <a:rPr lang="en-US" sz="1100" b="1" i="0">
                          <a:solidFill>
                            <a:srgbClr val="595959"/>
                          </a:solidFill>
                          <a:latin typeface="Montserrat Light"/>
                          <a:ea typeface="Montserrat Light"/>
                          <a:cs typeface="Montserrat Light"/>
                          <a:sym typeface="Montserrat Light"/>
                        </a:rPr>
                        <a:t>ουδέτερ</a:t>
                      </a:r>
                      <a:r>
                        <a:rPr lang="en-US" sz="1100" b="1">
                          <a:solidFill>
                            <a:srgbClr val="595959"/>
                          </a:solidFill>
                          <a:latin typeface="Montserrat Light"/>
                          <a:ea typeface="Montserrat Light"/>
                          <a:cs typeface="Montserrat Light"/>
                          <a:sym typeface="Montserrat Light"/>
                        </a:rPr>
                        <a:t>ες ως προς το</a:t>
                      </a:r>
                      <a:r>
                        <a:rPr lang="en-US" sz="1100" b="1" i="0">
                          <a:solidFill>
                            <a:srgbClr val="595959"/>
                          </a:solidFill>
                          <a:latin typeface="Montserrat Light"/>
                          <a:ea typeface="Montserrat Light"/>
                          <a:cs typeface="Montserrat Light"/>
                          <a:sym typeface="Montserrat Light"/>
                        </a:rPr>
                        <a:t> φύλο; </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i="0">
                          <a:solidFill>
                            <a:srgbClr val="595959"/>
                          </a:solidFill>
                          <a:latin typeface="Montserrat Light"/>
                          <a:ea typeface="Montserrat Light"/>
                          <a:cs typeface="Montserrat Light"/>
                          <a:sym typeface="Montserrat Light"/>
                        </a:rPr>
                        <a:t>Πρόκειται για τουαλέτες που χρησιμοποιούνται από όλους ανεξαρτήτως του φύλου τους, οι οποίες απεικονίζονται χωρίς να χρησιμοποιούν ανδρικά και γυναικεία σύμβολα (π.χ. σύμβολο τουαλέτας. Μπορούν επίσης να αποκαλούνται τουαλέτες όλων των φύλων ).</a:t>
                      </a:r>
                      <a:endParaRPr sz="1050" i="0">
                        <a:solidFill>
                          <a:srgbClr val="595959"/>
                        </a:solidFill>
                        <a:latin typeface="Montserrat Light"/>
                        <a:ea typeface="Montserrat Light"/>
                        <a:cs typeface="Montserrat Light"/>
                        <a:sym typeface="Montserrat Light"/>
                      </a:endParaRPr>
                    </a:p>
                    <a:p>
                      <a:pPr marL="0" marR="0" lvl="0" indent="0" algn="l" rtl="0">
                        <a:lnSpc>
                          <a:spcPct val="107000"/>
                        </a:lnSpc>
                        <a:spcBef>
                          <a:spcPts val="800"/>
                        </a:spcBef>
                        <a:spcAft>
                          <a:spcPts val="0"/>
                        </a:spcAft>
                        <a:buNone/>
                      </a:pPr>
                      <a:endParaRPr sz="20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4"/>
                  </a:ext>
                </a:extLst>
              </a:tr>
              <a:tr h="804525">
                <a:tc>
                  <a:txBody>
                    <a:bodyPr/>
                    <a:lstStyle/>
                    <a:p>
                      <a:pPr marL="0" marR="0" lvl="0" indent="0" algn="l" rtl="0">
                        <a:lnSpc>
                          <a:spcPct val="107000"/>
                        </a:lnSpc>
                        <a:spcBef>
                          <a:spcPts val="0"/>
                        </a:spcBef>
                        <a:spcAft>
                          <a:spcPts val="0"/>
                        </a:spcAft>
                        <a:buClr>
                          <a:srgbClr val="595959"/>
                        </a:buClr>
                        <a:buSzPts val="1100"/>
                        <a:buFont typeface="Montserrat"/>
                        <a:buNone/>
                      </a:pPr>
                      <a:r>
                        <a:rPr lang="en-US" sz="1100" b="0" i="0">
                          <a:solidFill>
                            <a:srgbClr val="595959"/>
                          </a:solidFill>
                          <a:latin typeface="Montserrat"/>
                          <a:ea typeface="Montserrat"/>
                          <a:cs typeface="Montserrat"/>
                          <a:sym typeface="Montserrat"/>
                        </a:rPr>
                        <a:t>Προσβάσιμες και ασφαλείς δημόσιες τουαλέτες</a:t>
                      </a:r>
                      <a:endParaRPr sz="1100" b="0" i="0">
                        <a:solidFill>
                          <a:srgbClr val="595959"/>
                        </a:solidFill>
                        <a:latin typeface="Montserrat"/>
                        <a:ea typeface="Montserrat"/>
                        <a:cs typeface="Montserrat"/>
                        <a:sym typeface="Montserrat"/>
                      </a:endParaRPr>
                    </a:p>
                    <a:p>
                      <a:pPr marL="0" marR="0" lvl="0" indent="0" algn="l" rtl="0">
                        <a:lnSpc>
                          <a:spcPct val="107000"/>
                        </a:lnSpc>
                        <a:spcBef>
                          <a:spcPts val="800"/>
                        </a:spcBef>
                        <a:spcAft>
                          <a:spcPts val="0"/>
                        </a:spcAft>
                        <a:buNone/>
                      </a:pP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Ποια είναι η διαφορά μεταξύ των τουαλετών για άντρες και γυναίκες (</a:t>
                      </a:r>
                      <a:r>
                        <a:rPr lang="en-US" sz="1100" b="1">
                          <a:solidFill>
                            <a:srgbClr val="595959"/>
                          </a:solidFill>
                          <a:latin typeface="Montserrat Light"/>
                          <a:ea typeface="Montserrat Light"/>
                          <a:cs typeface="Montserrat Light"/>
                          <a:sym typeface="Montserrat Light"/>
                        </a:rPr>
                        <a:t>“</a:t>
                      </a:r>
                      <a:r>
                        <a:rPr lang="en-US" sz="1100" b="1" i="0">
                          <a:solidFill>
                            <a:srgbClr val="595959"/>
                          </a:solidFill>
                          <a:latin typeface="Montserrat Light"/>
                          <a:ea typeface="Montserrat Light"/>
                          <a:cs typeface="Montserrat Light"/>
                          <a:sym typeface="Montserrat Light"/>
                        </a:rPr>
                        <a:t>unisex</a:t>
                      </a:r>
                      <a:r>
                        <a:rPr lang="en-US" sz="1100" b="1">
                          <a:solidFill>
                            <a:srgbClr val="595959"/>
                          </a:solidFill>
                          <a:latin typeface="Montserrat Light"/>
                          <a:ea typeface="Montserrat Light"/>
                          <a:cs typeface="Montserrat Light"/>
                          <a:sym typeface="Montserrat Light"/>
                        </a:rPr>
                        <a:t>”</a:t>
                      </a:r>
                      <a:r>
                        <a:rPr lang="en-US" sz="1100" b="1" i="0">
                          <a:solidFill>
                            <a:srgbClr val="595959"/>
                          </a:solidFill>
                          <a:latin typeface="Montserrat Light"/>
                          <a:ea typeface="Montserrat Light"/>
                          <a:cs typeface="Montserrat Light"/>
                          <a:sym typeface="Montserrat Light"/>
                        </a:rPr>
                        <a:t>) και των τουαλετών που </a:t>
                      </a:r>
                      <a:r>
                        <a:rPr lang="en-US" sz="1100" b="1">
                          <a:solidFill>
                            <a:srgbClr val="595959"/>
                          </a:solidFill>
                          <a:latin typeface="Montserrat Light"/>
                          <a:ea typeface="Montserrat Light"/>
                          <a:cs typeface="Montserrat Light"/>
                          <a:sym typeface="Montserrat Light"/>
                        </a:rPr>
                        <a:t>εξυπηρετούν όλα</a:t>
                      </a:r>
                      <a:r>
                        <a:rPr lang="en-US" sz="1100" b="1" i="0">
                          <a:solidFill>
                            <a:srgbClr val="595959"/>
                          </a:solidFill>
                          <a:latin typeface="Montserrat Light"/>
                          <a:ea typeface="Montserrat Light"/>
                          <a:cs typeface="Montserrat Light"/>
                          <a:sym typeface="Montserrat Light"/>
                        </a:rPr>
                        <a:t> τ</a:t>
                      </a:r>
                      <a:r>
                        <a:rPr lang="en-US" sz="1100" b="1">
                          <a:solidFill>
                            <a:srgbClr val="595959"/>
                          </a:solidFill>
                          <a:latin typeface="Montserrat Light"/>
                          <a:ea typeface="Montserrat Light"/>
                          <a:cs typeface="Montserrat Light"/>
                          <a:sym typeface="Montserrat Light"/>
                        </a:rPr>
                        <a:t>α</a:t>
                      </a:r>
                      <a:r>
                        <a:rPr lang="en-US" sz="1100" b="1" i="0">
                          <a:solidFill>
                            <a:srgbClr val="595959"/>
                          </a:solidFill>
                          <a:latin typeface="Montserrat Light"/>
                          <a:ea typeface="Montserrat Light"/>
                          <a:cs typeface="Montserrat Light"/>
                          <a:sym typeface="Montserrat Light"/>
                        </a:rPr>
                        <a:t> φύλ</a:t>
                      </a:r>
                      <a:r>
                        <a:rPr lang="en-US" sz="1100" b="1">
                          <a:solidFill>
                            <a:srgbClr val="595959"/>
                          </a:solidFill>
                          <a:latin typeface="Montserrat Light"/>
                          <a:ea typeface="Montserrat Light"/>
                          <a:cs typeface="Montserrat Light"/>
                          <a:sym typeface="Montserrat Light"/>
                        </a:rPr>
                        <a:t>α</a:t>
                      </a:r>
                      <a:r>
                        <a:rPr lang="en-US" sz="1100" b="1" i="0">
                          <a:solidFill>
                            <a:srgbClr val="595959"/>
                          </a:solidFill>
                          <a:latin typeface="Montserrat Light"/>
                          <a:ea typeface="Montserrat Light"/>
                          <a:cs typeface="Montserrat Light"/>
                          <a:sym typeface="Montserrat Light"/>
                        </a:rPr>
                        <a:t>; </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i="0">
                          <a:solidFill>
                            <a:srgbClr val="595959"/>
                          </a:solidFill>
                          <a:latin typeface="Montserrat Light"/>
                          <a:ea typeface="Montserrat Light"/>
                          <a:cs typeface="Montserrat Light"/>
                          <a:sym typeface="Montserrat Light"/>
                        </a:rPr>
                        <a:t>Οι </a:t>
                      </a:r>
                      <a:r>
                        <a:rPr lang="en-US" sz="1100">
                          <a:solidFill>
                            <a:srgbClr val="595959"/>
                          </a:solidFill>
                          <a:latin typeface="Montserrat Light"/>
                          <a:ea typeface="Montserrat Light"/>
                          <a:cs typeface="Montserrat Light"/>
                          <a:sym typeface="Montserrat Light"/>
                        </a:rPr>
                        <a:t>“unisex” </a:t>
                      </a:r>
                      <a:r>
                        <a:rPr lang="en-US" sz="1100" i="0">
                          <a:solidFill>
                            <a:srgbClr val="595959"/>
                          </a:solidFill>
                          <a:latin typeface="Montserrat Light"/>
                          <a:ea typeface="Montserrat Light"/>
                          <a:cs typeface="Montserrat Light"/>
                          <a:sym typeface="Montserrat Light"/>
                        </a:rPr>
                        <a:t>τουαλέτες είναι εγκαταστάσεις υγιεινής που χρησιμοποιούνται τόσο από άνδρες όσο και από γυναίκες και απεικονίζονται με ανδρικά και γυναικεία σύμβολα. Δεν έχουν σχεδιαστεί για χρήση από </a:t>
                      </a:r>
                      <a:r>
                        <a:rPr lang="en-US" sz="1100">
                          <a:solidFill>
                            <a:srgbClr val="595959"/>
                          </a:solidFill>
                          <a:latin typeface="Montserrat Light"/>
                          <a:ea typeface="Montserrat Light"/>
                          <a:cs typeface="Montserrat Light"/>
                          <a:sym typeface="Montserrat Light"/>
                        </a:rPr>
                        <a:t>άτομα που εμπίπτουν σε </a:t>
                      </a:r>
                      <a:r>
                        <a:rPr lang="en-US" sz="1100" i="0">
                          <a:solidFill>
                            <a:srgbClr val="595959"/>
                          </a:solidFill>
                          <a:latin typeface="Montserrat Light"/>
                          <a:ea typeface="Montserrat Light"/>
                          <a:cs typeface="Montserrat Light"/>
                          <a:sym typeface="Montserrat Light"/>
                        </a:rPr>
                        <a:t>άλλα φύλα.  </a:t>
                      </a:r>
                      <a:endParaRPr/>
                    </a:p>
                    <a:p>
                      <a:pPr marL="0" marR="0" lvl="0" indent="0" algn="l" rtl="0">
                        <a:lnSpc>
                          <a:spcPct val="107000"/>
                        </a:lnSpc>
                        <a:spcBef>
                          <a:spcPts val="800"/>
                        </a:spcBef>
                        <a:spcAft>
                          <a:spcPts val="0"/>
                        </a:spcAft>
                        <a:buNone/>
                      </a:pPr>
                      <a:endParaRPr sz="100"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5"/>
                  </a:ext>
                </a:extLst>
              </a:tr>
              <a:tr h="503875">
                <a:tc>
                  <a:txBody>
                    <a:bodyPr/>
                    <a:lstStyle/>
                    <a:p>
                      <a:pPr marL="0" marR="0" lvl="0" indent="0" algn="l" rtl="0">
                        <a:lnSpc>
                          <a:spcPct val="107000"/>
                        </a:lnSpc>
                        <a:spcBef>
                          <a:spcPts val="0"/>
                        </a:spcBef>
                        <a:spcAft>
                          <a:spcPts val="0"/>
                        </a:spcAft>
                        <a:buClr>
                          <a:srgbClr val="595959"/>
                        </a:buClr>
                        <a:buSzPts val="1100"/>
                        <a:buFont typeface="Montserrat"/>
                        <a:buNone/>
                      </a:pPr>
                      <a:r>
                        <a:rPr lang="en-US" sz="1100" b="0" i="0">
                          <a:solidFill>
                            <a:srgbClr val="595959"/>
                          </a:solidFill>
                          <a:latin typeface="Montserrat"/>
                          <a:ea typeface="Montserrat"/>
                          <a:cs typeface="Montserrat"/>
                          <a:sym typeface="Montserrat"/>
                        </a:rPr>
                        <a:t>Προσβάσιμες και ασφαλείς δημόσιες τουαλέτες</a:t>
                      </a:r>
                      <a:endParaRPr sz="1100" b="0" i="0">
                        <a:solidFill>
                          <a:srgbClr val="595959"/>
                        </a:solidFill>
                        <a:latin typeface="Montserrat"/>
                        <a:ea typeface="Montserrat"/>
                        <a:cs typeface="Montserrat"/>
                        <a:sym typeface="Montserrat"/>
                      </a:endParaRPr>
                    </a:p>
                    <a:p>
                      <a:pPr marL="0" marR="0" lvl="0" indent="0" algn="l" rtl="0">
                        <a:lnSpc>
                          <a:spcPct val="107000"/>
                        </a:lnSpc>
                        <a:spcBef>
                          <a:spcPts val="800"/>
                        </a:spcBef>
                        <a:spcAft>
                          <a:spcPts val="0"/>
                        </a:spcAft>
                        <a:buNone/>
                      </a:pP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Τι είναι οι τουαλέτες για άτομα του ίδιου φύλου;</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i="0">
                          <a:solidFill>
                            <a:srgbClr val="595959"/>
                          </a:solidFill>
                          <a:latin typeface="Montserrat Light"/>
                          <a:ea typeface="Montserrat Light"/>
                          <a:cs typeface="Montserrat Light"/>
                          <a:sym typeface="Montserrat Light"/>
                        </a:rPr>
                        <a:t>Εγκαταστάσεις υγιεινής για ξεχωριστή χρήση </a:t>
                      </a:r>
                      <a:r>
                        <a:rPr lang="en-US" sz="1100">
                          <a:solidFill>
                            <a:srgbClr val="595959"/>
                          </a:solidFill>
                          <a:latin typeface="Montserrat Light"/>
                          <a:ea typeface="Montserrat Light"/>
                          <a:cs typeface="Montserrat Light"/>
                          <a:sym typeface="Montserrat Light"/>
                        </a:rPr>
                        <a:t>από </a:t>
                      </a:r>
                      <a:r>
                        <a:rPr lang="en-US" sz="1100" i="0">
                          <a:solidFill>
                            <a:srgbClr val="595959"/>
                          </a:solidFill>
                          <a:latin typeface="Montserrat Light"/>
                          <a:ea typeface="Montserrat Light"/>
                          <a:cs typeface="Montserrat Light"/>
                          <a:sym typeface="Montserrat Light"/>
                        </a:rPr>
                        <a:t>άνδρες και γυναίκες.</a:t>
                      </a:r>
                      <a:endParaRPr sz="110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6"/>
                  </a:ext>
                </a:extLst>
              </a:tr>
              <a:tr h="440975">
                <a:tc>
                  <a:txBody>
                    <a:bodyPr/>
                    <a:lstStyle/>
                    <a:p>
                      <a:pPr marL="0" marR="0" lvl="0" indent="0" algn="l" rtl="0">
                        <a:lnSpc>
                          <a:spcPct val="115000"/>
                        </a:lnSpc>
                        <a:spcBef>
                          <a:spcPts val="0"/>
                        </a:spcBef>
                        <a:spcAft>
                          <a:spcPts val="0"/>
                        </a:spcAft>
                        <a:buNone/>
                      </a:pPr>
                      <a:r>
                        <a:rPr lang="en-US" sz="1100" b="0" i="0">
                          <a:solidFill>
                            <a:srgbClr val="595959"/>
                          </a:solidFill>
                          <a:latin typeface="Montserrat"/>
                          <a:ea typeface="Montserrat"/>
                          <a:cs typeface="Montserrat"/>
                          <a:sym typeface="Montserrat"/>
                        </a:rPr>
                        <a:t>Έλλειψη επιτήρησης στους δημόσιους χώρους</a:t>
                      </a:r>
                      <a:endParaRPr sz="110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15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Ποιο είναι το ποσοστό των ευρωπαϊκών πόλεων που έχουν εφαρμόσει κάμερες παρακολούθησης σε δημόσιους χώρους;</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15000"/>
                        </a:lnSpc>
                        <a:spcBef>
                          <a:spcPts val="0"/>
                        </a:spcBef>
                        <a:spcAft>
                          <a:spcPts val="0"/>
                        </a:spcAft>
                        <a:buNone/>
                      </a:pPr>
                      <a:r>
                        <a:rPr lang="en-US" sz="1100" i="0">
                          <a:solidFill>
                            <a:srgbClr val="595959"/>
                          </a:solidFill>
                          <a:latin typeface="Montserrat Light"/>
                          <a:ea typeface="Montserrat Light"/>
                          <a:cs typeface="Montserrat Light"/>
                          <a:sym typeface="Montserrat Light"/>
                        </a:rPr>
                        <a:t>Περίπου το 60% των ευρωπαϊκών πόλεων έχουν εφαρμόσει κάμερες παρακολούθησης σε δημόσιους χώρους, σύμφωνα με μελέτη που διεξήγαγε ο Οργανισμός Θεμελιωδών Δικαιωμάτων της Ευρωπαϊκής Ένωσης (FRA).</a:t>
                      </a:r>
                      <a:endParaRPr/>
                    </a:p>
                    <a:p>
                      <a:pPr marL="0" marR="0" lvl="0" indent="0" algn="l" rtl="0">
                        <a:lnSpc>
                          <a:spcPct val="115000"/>
                        </a:lnSpc>
                        <a:spcBef>
                          <a:spcPts val="800"/>
                        </a:spcBef>
                        <a:spcAft>
                          <a:spcPts val="0"/>
                        </a:spcAft>
                        <a:buNone/>
                      </a:pPr>
                      <a:endParaRPr sz="110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7"/>
                  </a:ext>
                </a:extLst>
              </a:tr>
              <a:tr h="639225">
                <a:tc>
                  <a:txBody>
                    <a:bodyPr/>
                    <a:lstStyle/>
                    <a:p>
                      <a:pPr marL="0" marR="0" lvl="0" indent="0" algn="l" rtl="0">
                        <a:lnSpc>
                          <a:spcPct val="115000"/>
                        </a:lnSpc>
                        <a:spcBef>
                          <a:spcPts val="0"/>
                        </a:spcBef>
                        <a:spcAft>
                          <a:spcPts val="0"/>
                        </a:spcAft>
                        <a:buClr>
                          <a:srgbClr val="595959"/>
                        </a:buClr>
                        <a:buSzPts val="1100"/>
                        <a:buFont typeface="Montserrat"/>
                        <a:buNone/>
                      </a:pPr>
                      <a:r>
                        <a:rPr lang="en-US" sz="1100" b="0" i="0">
                          <a:solidFill>
                            <a:srgbClr val="595959"/>
                          </a:solidFill>
                          <a:latin typeface="Montserrat"/>
                          <a:ea typeface="Montserrat"/>
                          <a:cs typeface="Montserrat"/>
                          <a:sym typeface="Montserrat"/>
                        </a:rPr>
                        <a:t>Έλλειψη επιτήρησης στους δημόσιους χώρους</a:t>
                      </a:r>
                      <a:endParaRPr sz="1100" b="0" i="0">
                        <a:solidFill>
                          <a:srgbClr val="595959"/>
                        </a:solidFill>
                        <a:latin typeface="Montserrat"/>
                        <a:ea typeface="Montserrat"/>
                        <a:cs typeface="Montserrat"/>
                        <a:sym typeface="Montserrat"/>
                      </a:endParaRPr>
                    </a:p>
                    <a:p>
                      <a:pPr marL="0" marR="0" lvl="0" indent="0" algn="l" rtl="0">
                        <a:lnSpc>
                          <a:spcPct val="115000"/>
                        </a:lnSpc>
                        <a:spcBef>
                          <a:spcPts val="800"/>
                        </a:spcBef>
                        <a:spcAft>
                          <a:spcPts val="0"/>
                        </a:spcAft>
                        <a:buNone/>
                      </a:pP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15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Ποιοι είναι οι κύριοι λόγοι που επικαλούνται οι δημόσιες αρχές των πόλει</a:t>
                      </a:r>
                      <a:r>
                        <a:rPr lang="en-US" sz="1100" b="1">
                          <a:solidFill>
                            <a:srgbClr val="595959"/>
                          </a:solidFill>
                          <a:latin typeface="Montserrat Light"/>
                          <a:ea typeface="Montserrat Light"/>
                          <a:cs typeface="Montserrat Light"/>
                          <a:sym typeface="Montserrat Light"/>
                        </a:rPr>
                        <a:t>ων</a:t>
                      </a:r>
                      <a:r>
                        <a:rPr lang="en-US" sz="1100" b="1" i="0">
                          <a:solidFill>
                            <a:srgbClr val="595959"/>
                          </a:solidFill>
                          <a:latin typeface="Montserrat Light"/>
                          <a:ea typeface="Montserrat Light"/>
                          <a:cs typeface="Montserrat Light"/>
                          <a:sym typeface="Montserrat Light"/>
                        </a:rPr>
                        <a:t> για την εφαρμογή καμερών παρακολούθησης σε δημόσιους χώρους;</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15000"/>
                        </a:lnSpc>
                        <a:spcBef>
                          <a:spcPts val="0"/>
                        </a:spcBef>
                        <a:spcAft>
                          <a:spcPts val="0"/>
                        </a:spcAft>
                        <a:buNone/>
                      </a:pPr>
                      <a:r>
                        <a:rPr lang="en-US" sz="1100" i="0" dirty="0" err="1">
                          <a:solidFill>
                            <a:srgbClr val="595959"/>
                          </a:solidFill>
                          <a:latin typeface="Montserrat Light"/>
                          <a:ea typeface="Montserrat Light"/>
                          <a:cs typeface="Montserrat Light"/>
                          <a:sym typeface="Montserrat Light"/>
                        </a:rPr>
                        <a:t>Οι</a:t>
                      </a:r>
                      <a:r>
                        <a:rPr lang="en-US" sz="1100" i="0" dirty="0">
                          <a:solidFill>
                            <a:srgbClr val="595959"/>
                          </a:solidFill>
                          <a:latin typeface="Montserrat Light"/>
                          <a:ea typeface="Montserrat Light"/>
                          <a:cs typeface="Montserrat Light"/>
                          <a:sym typeface="Montserrat Light"/>
                        </a:rPr>
                        <a:t> </a:t>
                      </a:r>
                      <a:r>
                        <a:rPr lang="en-US" sz="1100" i="0" dirty="0" err="1">
                          <a:solidFill>
                            <a:srgbClr val="595959"/>
                          </a:solidFill>
                          <a:latin typeface="Montserrat Light"/>
                          <a:ea typeface="Montserrat Light"/>
                          <a:cs typeface="Montserrat Light"/>
                          <a:sym typeface="Montserrat Light"/>
                        </a:rPr>
                        <a:t>κύριοι</a:t>
                      </a:r>
                      <a:r>
                        <a:rPr lang="en-US" sz="1100" i="0" dirty="0">
                          <a:solidFill>
                            <a:srgbClr val="595959"/>
                          </a:solidFill>
                          <a:latin typeface="Montserrat Light"/>
                          <a:ea typeface="Montserrat Light"/>
                          <a:cs typeface="Montserrat Light"/>
                          <a:sym typeface="Montserrat Light"/>
                        </a:rPr>
                        <a:t> </a:t>
                      </a:r>
                      <a:r>
                        <a:rPr lang="en-US" sz="1100" i="0" dirty="0" err="1">
                          <a:solidFill>
                            <a:srgbClr val="595959"/>
                          </a:solidFill>
                          <a:latin typeface="Montserrat Light"/>
                          <a:ea typeface="Montserrat Light"/>
                          <a:cs typeface="Montserrat Light"/>
                          <a:sym typeface="Montserrat Light"/>
                        </a:rPr>
                        <a:t>λόγοι</a:t>
                      </a:r>
                      <a:r>
                        <a:rPr lang="en-US" sz="1100" i="0" dirty="0">
                          <a:solidFill>
                            <a:srgbClr val="595959"/>
                          </a:solidFill>
                          <a:latin typeface="Montserrat Light"/>
                          <a:ea typeface="Montserrat Light"/>
                          <a:cs typeface="Montserrat Light"/>
                          <a:sym typeface="Montserrat Light"/>
                        </a:rPr>
                        <a:t> π</a:t>
                      </a:r>
                      <a:r>
                        <a:rPr lang="en-US" sz="1100" i="0" dirty="0" err="1">
                          <a:solidFill>
                            <a:srgbClr val="595959"/>
                          </a:solidFill>
                          <a:latin typeface="Montserrat Light"/>
                          <a:ea typeface="Montserrat Light"/>
                          <a:cs typeface="Montserrat Light"/>
                          <a:sym typeface="Montserrat Light"/>
                        </a:rPr>
                        <a:t>ου</a:t>
                      </a:r>
                      <a:r>
                        <a:rPr lang="en-US" sz="1100" i="0" dirty="0">
                          <a:solidFill>
                            <a:srgbClr val="595959"/>
                          </a:solidFill>
                          <a:latin typeface="Montserrat Light"/>
                          <a:ea typeface="Montserrat Light"/>
                          <a:cs typeface="Montserrat Light"/>
                          <a:sym typeface="Montserrat Light"/>
                        </a:rPr>
                        <a:t> </a:t>
                      </a:r>
                      <a:r>
                        <a:rPr lang="en-US" sz="1100" dirty="0">
                          <a:solidFill>
                            <a:srgbClr val="595959"/>
                          </a:solidFill>
                          <a:latin typeface="Montserrat Light"/>
                          <a:ea typeface="Montserrat Light"/>
                          <a:cs typeface="Montserrat Light"/>
                          <a:sym typeface="Montserrat Light"/>
                        </a:rPr>
                        <a:t>επ</a:t>
                      </a:r>
                      <a:r>
                        <a:rPr lang="en-US" sz="1100" dirty="0" err="1">
                          <a:solidFill>
                            <a:srgbClr val="595959"/>
                          </a:solidFill>
                          <a:latin typeface="Montserrat Light"/>
                          <a:ea typeface="Montserrat Light"/>
                          <a:cs typeface="Montserrat Light"/>
                          <a:sym typeface="Montserrat Light"/>
                        </a:rPr>
                        <a:t>ικ</a:t>
                      </a:r>
                      <a:r>
                        <a:rPr lang="en-US" sz="1100" dirty="0">
                          <a:solidFill>
                            <a:srgbClr val="595959"/>
                          </a:solidFill>
                          <a:latin typeface="Montserrat Light"/>
                          <a:ea typeface="Montserrat Light"/>
                          <a:cs typeface="Montserrat Light"/>
                          <a:sym typeface="Montserrat Light"/>
                        </a:rPr>
                        <a:t>αλούνται </a:t>
                      </a:r>
                      <a:r>
                        <a:rPr lang="en-US" sz="1100" i="0" dirty="0">
                          <a:solidFill>
                            <a:srgbClr val="595959"/>
                          </a:solidFill>
                          <a:latin typeface="Montserrat Light"/>
                          <a:ea typeface="Montserrat Light"/>
                          <a:cs typeface="Montserrat Light"/>
                          <a:sym typeface="Montserrat Light"/>
                        </a:rPr>
                        <a:t>οι δημόσιες αρχές των πόλε</a:t>
                      </a:r>
                      <a:r>
                        <a:rPr lang="en-US" sz="1100" dirty="0">
                          <a:solidFill>
                            <a:srgbClr val="595959"/>
                          </a:solidFill>
                          <a:latin typeface="Montserrat Light"/>
                          <a:ea typeface="Montserrat Light"/>
                          <a:cs typeface="Montserrat Light"/>
                          <a:sym typeface="Montserrat Light"/>
                        </a:rPr>
                        <a:t>ων</a:t>
                      </a:r>
                      <a:r>
                        <a:rPr lang="en-US" sz="1100" i="0" dirty="0">
                          <a:solidFill>
                            <a:srgbClr val="595959"/>
                          </a:solidFill>
                          <a:latin typeface="Montserrat Light"/>
                          <a:ea typeface="Montserrat Light"/>
                          <a:cs typeface="Montserrat Light"/>
                          <a:sym typeface="Montserrat Light"/>
                        </a:rPr>
                        <a:t> για την εφαρμογή καμερών παρακολούθησης περιλαμβάνουν την ενίσχυση της δημόσιας ασφάλειας, την πρόληψη και αποτροπή του εγκλήματος και τη βελτίωση των δυνατοτήτων αντιμετώπισης καταστάσεων έκτακτ</a:t>
                      </a:r>
                      <a:r>
                        <a:rPr lang="en-US" sz="1100" dirty="0">
                          <a:solidFill>
                            <a:srgbClr val="595959"/>
                          </a:solidFill>
                          <a:latin typeface="Montserrat Light"/>
                          <a:ea typeface="Montserrat Light"/>
                          <a:cs typeface="Montserrat Light"/>
                          <a:sym typeface="Montserrat Light"/>
                        </a:rPr>
                        <a:t>ης</a:t>
                      </a:r>
                      <a:r>
                        <a:rPr lang="en-US" sz="1100" i="0" dirty="0">
                          <a:solidFill>
                            <a:srgbClr val="595959"/>
                          </a:solidFill>
                          <a:latin typeface="Montserrat Light"/>
                          <a:ea typeface="Montserrat Light"/>
                          <a:cs typeface="Montserrat Light"/>
                          <a:sym typeface="Montserrat Light"/>
                        </a:rPr>
                        <a:t> αν</a:t>
                      </a:r>
                      <a:r>
                        <a:rPr lang="en-US" sz="1100" dirty="0">
                          <a:solidFill>
                            <a:srgbClr val="595959"/>
                          </a:solidFill>
                          <a:latin typeface="Montserrat Light"/>
                          <a:ea typeface="Montserrat Light"/>
                          <a:cs typeface="Montserrat Light"/>
                          <a:sym typeface="Montserrat Light"/>
                        </a:rPr>
                        <a:t>ά</a:t>
                      </a:r>
                      <a:r>
                        <a:rPr lang="en-US" sz="1100" i="0" dirty="0">
                          <a:solidFill>
                            <a:srgbClr val="595959"/>
                          </a:solidFill>
                          <a:latin typeface="Montserrat Light"/>
                          <a:ea typeface="Montserrat Light"/>
                          <a:cs typeface="Montserrat Light"/>
                          <a:sym typeface="Montserrat Light"/>
                        </a:rPr>
                        <a:t>γ</a:t>
                      </a:r>
                      <a:r>
                        <a:rPr lang="en-US" sz="1100" dirty="0">
                          <a:solidFill>
                            <a:srgbClr val="595959"/>
                          </a:solidFill>
                          <a:latin typeface="Montserrat Light"/>
                          <a:ea typeface="Montserrat Light"/>
                          <a:cs typeface="Montserrat Light"/>
                          <a:sym typeface="Montserrat Light"/>
                        </a:rPr>
                        <a:t>κης</a:t>
                      </a:r>
                      <a:r>
                        <a:rPr lang="en-US" sz="1100" i="0" dirty="0">
                          <a:solidFill>
                            <a:srgbClr val="595959"/>
                          </a:solidFill>
                          <a:latin typeface="Montserrat Light"/>
                          <a:ea typeface="Montserrat Light"/>
                          <a:cs typeface="Montserrat Light"/>
                          <a:sym typeface="Montserrat Light"/>
                        </a:rPr>
                        <a:t>.</a:t>
                      </a:r>
                      <a:endParaRPr sz="1100" i="0" dirty="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8"/>
                  </a:ext>
                </a:extLst>
              </a:tr>
            </a:tbl>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552"/>
        <p:cNvGrpSpPr/>
        <p:nvPr/>
      </p:nvGrpSpPr>
      <p:grpSpPr>
        <a:xfrm>
          <a:off x="0" y="0"/>
          <a:ext cx="0" cy="0"/>
          <a:chOff x="0" y="0"/>
          <a:chExt cx="0" cy="0"/>
        </a:xfrm>
      </p:grpSpPr>
      <p:graphicFrame>
        <p:nvGraphicFramePr>
          <p:cNvPr id="553" name="Google Shape;553;p35"/>
          <p:cNvGraphicFramePr/>
          <p:nvPr/>
        </p:nvGraphicFramePr>
        <p:xfrm>
          <a:off x="504825" y="314684"/>
          <a:ext cx="11182350" cy="6417701"/>
        </p:xfrm>
        <a:graphic>
          <a:graphicData uri="http://schemas.openxmlformats.org/drawingml/2006/table">
            <a:tbl>
              <a:tblPr firstRow="1" bandRow="1">
                <a:noFill/>
                <a:tableStyleId>{6301D86A-52C8-4DB1-8393-A57C5A1AB315}</a:tableStyleId>
              </a:tblPr>
              <a:tblGrid>
                <a:gridCol w="2286000">
                  <a:extLst>
                    <a:ext uri="{9D8B030D-6E8A-4147-A177-3AD203B41FA5}">
                      <a16:colId xmlns:a16="http://schemas.microsoft.com/office/drawing/2014/main" val="20000"/>
                    </a:ext>
                  </a:extLst>
                </a:gridCol>
                <a:gridCol w="3629025">
                  <a:extLst>
                    <a:ext uri="{9D8B030D-6E8A-4147-A177-3AD203B41FA5}">
                      <a16:colId xmlns:a16="http://schemas.microsoft.com/office/drawing/2014/main" val="20001"/>
                    </a:ext>
                  </a:extLst>
                </a:gridCol>
                <a:gridCol w="5267325">
                  <a:extLst>
                    <a:ext uri="{9D8B030D-6E8A-4147-A177-3AD203B41FA5}">
                      <a16:colId xmlns:a16="http://schemas.microsoft.com/office/drawing/2014/main" val="20002"/>
                    </a:ext>
                  </a:extLst>
                </a:gridCol>
              </a:tblGrid>
              <a:tr h="291250">
                <a:tc>
                  <a:txBody>
                    <a:bodyPr/>
                    <a:lstStyle/>
                    <a:p>
                      <a:pPr marL="0" marR="0" lvl="0" indent="0" algn="ctr" rtl="0">
                        <a:lnSpc>
                          <a:spcPct val="100000"/>
                        </a:lnSpc>
                        <a:spcBef>
                          <a:spcPts val="0"/>
                        </a:spcBef>
                        <a:spcAft>
                          <a:spcPts val="0"/>
                        </a:spcAft>
                        <a:buClr>
                          <a:srgbClr val="595959"/>
                        </a:buClr>
                        <a:buSzPts val="1200"/>
                        <a:buFont typeface="Montserrat"/>
                        <a:buNone/>
                      </a:pPr>
                      <a:r>
                        <a:rPr lang="en-US" sz="1200">
                          <a:solidFill>
                            <a:srgbClr val="595959"/>
                          </a:solidFill>
                          <a:latin typeface="Montserrat"/>
                          <a:ea typeface="Montserrat"/>
                          <a:cs typeface="Montserrat"/>
                          <a:sym typeface="Montserrat"/>
                        </a:rPr>
                        <a:t>Θέμα</a:t>
                      </a:r>
                      <a:endParaRPr sz="1200">
                        <a:solidFill>
                          <a:srgbClr val="595959"/>
                        </a:solidFill>
                        <a:latin typeface="Montserrat"/>
                        <a:ea typeface="Montserrat"/>
                        <a:cs typeface="Montserrat"/>
                        <a:sym typeface="Montserrat"/>
                      </a:endParaRPr>
                    </a:p>
                    <a:p>
                      <a:pPr marL="0" marR="0" lvl="0" indent="0" algn="ctr" rtl="0">
                        <a:lnSpc>
                          <a:spcPct val="100000"/>
                        </a:lnSpc>
                        <a:spcBef>
                          <a:spcPts val="0"/>
                        </a:spcBef>
                        <a:spcAft>
                          <a:spcPts val="0"/>
                        </a:spcAft>
                        <a:buClr>
                          <a:schemeClr val="dk1"/>
                        </a:buClr>
                        <a:buSzPts val="1200"/>
                        <a:buFont typeface="Arial"/>
                        <a:buNone/>
                      </a:pPr>
                      <a:endParaRPr sz="1200">
                        <a:solidFill>
                          <a:srgbClr val="595959"/>
                        </a:solidFill>
                        <a:latin typeface="Montserrat"/>
                        <a:ea typeface="Montserrat"/>
                        <a:cs typeface="Montserrat"/>
                        <a:sym typeface="Montserrat"/>
                      </a:endParaRPr>
                    </a:p>
                  </a:txBody>
                  <a:tcPr marL="91450" marR="91450" marT="45725" marB="45725">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D8D8D8"/>
                    </a:solidFill>
                  </a:tcPr>
                </a:tc>
                <a:tc>
                  <a:txBody>
                    <a:bodyPr/>
                    <a:lstStyle/>
                    <a:p>
                      <a:pPr marL="0" marR="0" lvl="0" indent="0" algn="ctr" rtl="0">
                        <a:lnSpc>
                          <a:spcPct val="100000"/>
                        </a:lnSpc>
                        <a:spcBef>
                          <a:spcPts val="0"/>
                        </a:spcBef>
                        <a:spcAft>
                          <a:spcPts val="0"/>
                        </a:spcAft>
                        <a:buClr>
                          <a:srgbClr val="595959"/>
                        </a:buClr>
                        <a:buSzPts val="1200"/>
                        <a:buFont typeface="Montserrat"/>
                        <a:buNone/>
                      </a:pPr>
                      <a:r>
                        <a:rPr lang="en-US" sz="1200">
                          <a:solidFill>
                            <a:srgbClr val="595959"/>
                          </a:solidFill>
                          <a:latin typeface="Montserrat"/>
                          <a:ea typeface="Montserrat"/>
                          <a:cs typeface="Montserrat"/>
                          <a:sym typeface="Montserrat"/>
                        </a:rPr>
                        <a:t>Ερώτηση</a:t>
                      </a:r>
                      <a:endParaRPr/>
                    </a:p>
                  </a:txBody>
                  <a:tcPr marL="91450" marR="91450" marT="45725" marB="45725">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D8D8D8"/>
                    </a:solidFill>
                  </a:tcPr>
                </a:tc>
                <a:tc>
                  <a:txBody>
                    <a:bodyPr/>
                    <a:lstStyle/>
                    <a:p>
                      <a:pPr marL="0" lvl="0" indent="0" algn="ctr" rtl="0">
                        <a:spcBef>
                          <a:spcPts val="0"/>
                        </a:spcBef>
                        <a:spcAft>
                          <a:spcPts val="0"/>
                        </a:spcAft>
                        <a:buClr>
                          <a:schemeClr val="dk1"/>
                        </a:buClr>
                        <a:buFont typeface="Arial"/>
                        <a:buNone/>
                      </a:pPr>
                      <a:r>
                        <a:rPr lang="en-US" sz="1200">
                          <a:solidFill>
                            <a:srgbClr val="595959"/>
                          </a:solidFill>
                          <a:latin typeface="Montserrat"/>
                          <a:ea typeface="Montserrat"/>
                          <a:cs typeface="Montserrat"/>
                          <a:sym typeface="Montserrat"/>
                        </a:rPr>
                        <a:t>Ορθή Απάντηση</a:t>
                      </a:r>
                      <a:endParaRPr sz="1200">
                        <a:solidFill>
                          <a:srgbClr val="595959"/>
                        </a:solidFill>
                        <a:latin typeface="Montserrat"/>
                        <a:ea typeface="Montserrat"/>
                        <a:cs typeface="Montserrat"/>
                        <a:sym typeface="Montserrat"/>
                      </a:endParaRPr>
                    </a:p>
                    <a:p>
                      <a:pPr marL="0" marR="0" lvl="0" indent="0" algn="ctr" rtl="0">
                        <a:spcBef>
                          <a:spcPts val="0"/>
                        </a:spcBef>
                        <a:spcAft>
                          <a:spcPts val="0"/>
                        </a:spcAft>
                        <a:buNone/>
                      </a:pPr>
                      <a:endParaRPr sz="1200">
                        <a:solidFill>
                          <a:srgbClr val="595959"/>
                        </a:solidFill>
                        <a:latin typeface="Montserrat"/>
                        <a:ea typeface="Montserrat"/>
                        <a:cs typeface="Montserrat"/>
                        <a:sym typeface="Montserrat"/>
                      </a:endParaRPr>
                    </a:p>
                  </a:txBody>
                  <a:tcPr marL="91450" marR="91450" marT="45725" marB="45725">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D8D8D8"/>
                    </a:solidFill>
                  </a:tcPr>
                </a:tc>
                <a:extLst>
                  <a:ext uri="{0D108BD9-81ED-4DB2-BD59-A6C34878D82A}">
                    <a16:rowId xmlns:a16="http://schemas.microsoft.com/office/drawing/2014/main" val="10000"/>
                  </a:ext>
                </a:extLst>
              </a:tr>
              <a:tr h="1013325">
                <a:tc>
                  <a:txBody>
                    <a:bodyPr/>
                    <a:lstStyle/>
                    <a:p>
                      <a:pPr marL="0" marR="0" lvl="0" indent="0" algn="l" rtl="0">
                        <a:lnSpc>
                          <a:spcPct val="115000"/>
                        </a:lnSpc>
                        <a:spcBef>
                          <a:spcPts val="0"/>
                        </a:spcBef>
                        <a:spcAft>
                          <a:spcPts val="0"/>
                        </a:spcAft>
                        <a:buClr>
                          <a:srgbClr val="595959"/>
                        </a:buClr>
                        <a:buSzPts val="1100"/>
                        <a:buFont typeface="Montserrat"/>
                        <a:buNone/>
                      </a:pPr>
                      <a:r>
                        <a:rPr lang="en-US" sz="1100" b="0" i="0">
                          <a:solidFill>
                            <a:srgbClr val="595959"/>
                          </a:solidFill>
                          <a:latin typeface="Montserrat"/>
                          <a:ea typeface="Montserrat"/>
                          <a:cs typeface="Montserrat"/>
                          <a:sym typeface="Montserrat"/>
                        </a:rPr>
                        <a:t>Έλλειψη επιτήρησης στους δημόσιους χώρους</a:t>
                      </a:r>
                      <a:endParaRPr sz="1100" b="0" i="0">
                        <a:solidFill>
                          <a:srgbClr val="595959"/>
                        </a:solidFill>
                        <a:latin typeface="Montserrat"/>
                        <a:ea typeface="Montserrat"/>
                        <a:cs typeface="Montserrat"/>
                        <a:sym typeface="Montserrat"/>
                      </a:endParaRPr>
                    </a:p>
                    <a:p>
                      <a:pPr marL="0" marR="0" lvl="0" indent="0" algn="l" rtl="0">
                        <a:lnSpc>
                          <a:spcPct val="115000"/>
                        </a:lnSpc>
                        <a:spcBef>
                          <a:spcPts val="800"/>
                        </a:spcBef>
                        <a:spcAft>
                          <a:spcPts val="0"/>
                        </a:spcAft>
                        <a:buNone/>
                      </a:pPr>
                      <a:endParaRPr sz="110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15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Ποιο είναι το μέσο κόστος εγκατάστασης και συντήρησης καμερών παρακολούθησης σε δημόσιους χώρους;</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15000"/>
                        </a:lnSpc>
                        <a:spcBef>
                          <a:spcPts val="0"/>
                        </a:spcBef>
                        <a:spcAft>
                          <a:spcPts val="0"/>
                        </a:spcAft>
                        <a:buNone/>
                      </a:pPr>
                      <a:r>
                        <a:rPr lang="en-US" sz="1100" i="0">
                          <a:solidFill>
                            <a:srgbClr val="595959"/>
                          </a:solidFill>
                          <a:latin typeface="Montserrat Light"/>
                          <a:ea typeface="Montserrat Light"/>
                          <a:cs typeface="Montserrat Light"/>
                          <a:sym typeface="Montserrat Light"/>
                        </a:rPr>
                        <a:t>Το μέσο κόστος εγκατάστασης και συντήρησης καμερών παρακολούθησης σε δημόσιους χώρους ποικίλλει ανάλογα με παράγοντες όπως το μέγεθος της περιοχής που καλύπτεται και η τεχνολογία που χρησιμοποιείται, αλλά οι εκτιμήσεις δείχνουν ότι </a:t>
                      </a:r>
                      <a:r>
                        <a:rPr lang="en-US" sz="1100">
                          <a:solidFill>
                            <a:srgbClr val="595959"/>
                          </a:solidFill>
                          <a:latin typeface="Montserrat Light"/>
                          <a:ea typeface="Montserrat Light"/>
                          <a:cs typeface="Montserrat Light"/>
                          <a:sym typeface="Montserrat Light"/>
                        </a:rPr>
                        <a:t>ενδεχομένως </a:t>
                      </a:r>
                      <a:r>
                        <a:rPr lang="en-US" sz="1100" i="0">
                          <a:solidFill>
                            <a:srgbClr val="595959"/>
                          </a:solidFill>
                          <a:latin typeface="Montserrat Light"/>
                          <a:ea typeface="Montserrat Light"/>
                          <a:cs typeface="Montserrat Light"/>
                          <a:sym typeface="Montserrat Light"/>
                        </a:rPr>
                        <a:t>κυμαίνεται από 10.000 έως 50.000 ευρώ ανά κάμερα ετησίως.</a:t>
                      </a:r>
                      <a:endParaRPr sz="110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1"/>
                  </a:ext>
                </a:extLst>
              </a:tr>
              <a:tr h="981075">
                <a:tc>
                  <a:txBody>
                    <a:bodyPr/>
                    <a:lstStyle/>
                    <a:p>
                      <a:pPr marL="0" marR="0" lvl="0" indent="0" algn="l" rtl="0">
                        <a:lnSpc>
                          <a:spcPct val="115000"/>
                        </a:lnSpc>
                        <a:spcBef>
                          <a:spcPts val="0"/>
                        </a:spcBef>
                        <a:spcAft>
                          <a:spcPts val="0"/>
                        </a:spcAft>
                        <a:buClr>
                          <a:srgbClr val="595959"/>
                        </a:buClr>
                        <a:buSzPts val="1100"/>
                        <a:buFont typeface="Montserrat"/>
                        <a:buNone/>
                      </a:pPr>
                      <a:r>
                        <a:rPr lang="en-US" sz="1100" b="0" i="0">
                          <a:solidFill>
                            <a:srgbClr val="595959"/>
                          </a:solidFill>
                          <a:latin typeface="Montserrat"/>
                          <a:ea typeface="Montserrat"/>
                          <a:cs typeface="Montserrat"/>
                          <a:sym typeface="Montserrat"/>
                        </a:rPr>
                        <a:t>Έλλειψη επιτήρησης στους δημόσιους χώρους</a:t>
                      </a:r>
                      <a:endParaRPr sz="1100" b="0" i="0">
                        <a:solidFill>
                          <a:srgbClr val="595959"/>
                        </a:solidFill>
                        <a:latin typeface="Montserrat"/>
                        <a:ea typeface="Montserrat"/>
                        <a:cs typeface="Montserrat"/>
                        <a:sym typeface="Montserrat"/>
                      </a:endParaRPr>
                    </a:p>
                    <a:p>
                      <a:pPr marL="0" marR="0" lvl="0" indent="0" algn="l" rtl="0">
                        <a:lnSpc>
                          <a:spcPct val="115000"/>
                        </a:lnSpc>
                        <a:spcBef>
                          <a:spcPts val="800"/>
                        </a:spcBef>
                        <a:spcAft>
                          <a:spcPts val="0"/>
                        </a:spcAft>
                        <a:buNone/>
                      </a:pPr>
                      <a:endParaRPr sz="110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15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Πώς οι κάμερες παρακολούθησης σε δημόσιους χώρους επηρεάζουν τα ποσοστά εγκληματικότητας;</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15000"/>
                        </a:lnSpc>
                        <a:spcBef>
                          <a:spcPts val="0"/>
                        </a:spcBef>
                        <a:spcAft>
                          <a:spcPts val="0"/>
                        </a:spcAft>
                        <a:buNone/>
                      </a:pPr>
                      <a:r>
                        <a:rPr lang="en-US" sz="1100" i="0">
                          <a:solidFill>
                            <a:srgbClr val="595959"/>
                          </a:solidFill>
                          <a:latin typeface="Montserrat Light"/>
                          <a:ea typeface="Montserrat Light"/>
                          <a:cs typeface="Montserrat Light"/>
                          <a:sym typeface="Montserrat Light"/>
                        </a:rPr>
                        <a:t>Μελέτες έχουν δείξει ότι η παρουσία καμερών παρακολούθησης σε δημόσιους χώρους μπορεί να οδηγήσει σε μείωση ορισμένων τύπων εγκληματικότητας, όπως κλοπές και βανδαλισμοί, λειτουργώντας αποτρεπτικά και βοηθώντας στην αναγνώριση και σύλληψη των υπόπτων.</a:t>
                      </a:r>
                      <a:endParaRPr sz="110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2"/>
                  </a:ext>
                </a:extLst>
              </a:tr>
              <a:tr h="741750">
                <a:tc>
                  <a:txBody>
                    <a:bodyPr/>
                    <a:lstStyle/>
                    <a:p>
                      <a:pPr marL="0" marR="0" lvl="0" indent="0" algn="l" rtl="0">
                        <a:lnSpc>
                          <a:spcPct val="115000"/>
                        </a:lnSpc>
                        <a:spcBef>
                          <a:spcPts val="0"/>
                        </a:spcBef>
                        <a:spcAft>
                          <a:spcPts val="0"/>
                        </a:spcAft>
                        <a:buClr>
                          <a:srgbClr val="595959"/>
                        </a:buClr>
                        <a:buSzPts val="1100"/>
                        <a:buFont typeface="Montserrat"/>
                        <a:buNone/>
                      </a:pPr>
                      <a:r>
                        <a:rPr lang="en-US" sz="1100" b="0" i="0">
                          <a:solidFill>
                            <a:srgbClr val="595959"/>
                          </a:solidFill>
                          <a:latin typeface="Montserrat"/>
                          <a:ea typeface="Montserrat"/>
                          <a:cs typeface="Montserrat"/>
                          <a:sym typeface="Montserrat"/>
                        </a:rPr>
                        <a:t>Έλλειψη επιτήρησης στους δημόσιους χώρους</a:t>
                      </a:r>
                      <a:endParaRPr sz="1100" b="0" i="0">
                        <a:solidFill>
                          <a:srgbClr val="595959"/>
                        </a:solidFill>
                        <a:latin typeface="Montserrat"/>
                        <a:ea typeface="Montserrat"/>
                        <a:cs typeface="Montserrat"/>
                        <a:sym typeface="Montserrat"/>
                      </a:endParaRPr>
                    </a:p>
                    <a:p>
                      <a:pPr marL="0" marR="0" lvl="0" indent="0" algn="l" rtl="0">
                        <a:lnSpc>
                          <a:spcPct val="115000"/>
                        </a:lnSpc>
                        <a:spcBef>
                          <a:spcPts val="800"/>
                        </a:spcBef>
                        <a:spcAft>
                          <a:spcPts val="0"/>
                        </a:spcAft>
                        <a:buNone/>
                      </a:pPr>
                      <a:endParaRPr sz="110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15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Ποιες είναι ορισμένες πιθανές ανησυχίες για την προστασία της ιδιωτικής ζωής που σχετίζονται με τη χρήση καμερών παρακολούθησης σε δημόσιους χώρους;</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15000"/>
                        </a:lnSpc>
                        <a:spcBef>
                          <a:spcPts val="0"/>
                        </a:spcBef>
                        <a:spcAft>
                          <a:spcPts val="0"/>
                        </a:spcAft>
                        <a:buNone/>
                      </a:pPr>
                      <a:r>
                        <a:rPr lang="en-US" sz="1100" i="0">
                          <a:solidFill>
                            <a:srgbClr val="595959"/>
                          </a:solidFill>
                          <a:latin typeface="Montserrat Light"/>
                          <a:ea typeface="Montserrat Light"/>
                          <a:cs typeface="Montserrat Light"/>
                          <a:sym typeface="Montserrat Light"/>
                        </a:rPr>
                        <a:t>Περίπου το 20% των εγκλημάτων που σημειώνονται</a:t>
                      </a:r>
                      <a:r>
                        <a:rPr lang="en-US" sz="1100">
                          <a:solidFill>
                            <a:srgbClr val="595959"/>
                          </a:solidFill>
                          <a:latin typeface="Montserrat Light"/>
                          <a:ea typeface="Montserrat Light"/>
                          <a:cs typeface="Montserrat Light"/>
                          <a:sym typeface="Montserrat Light"/>
                        </a:rPr>
                        <a:t> </a:t>
                      </a:r>
                      <a:r>
                        <a:rPr lang="en-US" sz="1100" i="0">
                          <a:solidFill>
                            <a:srgbClr val="595959"/>
                          </a:solidFill>
                          <a:latin typeface="Montserrat Light"/>
                          <a:ea typeface="Montserrat Light"/>
                          <a:cs typeface="Montserrat Light"/>
                          <a:sym typeface="Montserrat Light"/>
                        </a:rPr>
                        <a:t>σε αστικές περιοχές καταγράφονται από κάμερες παρακολούθησης σε πραγματικό χρόνο, σύμφωνα με μελέτη που διεξήχθη από το Urban Institute.</a:t>
                      </a:r>
                      <a:endParaRPr sz="110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3"/>
                  </a:ext>
                </a:extLst>
              </a:tr>
              <a:tr h="921100">
                <a:tc>
                  <a:txBody>
                    <a:bodyPr/>
                    <a:lstStyle/>
                    <a:p>
                      <a:pPr marL="0" marR="0" lvl="0" indent="0" algn="l" rtl="0">
                        <a:lnSpc>
                          <a:spcPct val="115000"/>
                        </a:lnSpc>
                        <a:spcBef>
                          <a:spcPts val="0"/>
                        </a:spcBef>
                        <a:spcAft>
                          <a:spcPts val="0"/>
                        </a:spcAft>
                        <a:buClr>
                          <a:srgbClr val="595959"/>
                        </a:buClr>
                        <a:buSzPts val="1100"/>
                        <a:buFont typeface="Montserrat"/>
                        <a:buNone/>
                      </a:pPr>
                      <a:r>
                        <a:rPr lang="en-US" sz="1100" b="0" i="0">
                          <a:solidFill>
                            <a:srgbClr val="595959"/>
                          </a:solidFill>
                          <a:latin typeface="Montserrat"/>
                          <a:ea typeface="Montserrat"/>
                          <a:cs typeface="Montserrat"/>
                          <a:sym typeface="Montserrat"/>
                        </a:rPr>
                        <a:t>Έλλειψη επιτήρησης στους δημόσιους χώρους</a:t>
                      </a:r>
                      <a:endParaRPr sz="110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15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Ποιο είναι το ποσοστό των εγκλημάτων που σημειώνονται σε αστικές περιοχές και τα οποία καταγράφ</a:t>
                      </a:r>
                      <a:r>
                        <a:rPr lang="en-US" sz="1100" b="1">
                          <a:solidFill>
                            <a:srgbClr val="595959"/>
                          </a:solidFill>
                          <a:latin typeface="Montserrat Light"/>
                          <a:ea typeface="Montserrat Light"/>
                          <a:cs typeface="Montserrat Light"/>
                          <a:sym typeface="Montserrat Light"/>
                        </a:rPr>
                        <a:t>ονται </a:t>
                      </a:r>
                      <a:r>
                        <a:rPr lang="en-US" sz="1100" b="1" i="0">
                          <a:solidFill>
                            <a:srgbClr val="595959"/>
                          </a:solidFill>
                          <a:latin typeface="Montserrat Light"/>
                          <a:ea typeface="Montserrat Light"/>
                          <a:cs typeface="Montserrat Light"/>
                          <a:sym typeface="Montserrat Light"/>
                        </a:rPr>
                        <a:t>από κάμερες παρακολούθησης σε πραγματικό χρόνο;</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15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Σύμφωνα με στοιχεία του Ευρωπαίου Επόπτη Προστασίας Δεδομένων (ΕΕΠΔ), κατά το προηγούμενο έτος υποβλήθηκαν περίπου 100 καταγγελίες για παραβιάσεις της ιδιωτικής ζωής κατά των δημόσιων αρχών των πόλεων για τη χρήση καμερών παρακολούθησης σε δημόσιους χώρους.</a:t>
                      </a:r>
                      <a:endParaRPr sz="1100" b="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4"/>
                  </a:ext>
                </a:extLst>
              </a:tr>
              <a:tr h="853950">
                <a:tc>
                  <a:txBody>
                    <a:bodyPr/>
                    <a:lstStyle/>
                    <a:p>
                      <a:pPr marL="0" marR="0" lvl="0" indent="0" algn="l" rtl="0">
                        <a:lnSpc>
                          <a:spcPct val="115000"/>
                        </a:lnSpc>
                        <a:spcBef>
                          <a:spcPts val="0"/>
                        </a:spcBef>
                        <a:spcAft>
                          <a:spcPts val="0"/>
                        </a:spcAft>
                        <a:buClr>
                          <a:srgbClr val="595959"/>
                        </a:buClr>
                        <a:buSzPts val="1100"/>
                        <a:buFont typeface="Montserrat"/>
                        <a:buNone/>
                      </a:pPr>
                      <a:r>
                        <a:rPr lang="en-US" sz="1100" b="0" i="0">
                          <a:solidFill>
                            <a:srgbClr val="595959"/>
                          </a:solidFill>
                          <a:latin typeface="Montserrat"/>
                          <a:ea typeface="Montserrat"/>
                          <a:cs typeface="Montserrat"/>
                          <a:sym typeface="Montserrat"/>
                        </a:rPr>
                        <a:t>Έλλειψη επιτήρησης στους δημόσιους χώρους</a:t>
                      </a:r>
                      <a:endParaRPr sz="110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15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Ποιες είναι οι νομικές ρυθμίσεις που διέπουν τη χρήση καμερών παρακολούθησης σε δημόσιους χώρους στην Ευρωπαϊκή Ένωση;</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15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Η χρήση καμερών παρακολούθησης σε δημόσιους χώρους διέπεται από τον Γενικό Κανονισμό για την Προστασία Δεδομένων (ΓΚΠΔ) και τους εθνικούς νόμους περί προστασίας προσωπικών  δεδομένων </a:t>
                      </a:r>
                      <a:r>
                        <a:rPr lang="en-US" sz="1100">
                          <a:solidFill>
                            <a:srgbClr val="595959"/>
                          </a:solidFill>
                          <a:latin typeface="Montserrat Light"/>
                          <a:ea typeface="Montserrat Light"/>
                          <a:cs typeface="Montserrat Light"/>
                          <a:sym typeface="Montserrat Light"/>
                        </a:rPr>
                        <a:t>εντός της </a:t>
                      </a:r>
                      <a:r>
                        <a:rPr lang="en-US" sz="1100" b="0" i="0">
                          <a:solidFill>
                            <a:srgbClr val="595959"/>
                          </a:solidFill>
                          <a:latin typeface="Montserrat Light"/>
                          <a:ea typeface="Montserrat Light"/>
                          <a:cs typeface="Montserrat Light"/>
                          <a:sym typeface="Montserrat Light"/>
                        </a:rPr>
                        <a:t>Ευρωπαϊκής Ένωσης, οι οποίοι απαιτούν από τις </a:t>
                      </a:r>
                      <a:r>
                        <a:rPr lang="en-US" sz="1100">
                          <a:solidFill>
                            <a:srgbClr val="595959"/>
                          </a:solidFill>
                          <a:latin typeface="Montserrat Light"/>
                          <a:ea typeface="Montserrat Light"/>
                          <a:cs typeface="Montserrat Light"/>
                          <a:sym typeface="Montserrat Light"/>
                        </a:rPr>
                        <a:t>αστικές αρχές </a:t>
                      </a:r>
                      <a:r>
                        <a:rPr lang="en-US" sz="1100" b="0" i="0">
                          <a:solidFill>
                            <a:srgbClr val="595959"/>
                          </a:solidFill>
                          <a:latin typeface="Montserrat Light"/>
                          <a:ea typeface="Montserrat Light"/>
                          <a:cs typeface="Montserrat Light"/>
                          <a:sym typeface="Montserrat Light"/>
                        </a:rPr>
                        <a:t>να διασφαλίζουν τη διαφάνεια, τη λογοδοσία και την αναλογικότητα στις πρακτικές παρακολούθησης που εφαρμόζουν.</a:t>
                      </a:r>
                      <a:endParaRPr sz="1100" b="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5"/>
                  </a:ext>
                </a:extLst>
              </a:tr>
              <a:tr h="876300">
                <a:tc>
                  <a:txBody>
                    <a:bodyPr/>
                    <a:lstStyle/>
                    <a:p>
                      <a:pPr marL="0" marR="0" lvl="0" indent="0" algn="l" rtl="0">
                        <a:lnSpc>
                          <a:spcPct val="107000"/>
                        </a:lnSpc>
                        <a:spcBef>
                          <a:spcPts val="0"/>
                        </a:spcBef>
                        <a:spcAft>
                          <a:spcPts val="0"/>
                        </a:spcAft>
                        <a:buClr>
                          <a:srgbClr val="595959"/>
                        </a:buClr>
                        <a:buSzPts val="1100"/>
                        <a:buFont typeface="Montserrat"/>
                        <a:buNone/>
                      </a:pPr>
                      <a:r>
                        <a:rPr lang="en-US" sz="1100" b="0" i="0">
                          <a:solidFill>
                            <a:srgbClr val="595959"/>
                          </a:solidFill>
                          <a:latin typeface="Montserrat"/>
                          <a:ea typeface="Montserrat"/>
                          <a:cs typeface="Montserrat"/>
                          <a:sym typeface="Montserrat"/>
                        </a:rPr>
                        <a:t>Έλλειψη επιτήρησης στους δημόσιους χώρους</a:t>
                      </a:r>
                      <a:endParaRPr sz="1100" b="0" i="0">
                        <a:solidFill>
                          <a:srgbClr val="595959"/>
                        </a:solidFill>
                        <a:latin typeface="Montserrat"/>
                        <a:ea typeface="Montserrat"/>
                        <a:cs typeface="Montserrat"/>
                        <a:sym typeface="Montserrat"/>
                      </a:endParaRPr>
                    </a:p>
                    <a:p>
                      <a:pPr marL="0" marR="0" lvl="0" indent="0" algn="l" rtl="0">
                        <a:lnSpc>
                          <a:spcPct val="107000"/>
                        </a:lnSpc>
                        <a:spcBef>
                          <a:spcPts val="800"/>
                        </a:spcBef>
                        <a:spcAft>
                          <a:spcPts val="0"/>
                        </a:spcAft>
                        <a:buNone/>
                      </a:pPr>
                      <a:endParaRPr sz="110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15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Πώς αντιλαμβάνονται οι πολίτες την παρουσία καμερών παρακολούθησης σε δημόσιους χώρους;</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15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Έρευνες έχουν δείξει ότι οι απόψεις των πολιτών σχετικά με την παρουσία καμερών παρακολούθησης σε δημόσιους χώρους ποικίλλουν, με ορισμένους να εκφράζουν ανησυχίες σχετικά με την ιδιωτική ζωή και τις πολιτικές ελευθερίες, ενώ άλλοι τις θεωρούν απαραίτητες για τη διατήρηση της δημόσιας ασφάλειας.</a:t>
                      </a:r>
                      <a:endParaRPr sz="1100" b="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6"/>
                  </a:ext>
                </a:extLst>
              </a:tr>
            </a:tbl>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557"/>
        <p:cNvGrpSpPr/>
        <p:nvPr/>
      </p:nvGrpSpPr>
      <p:grpSpPr>
        <a:xfrm>
          <a:off x="0" y="0"/>
          <a:ext cx="0" cy="0"/>
          <a:chOff x="0" y="0"/>
          <a:chExt cx="0" cy="0"/>
        </a:xfrm>
      </p:grpSpPr>
      <p:graphicFrame>
        <p:nvGraphicFramePr>
          <p:cNvPr id="558" name="Google Shape;558;p36"/>
          <p:cNvGraphicFramePr/>
          <p:nvPr>
            <p:extLst>
              <p:ext uri="{D42A27DB-BD31-4B8C-83A1-F6EECF244321}">
                <p14:modId xmlns:p14="http://schemas.microsoft.com/office/powerpoint/2010/main" val="2948292696"/>
              </p:ext>
            </p:extLst>
          </p:nvPr>
        </p:nvGraphicFramePr>
        <p:xfrm>
          <a:off x="252920" y="103877"/>
          <a:ext cx="11848289" cy="6650246"/>
        </p:xfrm>
        <a:graphic>
          <a:graphicData uri="http://schemas.openxmlformats.org/drawingml/2006/table">
            <a:tbl>
              <a:tblPr firstRow="1" bandRow="1">
                <a:noFill/>
                <a:tableStyleId>{6301D86A-52C8-4DB1-8393-A57C5A1AB315}</a:tableStyleId>
              </a:tblPr>
              <a:tblGrid>
                <a:gridCol w="2422137">
                  <a:extLst>
                    <a:ext uri="{9D8B030D-6E8A-4147-A177-3AD203B41FA5}">
                      <a16:colId xmlns:a16="http://schemas.microsoft.com/office/drawing/2014/main" val="20000"/>
                    </a:ext>
                  </a:extLst>
                </a:gridCol>
                <a:gridCol w="3845143">
                  <a:extLst>
                    <a:ext uri="{9D8B030D-6E8A-4147-A177-3AD203B41FA5}">
                      <a16:colId xmlns:a16="http://schemas.microsoft.com/office/drawing/2014/main" val="20001"/>
                    </a:ext>
                  </a:extLst>
                </a:gridCol>
                <a:gridCol w="5581009">
                  <a:extLst>
                    <a:ext uri="{9D8B030D-6E8A-4147-A177-3AD203B41FA5}">
                      <a16:colId xmlns:a16="http://schemas.microsoft.com/office/drawing/2014/main" val="20002"/>
                    </a:ext>
                  </a:extLst>
                </a:gridCol>
              </a:tblGrid>
              <a:tr h="291250">
                <a:tc>
                  <a:txBody>
                    <a:bodyPr/>
                    <a:lstStyle/>
                    <a:p>
                      <a:pPr marL="0" marR="0" lvl="0" indent="0" algn="ctr" rtl="0">
                        <a:lnSpc>
                          <a:spcPct val="100000"/>
                        </a:lnSpc>
                        <a:spcBef>
                          <a:spcPts val="0"/>
                        </a:spcBef>
                        <a:spcAft>
                          <a:spcPts val="0"/>
                        </a:spcAft>
                        <a:buClr>
                          <a:srgbClr val="595959"/>
                        </a:buClr>
                        <a:buSzPts val="1200"/>
                        <a:buFont typeface="Montserrat"/>
                        <a:buNone/>
                      </a:pPr>
                      <a:r>
                        <a:rPr lang="en-US" sz="1200">
                          <a:solidFill>
                            <a:srgbClr val="595959"/>
                          </a:solidFill>
                          <a:latin typeface="Montserrat"/>
                          <a:ea typeface="Montserrat"/>
                          <a:cs typeface="Montserrat"/>
                          <a:sym typeface="Montserrat"/>
                        </a:rPr>
                        <a:t>Θέμα</a:t>
                      </a:r>
                      <a:endParaRPr sz="1200">
                        <a:solidFill>
                          <a:srgbClr val="595959"/>
                        </a:solidFill>
                        <a:latin typeface="Montserrat"/>
                        <a:ea typeface="Montserrat"/>
                        <a:cs typeface="Montserrat"/>
                        <a:sym typeface="Montserrat"/>
                      </a:endParaRPr>
                    </a:p>
                    <a:p>
                      <a:pPr marL="0" marR="0" lvl="0" indent="0" algn="ctr" rtl="0">
                        <a:lnSpc>
                          <a:spcPct val="100000"/>
                        </a:lnSpc>
                        <a:spcBef>
                          <a:spcPts val="0"/>
                        </a:spcBef>
                        <a:spcAft>
                          <a:spcPts val="0"/>
                        </a:spcAft>
                        <a:buClr>
                          <a:schemeClr val="dk1"/>
                        </a:buClr>
                        <a:buSzPts val="1200"/>
                        <a:buFont typeface="Arial"/>
                        <a:buNone/>
                      </a:pPr>
                      <a:endParaRPr sz="1200">
                        <a:solidFill>
                          <a:srgbClr val="595959"/>
                        </a:solidFill>
                        <a:latin typeface="Montserrat"/>
                        <a:ea typeface="Montserrat"/>
                        <a:cs typeface="Montserrat"/>
                        <a:sym typeface="Montserrat"/>
                      </a:endParaRPr>
                    </a:p>
                  </a:txBody>
                  <a:tcPr marL="91450" marR="91450" marT="45725" marB="45725">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D8D8D8"/>
                    </a:solidFill>
                  </a:tcPr>
                </a:tc>
                <a:tc>
                  <a:txBody>
                    <a:bodyPr/>
                    <a:lstStyle/>
                    <a:p>
                      <a:pPr marL="0" marR="0" lvl="0" indent="0" algn="ctr" rtl="0">
                        <a:lnSpc>
                          <a:spcPct val="100000"/>
                        </a:lnSpc>
                        <a:spcBef>
                          <a:spcPts val="0"/>
                        </a:spcBef>
                        <a:spcAft>
                          <a:spcPts val="0"/>
                        </a:spcAft>
                        <a:buClr>
                          <a:srgbClr val="595959"/>
                        </a:buClr>
                        <a:buSzPts val="1200"/>
                        <a:buFont typeface="Montserrat"/>
                        <a:buNone/>
                      </a:pPr>
                      <a:r>
                        <a:rPr lang="en-US" sz="1200">
                          <a:solidFill>
                            <a:srgbClr val="595959"/>
                          </a:solidFill>
                          <a:latin typeface="Montserrat"/>
                          <a:ea typeface="Montserrat"/>
                          <a:cs typeface="Montserrat"/>
                          <a:sym typeface="Montserrat"/>
                        </a:rPr>
                        <a:t>Ερώτηση</a:t>
                      </a:r>
                      <a:endParaRPr/>
                    </a:p>
                  </a:txBody>
                  <a:tcPr marL="91450" marR="91450" marT="45725" marB="45725">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D8D8D8"/>
                    </a:solidFill>
                  </a:tcPr>
                </a:tc>
                <a:tc>
                  <a:txBody>
                    <a:bodyPr/>
                    <a:lstStyle/>
                    <a:p>
                      <a:pPr marL="0" lvl="0" indent="0" algn="ctr" rtl="0">
                        <a:spcBef>
                          <a:spcPts val="0"/>
                        </a:spcBef>
                        <a:spcAft>
                          <a:spcPts val="0"/>
                        </a:spcAft>
                        <a:buClr>
                          <a:schemeClr val="dk1"/>
                        </a:buClr>
                        <a:buFont typeface="Arial"/>
                        <a:buNone/>
                      </a:pPr>
                      <a:r>
                        <a:rPr lang="en-US" sz="1200">
                          <a:solidFill>
                            <a:srgbClr val="595959"/>
                          </a:solidFill>
                          <a:latin typeface="Montserrat"/>
                          <a:ea typeface="Montserrat"/>
                          <a:cs typeface="Montserrat"/>
                          <a:sym typeface="Montserrat"/>
                        </a:rPr>
                        <a:t>Ορθή Απάντηση</a:t>
                      </a:r>
                      <a:endParaRPr sz="1200">
                        <a:solidFill>
                          <a:srgbClr val="595959"/>
                        </a:solidFill>
                        <a:latin typeface="Montserrat"/>
                        <a:ea typeface="Montserrat"/>
                        <a:cs typeface="Montserrat"/>
                        <a:sym typeface="Montserrat"/>
                      </a:endParaRPr>
                    </a:p>
                    <a:p>
                      <a:pPr marL="0" marR="0" lvl="0" indent="0" algn="ctr" rtl="0">
                        <a:spcBef>
                          <a:spcPts val="0"/>
                        </a:spcBef>
                        <a:spcAft>
                          <a:spcPts val="0"/>
                        </a:spcAft>
                        <a:buNone/>
                      </a:pPr>
                      <a:endParaRPr sz="1200">
                        <a:solidFill>
                          <a:srgbClr val="595959"/>
                        </a:solidFill>
                        <a:latin typeface="Montserrat"/>
                        <a:ea typeface="Montserrat"/>
                        <a:cs typeface="Montserrat"/>
                        <a:sym typeface="Montserrat"/>
                      </a:endParaRPr>
                    </a:p>
                  </a:txBody>
                  <a:tcPr marL="91450" marR="91450" marT="45725" marB="45725">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D8D8D8"/>
                    </a:solidFill>
                  </a:tcPr>
                </a:tc>
                <a:extLst>
                  <a:ext uri="{0D108BD9-81ED-4DB2-BD59-A6C34878D82A}">
                    <a16:rowId xmlns:a16="http://schemas.microsoft.com/office/drawing/2014/main" val="10000"/>
                  </a:ext>
                </a:extLst>
              </a:tr>
              <a:tr h="1013325">
                <a:tc>
                  <a:txBody>
                    <a:bodyPr/>
                    <a:lstStyle/>
                    <a:p>
                      <a:pPr marL="0" marR="0" lvl="0" indent="0" algn="l" rtl="0">
                        <a:lnSpc>
                          <a:spcPct val="115000"/>
                        </a:lnSpc>
                        <a:spcBef>
                          <a:spcPts val="0"/>
                        </a:spcBef>
                        <a:spcAft>
                          <a:spcPts val="0"/>
                        </a:spcAft>
                        <a:buClr>
                          <a:srgbClr val="595959"/>
                        </a:buClr>
                        <a:buSzPts val="1100"/>
                        <a:buFont typeface="Montserrat"/>
                        <a:buNone/>
                      </a:pPr>
                      <a:r>
                        <a:rPr lang="en-US" sz="1100" b="0" i="0">
                          <a:solidFill>
                            <a:srgbClr val="595959"/>
                          </a:solidFill>
                          <a:latin typeface="Montserrat"/>
                          <a:ea typeface="Montserrat"/>
                          <a:cs typeface="Montserrat"/>
                          <a:sym typeface="Montserrat"/>
                        </a:rPr>
                        <a:t>Έλλειψη επιτήρησης στους δημόσιους χώρους</a:t>
                      </a:r>
                      <a:endParaRPr sz="1100" b="0" i="0">
                        <a:solidFill>
                          <a:srgbClr val="595959"/>
                        </a:solidFill>
                        <a:latin typeface="Montserrat"/>
                        <a:ea typeface="Montserrat"/>
                        <a:cs typeface="Montserrat"/>
                        <a:sym typeface="Montserrat"/>
                      </a:endParaRPr>
                    </a:p>
                    <a:p>
                      <a:pPr marL="0" marR="0" lvl="0" indent="0" algn="l" rtl="0">
                        <a:lnSpc>
                          <a:spcPct val="115000"/>
                        </a:lnSpc>
                        <a:spcBef>
                          <a:spcPts val="800"/>
                        </a:spcBef>
                        <a:spcAft>
                          <a:spcPts val="0"/>
                        </a:spcAft>
                        <a:buNone/>
                      </a:pPr>
                      <a:endParaRPr sz="110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15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Ποιες είναι κάποιες εναλλακτικές προσεγγίσεις για την ενίσχυση της δημόσιας ασφάλειας στους δημόσιους χώρους εκτός από τις κάμερες παρακολούθησης;</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15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Εναλλακτικές προσεγγίσεις για την ενίσχυση της δημόσιας ασφάλειας στους δημόσιους χώρους περιλαμβάνουν αυξημένες προσπάθειες αστυνόμευσης της κοινότητας, βελτιωμένο φωτισμό και περιβαλλοντικό σχεδιασμό, καθώς και την εφαρμογή προγραμμάτων πρόληψης του εγκλήματος που επικεντρώνονται στην αντιμετώπιση των υποκείμενων κοινωνικών ζητημάτων.</a:t>
                      </a:r>
                      <a:endParaRPr sz="1100" b="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1"/>
                  </a:ext>
                </a:extLst>
              </a:tr>
              <a:tr h="796075">
                <a:tc>
                  <a:txBody>
                    <a:bodyPr/>
                    <a:lstStyle/>
                    <a:p>
                      <a:pPr marL="0" marR="0" lvl="0" indent="0" algn="l" rtl="0">
                        <a:lnSpc>
                          <a:spcPct val="115000"/>
                        </a:lnSpc>
                        <a:spcBef>
                          <a:spcPts val="0"/>
                        </a:spcBef>
                        <a:spcAft>
                          <a:spcPts val="0"/>
                        </a:spcAft>
                        <a:buClr>
                          <a:srgbClr val="595959"/>
                        </a:buClr>
                        <a:buSzPts val="1100"/>
                        <a:buFont typeface="Montserrat"/>
                        <a:buNone/>
                      </a:pPr>
                      <a:r>
                        <a:rPr lang="en-US" sz="1100" b="0" i="0">
                          <a:solidFill>
                            <a:srgbClr val="595959"/>
                          </a:solidFill>
                          <a:latin typeface="Montserrat"/>
                          <a:ea typeface="Montserrat"/>
                          <a:cs typeface="Montserrat"/>
                          <a:sym typeface="Montserrat"/>
                        </a:rPr>
                        <a:t>Έλλειψη επιτήρησης στους δημόσιους χώρους</a:t>
                      </a:r>
                      <a:endParaRPr sz="1100" b="0" i="0">
                        <a:solidFill>
                          <a:srgbClr val="595959"/>
                        </a:solidFill>
                        <a:latin typeface="Montserrat"/>
                        <a:ea typeface="Montserrat"/>
                        <a:cs typeface="Montserrat"/>
                        <a:sym typeface="Montserrat"/>
                      </a:endParaRPr>
                    </a:p>
                    <a:p>
                      <a:pPr marL="0" marR="0" lvl="0" indent="0" algn="l" rtl="0">
                        <a:lnSpc>
                          <a:spcPct val="115000"/>
                        </a:lnSpc>
                        <a:spcBef>
                          <a:spcPts val="800"/>
                        </a:spcBef>
                        <a:spcAft>
                          <a:spcPts val="0"/>
                        </a:spcAft>
                        <a:buNone/>
                      </a:pPr>
                      <a:endParaRPr sz="110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15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Πόσες κάμερες παρακολούθησης εκτιμάται ότι θα εγκατασταθούν παγκοσμίως έως το έτος 2025;</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15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Εκτιμάται ότι μέχρι το 2025 θα έχουν εγκατασταθεί παγκοσμίως πάνω από 1 δισεκατομμύριο κάμερες παρακολούθησης, σύμφωνα με τις προβλέψεις της IHS Markit.</a:t>
                      </a:r>
                      <a:endParaRPr sz="1100" b="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2"/>
                  </a:ext>
                </a:extLst>
              </a:tr>
              <a:tr h="741750">
                <a:tc>
                  <a:txBody>
                    <a:bodyPr/>
                    <a:lstStyle/>
                    <a:p>
                      <a:pPr marL="0" marR="0" lvl="0" indent="0" algn="l" rtl="0">
                        <a:lnSpc>
                          <a:spcPct val="115000"/>
                        </a:lnSpc>
                        <a:spcBef>
                          <a:spcPts val="0"/>
                        </a:spcBef>
                        <a:spcAft>
                          <a:spcPts val="0"/>
                        </a:spcAft>
                        <a:buNone/>
                      </a:pPr>
                      <a:r>
                        <a:rPr lang="en-US" sz="1100" b="0" i="0" dirty="0" err="1">
                          <a:solidFill>
                            <a:srgbClr val="595959"/>
                          </a:solidFill>
                          <a:latin typeface="Montserrat"/>
                          <a:ea typeface="Montserrat"/>
                          <a:cs typeface="Montserrat"/>
                          <a:sym typeface="Montserrat"/>
                        </a:rPr>
                        <a:t>Έλλειψη</a:t>
                      </a:r>
                      <a:r>
                        <a:rPr lang="en-US" sz="1100" b="0" i="0" dirty="0">
                          <a:solidFill>
                            <a:srgbClr val="595959"/>
                          </a:solidFill>
                          <a:latin typeface="Montserrat"/>
                          <a:ea typeface="Montserrat"/>
                          <a:cs typeface="Montserrat"/>
                          <a:sym typeface="Montserrat"/>
                        </a:rPr>
                        <a:t> </a:t>
                      </a:r>
                      <a:r>
                        <a:rPr lang="en-US" sz="1100" b="0" i="0" dirty="0" err="1">
                          <a:solidFill>
                            <a:srgbClr val="595959"/>
                          </a:solidFill>
                          <a:latin typeface="Montserrat"/>
                          <a:ea typeface="Montserrat"/>
                          <a:cs typeface="Montserrat"/>
                          <a:sym typeface="Montserrat"/>
                        </a:rPr>
                        <a:t>χώρων</a:t>
                      </a:r>
                      <a:r>
                        <a:rPr lang="en-US" sz="1100" b="0" i="0" dirty="0">
                          <a:solidFill>
                            <a:srgbClr val="595959"/>
                          </a:solidFill>
                          <a:latin typeface="Montserrat"/>
                          <a:ea typeface="Montserrat"/>
                          <a:cs typeface="Montserrat"/>
                          <a:sym typeface="Montserrat"/>
                        </a:rPr>
                        <a:t> πρα</a:t>
                      </a:r>
                      <a:r>
                        <a:rPr lang="en-US" sz="1100" b="0" i="0" dirty="0" err="1">
                          <a:solidFill>
                            <a:srgbClr val="595959"/>
                          </a:solidFill>
                          <a:latin typeface="Montserrat"/>
                          <a:ea typeface="Montserrat"/>
                          <a:cs typeface="Montserrat"/>
                          <a:sym typeface="Montserrat"/>
                        </a:rPr>
                        <a:t>σίνου</a:t>
                      </a:r>
                      <a:r>
                        <a:rPr lang="en-US" sz="1100" b="0" i="0" dirty="0">
                          <a:solidFill>
                            <a:srgbClr val="595959"/>
                          </a:solidFill>
                          <a:latin typeface="Montserrat"/>
                          <a:ea typeface="Montserrat"/>
                          <a:cs typeface="Montserrat"/>
                          <a:sym typeface="Montserrat"/>
                        </a:rPr>
                        <a:t> </a:t>
                      </a:r>
                      <a:r>
                        <a:rPr lang="en-US" sz="1100" b="0" i="0" dirty="0" err="1">
                          <a:solidFill>
                            <a:srgbClr val="595959"/>
                          </a:solidFill>
                          <a:latin typeface="Montserrat"/>
                          <a:ea typeface="Montserrat"/>
                          <a:cs typeface="Montserrat"/>
                          <a:sym typeface="Montserrat"/>
                        </a:rPr>
                        <a:t>οι</a:t>
                      </a:r>
                      <a:r>
                        <a:rPr lang="en-US" sz="1100" b="0" i="0" dirty="0">
                          <a:solidFill>
                            <a:srgbClr val="595959"/>
                          </a:solidFill>
                          <a:latin typeface="Montserrat"/>
                          <a:ea typeface="Montserrat"/>
                          <a:cs typeface="Montserrat"/>
                          <a:sym typeface="Montserrat"/>
                        </a:rPr>
                        <a:t> οπ</a:t>
                      </a:r>
                      <a:r>
                        <a:rPr lang="en-US" sz="1100" b="0" i="0" dirty="0" err="1">
                          <a:solidFill>
                            <a:srgbClr val="595959"/>
                          </a:solidFill>
                          <a:latin typeface="Montserrat"/>
                          <a:ea typeface="Montserrat"/>
                          <a:cs typeface="Montserrat"/>
                          <a:sym typeface="Montserrat"/>
                        </a:rPr>
                        <a:t>οίοι</a:t>
                      </a:r>
                      <a:r>
                        <a:rPr lang="en-US" sz="1100" b="0" i="0" dirty="0">
                          <a:solidFill>
                            <a:srgbClr val="595959"/>
                          </a:solidFill>
                          <a:latin typeface="Montserrat"/>
                          <a:ea typeface="Montserrat"/>
                          <a:cs typeface="Montserrat"/>
                          <a:sym typeface="Montserrat"/>
                        </a:rPr>
                        <a:t> να </a:t>
                      </a:r>
                      <a:r>
                        <a:rPr lang="en-US" sz="1100" dirty="0" err="1">
                          <a:solidFill>
                            <a:srgbClr val="595959"/>
                          </a:solidFill>
                          <a:latin typeface="Montserrat"/>
                          <a:ea typeface="Montserrat"/>
                          <a:cs typeface="Montserrat"/>
                          <a:sym typeface="Montserrat"/>
                        </a:rPr>
                        <a:t>είν</a:t>
                      </a:r>
                      <a:r>
                        <a:rPr lang="en-US" sz="1100" dirty="0">
                          <a:solidFill>
                            <a:srgbClr val="595959"/>
                          </a:solidFill>
                          <a:latin typeface="Montserrat"/>
                          <a:ea typeface="Montserrat"/>
                          <a:cs typeface="Montserrat"/>
                          <a:sym typeface="Montserrat"/>
                        </a:rPr>
                        <a:t>αι κατάλληλοι</a:t>
                      </a:r>
                      <a:r>
                        <a:rPr lang="en-US" sz="1100" b="0" i="0" dirty="0">
                          <a:solidFill>
                            <a:srgbClr val="595959"/>
                          </a:solidFill>
                          <a:latin typeface="Montserrat"/>
                          <a:ea typeface="Montserrat"/>
                          <a:cs typeface="Montserrat"/>
                          <a:sym typeface="Montserrat"/>
                        </a:rPr>
                        <a:t> για γυναίκες και κορίτσια</a:t>
                      </a:r>
                      <a:endParaRPr sz="1100" b="0" i="0" dirty="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Ποια 3 βασικά στοιχεία είναι σημαντικά (για τις γυναίκες και τα κορίτσια) για την ασφαλή χρήση ενός πάρκου της γειτονιάς;     </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457200" marR="0" lvl="0" indent="-298450" algn="l" rtl="0">
                        <a:lnSpc>
                          <a:spcPct val="107000"/>
                        </a:lnSpc>
                        <a:spcBef>
                          <a:spcPts val="0"/>
                        </a:spcBef>
                        <a:spcAft>
                          <a:spcPts val="0"/>
                        </a:spcAft>
                        <a:buClr>
                          <a:srgbClr val="595959"/>
                        </a:buClr>
                        <a:buSzPts val="1100"/>
                        <a:buFont typeface="Montserrat Light"/>
                        <a:buAutoNum type="arabicPeriod"/>
                      </a:pPr>
                      <a:r>
                        <a:rPr lang="en-US" sz="1100" b="0" i="0">
                          <a:solidFill>
                            <a:srgbClr val="595959"/>
                          </a:solidFill>
                          <a:latin typeface="Montserrat Light"/>
                          <a:ea typeface="Montserrat Light"/>
                          <a:cs typeface="Montserrat Light"/>
                          <a:sym typeface="Montserrat Light"/>
                        </a:rPr>
                        <a:t>καλά φωτισμένα μονοπάτια</a:t>
                      </a:r>
                      <a:endParaRPr sz="1100">
                        <a:solidFill>
                          <a:srgbClr val="595959"/>
                        </a:solidFill>
                        <a:latin typeface="Montserrat Light"/>
                        <a:ea typeface="Montserrat Light"/>
                        <a:cs typeface="Montserrat Light"/>
                        <a:sym typeface="Montserrat Light"/>
                      </a:endParaRPr>
                    </a:p>
                    <a:p>
                      <a:pPr marL="457200" marR="0" lvl="0" indent="-298450" algn="l" rtl="0">
                        <a:lnSpc>
                          <a:spcPct val="107000"/>
                        </a:lnSpc>
                        <a:spcBef>
                          <a:spcPts val="0"/>
                        </a:spcBef>
                        <a:spcAft>
                          <a:spcPts val="0"/>
                        </a:spcAft>
                        <a:buClr>
                          <a:srgbClr val="595959"/>
                        </a:buClr>
                        <a:buSzPts val="1100"/>
                        <a:buFont typeface="Montserrat Light"/>
                        <a:buAutoNum type="arabicPeriod"/>
                      </a:pPr>
                      <a:r>
                        <a:rPr lang="en-US" sz="1100" b="0" i="0">
                          <a:solidFill>
                            <a:srgbClr val="595959"/>
                          </a:solidFill>
                          <a:latin typeface="Montserrat Light"/>
                          <a:ea typeface="Montserrat Light"/>
                          <a:cs typeface="Montserrat Light"/>
                          <a:sym typeface="Montserrat Light"/>
                        </a:rPr>
                        <a:t>αίσθημα ασφάλειας και προστασίας</a:t>
                      </a:r>
                      <a:endParaRPr sz="1100">
                        <a:solidFill>
                          <a:srgbClr val="595959"/>
                        </a:solidFill>
                        <a:latin typeface="Montserrat Light"/>
                        <a:ea typeface="Montserrat Light"/>
                        <a:cs typeface="Montserrat Light"/>
                        <a:sym typeface="Montserrat Light"/>
                      </a:endParaRPr>
                    </a:p>
                    <a:p>
                      <a:pPr marL="457200" marR="0" lvl="0" indent="-298450" algn="l" rtl="0">
                        <a:lnSpc>
                          <a:spcPct val="107000"/>
                        </a:lnSpc>
                        <a:spcBef>
                          <a:spcPts val="0"/>
                        </a:spcBef>
                        <a:spcAft>
                          <a:spcPts val="0"/>
                        </a:spcAft>
                        <a:buClr>
                          <a:srgbClr val="595959"/>
                        </a:buClr>
                        <a:buSzPts val="1100"/>
                        <a:buFont typeface="Montserrat Light"/>
                        <a:buAutoNum type="arabicPeriod"/>
                      </a:pPr>
                      <a:r>
                        <a:rPr lang="en-US" sz="1100" b="0" i="0">
                          <a:solidFill>
                            <a:srgbClr val="595959"/>
                          </a:solidFill>
                          <a:latin typeface="Montserrat Light"/>
                          <a:ea typeface="Montserrat Light"/>
                          <a:cs typeface="Montserrat Light"/>
                          <a:sym typeface="Montserrat Light"/>
                        </a:rPr>
                        <a:t>καλές </a:t>
                      </a:r>
                      <a:r>
                        <a:rPr lang="en-US" sz="1100">
                          <a:solidFill>
                            <a:srgbClr val="595959"/>
                          </a:solidFill>
                          <a:latin typeface="Montserrat Light"/>
                          <a:ea typeface="Montserrat Light"/>
                          <a:cs typeface="Montserrat Light"/>
                          <a:sym typeface="Montserrat Light"/>
                        </a:rPr>
                        <a:t>ορατές </a:t>
                      </a:r>
                      <a:r>
                        <a:rPr lang="en-US" sz="1100" b="0" i="0">
                          <a:solidFill>
                            <a:srgbClr val="595959"/>
                          </a:solidFill>
                          <a:latin typeface="Montserrat Light"/>
                          <a:ea typeface="Montserrat Light"/>
                          <a:cs typeface="Montserrat Light"/>
                          <a:sym typeface="Montserrat Light"/>
                        </a:rPr>
                        <a:t>γραμμές</a:t>
                      </a:r>
                      <a:endParaRPr sz="1100" b="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3"/>
                  </a:ext>
                </a:extLst>
              </a:tr>
              <a:tr h="667950">
                <a:tc>
                  <a:txBody>
                    <a:bodyPr/>
                    <a:lstStyle/>
                    <a:p>
                      <a:pPr marL="0" lvl="0" indent="0" algn="l" rtl="0">
                        <a:lnSpc>
                          <a:spcPct val="115000"/>
                        </a:lnSpc>
                        <a:spcBef>
                          <a:spcPts val="0"/>
                        </a:spcBef>
                        <a:spcAft>
                          <a:spcPts val="0"/>
                        </a:spcAft>
                        <a:buNone/>
                      </a:pPr>
                      <a:r>
                        <a:rPr lang="en-US" sz="1100">
                          <a:solidFill>
                            <a:srgbClr val="595959"/>
                          </a:solidFill>
                          <a:latin typeface="Montserrat"/>
                          <a:ea typeface="Montserrat"/>
                          <a:cs typeface="Montserrat"/>
                          <a:sym typeface="Montserrat"/>
                        </a:rPr>
                        <a:t>Έλλειψη χώρων πρασίνου οι οποίοι να είναι κατάλληλοι για γυναίκες και κορίτσια</a:t>
                      </a:r>
                      <a:endParaRPr sz="110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Ποιες είναι οι σημαντικότερες απειλές για την ενίσχυση της προσβασιμότητας των γυναικών και των κοριτσιών σε πάρκα χωρίς αποκλεισμούς;</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457200" marR="0" lvl="0" indent="-298450" algn="l" rtl="0">
                        <a:lnSpc>
                          <a:spcPct val="107000"/>
                        </a:lnSpc>
                        <a:spcBef>
                          <a:spcPts val="0"/>
                        </a:spcBef>
                        <a:spcAft>
                          <a:spcPts val="0"/>
                        </a:spcAft>
                        <a:buClr>
                          <a:srgbClr val="595959"/>
                        </a:buClr>
                        <a:buSzPts val="1100"/>
                        <a:buFont typeface="Montserrat Light"/>
                        <a:buAutoNum type="arabicPeriod"/>
                      </a:pPr>
                      <a:r>
                        <a:rPr lang="en-US" sz="1100" b="0" i="0">
                          <a:solidFill>
                            <a:srgbClr val="595959"/>
                          </a:solidFill>
                          <a:latin typeface="Montserrat Light"/>
                          <a:ea typeface="Montserrat Light"/>
                          <a:cs typeface="Montserrat Light"/>
                          <a:sym typeface="Montserrat Light"/>
                        </a:rPr>
                        <a:t>έλλειψη καλών μονοπατιών</a:t>
                      </a:r>
                      <a:endParaRPr sz="1100">
                        <a:solidFill>
                          <a:srgbClr val="595959"/>
                        </a:solidFill>
                        <a:latin typeface="Montserrat Light"/>
                        <a:ea typeface="Montserrat Light"/>
                        <a:cs typeface="Montserrat Light"/>
                        <a:sym typeface="Montserrat Light"/>
                      </a:endParaRPr>
                    </a:p>
                    <a:p>
                      <a:pPr marL="457200" marR="0" lvl="0" indent="-298450" algn="l" rtl="0">
                        <a:lnSpc>
                          <a:spcPct val="107000"/>
                        </a:lnSpc>
                        <a:spcBef>
                          <a:spcPts val="0"/>
                        </a:spcBef>
                        <a:spcAft>
                          <a:spcPts val="0"/>
                        </a:spcAft>
                        <a:buClr>
                          <a:srgbClr val="595959"/>
                        </a:buClr>
                        <a:buSzPts val="1100"/>
                        <a:buFont typeface="Montserrat Light"/>
                        <a:buAutoNum type="arabicPeriod"/>
                      </a:pPr>
                      <a:r>
                        <a:rPr lang="en-US" sz="1100" b="0" i="0">
                          <a:solidFill>
                            <a:srgbClr val="595959"/>
                          </a:solidFill>
                          <a:latin typeface="Montserrat Light"/>
                          <a:ea typeface="Montserrat Light"/>
                          <a:cs typeface="Montserrat Light"/>
                          <a:sym typeface="Montserrat Light"/>
                        </a:rPr>
                        <a:t>έλλειψη καλ</a:t>
                      </a:r>
                      <a:r>
                        <a:rPr lang="en-US" sz="1100">
                          <a:solidFill>
                            <a:srgbClr val="595959"/>
                          </a:solidFill>
                          <a:latin typeface="Montserrat Light"/>
                          <a:ea typeface="Montserrat Light"/>
                          <a:cs typeface="Montserrat Light"/>
                          <a:sym typeface="Montserrat Light"/>
                        </a:rPr>
                        <a:t>ού αστικού εξοπλισμού</a:t>
                      </a:r>
                      <a:endParaRPr sz="1100">
                        <a:solidFill>
                          <a:srgbClr val="595959"/>
                        </a:solidFill>
                        <a:latin typeface="Montserrat Light"/>
                        <a:ea typeface="Montserrat Light"/>
                        <a:cs typeface="Montserrat Light"/>
                        <a:sym typeface="Montserrat Light"/>
                      </a:endParaRPr>
                    </a:p>
                    <a:p>
                      <a:pPr marL="457200" marR="0" lvl="0" indent="-298450" algn="l" rtl="0">
                        <a:lnSpc>
                          <a:spcPct val="107000"/>
                        </a:lnSpc>
                        <a:spcBef>
                          <a:spcPts val="0"/>
                        </a:spcBef>
                        <a:spcAft>
                          <a:spcPts val="0"/>
                        </a:spcAft>
                        <a:buClr>
                          <a:srgbClr val="595959"/>
                        </a:buClr>
                        <a:buSzPts val="1100"/>
                        <a:buFont typeface="Montserrat Light"/>
                        <a:buAutoNum type="arabicPeriod"/>
                      </a:pPr>
                      <a:r>
                        <a:rPr lang="en-US" sz="1100" b="0" i="0">
                          <a:solidFill>
                            <a:srgbClr val="595959"/>
                          </a:solidFill>
                          <a:latin typeface="Montserrat Light"/>
                          <a:ea typeface="Montserrat Light"/>
                          <a:cs typeface="Montserrat Light"/>
                          <a:sym typeface="Montserrat Light"/>
                        </a:rPr>
                        <a:t>παραμελημένη διαχείριση του πρασίνου</a:t>
                      </a:r>
                      <a:endParaRPr sz="1100">
                        <a:solidFill>
                          <a:srgbClr val="595959"/>
                        </a:solidFill>
                        <a:latin typeface="Montserrat Light"/>
                        <a:ea typeface="Montserrat Light"/>
                        <a:cs typeface="Montserrat Light"/>
                        <a:sym typeface="Montserrat Light"/>
                      </a:endParaRPr>
                    </a:p>
                    <a:p>
                      <a:pPr marL="457200" marR="0" lvl="0" indent="-298450" algn="l" rtl="0">
                        <a:lnSpc>
                          <a:spcPct val="107000"/>
                        </a:lnSpc>
                        <a:spcBef>
                          <a:spcPts val="0"/>
                        </a:spcBef>
                        <a:spcAft>
                          <a:spcPts val="0"/>
                        </a:spcAft>
                        <a:buClr>
                          <a:srgbClr val="595959"/>
                        </a:buClr>
                        <a:buSzPts val="1100"/>
                        <a:buFont typeface="Montserrat Light"/>
                        <a:buAutoNum type="arabicPeriod"/>
                      </a:pPr>
                      <a:r>
                        <a:rPr lang="en-US" sz="1100" b="0" i="0">
                          <a:solidFill>
                            <a:srgbClr val="595959"/>
                          </a:solidFill>
                          <a:latin typeface="Montserrat Light"/>
                          <a:ea typeface="Montserrat Light"/>
                          <a:cs typeface="Montserrat Light"/>
                          <a:sym typeface="Montserrat Light"/>
                        </a:rPr>
                        <a:t>κακή διαχείριση των αποβλήτων</a:t>
                      </a:r>
                      <a:endParaRPr sz="1100" b="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4"/>
                  </a:ext>
                </a:extLst>
              </a:tr>
              <a:tr h="752475">
                <a:tc>
                  <a:txBody>
                    <a:bodyPr/>
                    <a:lstStyle/>
                    <a:p>
                      <a:pPr marL="0" lvl="0" indent="0" algn="l" rtl="0">
                        <a:lnSpc>
                          <a:spcPct val="115000"/>
                        </a:lnSpc>
                        <a:spcBef>
                          <a:spcPts val="0"/>
                        </a:spcBef>
                        <a:spcAft>
                          <a:spcPts val="0"/>
                        </a:spcAft>
                        <a:buNone/>
                      </a:pPr>
                      <a:r>
                        <a:rPr lang="en-US" sz="1100">
                          <a:solidFill>
                            <a:srgbClr val="595959"/>
                          </a:solidFill>
                          <a:latin typeface="Montserrat"/>
                          <a:ea typeface="Montserrat"/>
                          <a:cs typeface="Montserrat"/>
                          <a:sym typeface="Montserrat"/>
                        </a:rPr>
                        <a:t>Έλλειψη χώρων πρασίνου οι οποίοι να είναι κατάλληλοι για γυναίκες και κορίτσια</a:t>
                      </a:r>
                      <a:endParaRPr sz="110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Ποι</a:t>
                      </a:r>
                      <a:r>
                        <a:rPr lang="en-US" sz="1100" b="1">
                          <a:solidFill>
                            <a:srgbClr val="595959"/>
                          </a:solidFill>
                          <a:latin typeface="Montserrat Light"/>
                          <a:ea typeface="Montserrat Light"/>
                          <a:cs typeface="Montserrat Light"/>
                          <a:sym typeface="Montserrat Light"/>
                        </a:rPr>
                        <a:t>α</a:t>
                      </a:r>
                      <a:r>
                        <a:rPr lang="en-US" sz="1100" b="1" i="0">
                          <a:solidFill>
                            <a:srgbClr val="595959"/>
                          </a:solidFill>
                          <a:latin typeface="Montserrat Light"/>
                          <a:ea typeface="Montserrat Light"/>
                          <a:cs typeface="Montserrat Light"/>
                          <a:sym typeface="Montserrat Light"/>
                        </a:rPr>
                        <a:t> από τις δύο α</a:t>
                      </a:r>
                      <a:r>
                        <a:rPr lang="en-US" sz="1100" b="1">
                          <a:solidFill>
                            <a:srgbClr val="595959"/>
                          </a:solidFill>
                          <a:latin typeface="Montserrat Light"/>
                          <a:ea typeface="Montserrat Light"/>
                          <a:cs typeface="Montserrat Light"/>
                          <a:sym typeface="Montserrat Light"/>
                        </a:rPr>
                        <a:t>κόλουθες </a:t>
                      </a:r>
                      <a:r>
                        <a:rPr lang="en-US" sz="1100" b="1" i="0">
                          <a:solidFill>
                            <a:srgbClr val="595959"/>
                          </a:solidFill>
                          <a:latin typeface="Montserrat Light"/>
                          <a:ea typeface="Montserrat Light"/>
                          <a:cs typeface="Montserrat Light"/>
                          <a:sym typeface="Montserrat Light"/>
                        </a:rPr>
                        <a:t>δηλώσεις είναι αληθ</a:t>
                      </a:r>
                      <a:r>
                        <a:rPr lang="en-US" sz="1100" b="1">
                          <a:solidFill>
                            <a:srgbClr val="595959"/>
                          </a:solidFill>
                          <a:latin typeface="Montserrat Light"/>
                          <a:ea typeface="Montserrat Light"/>
                          <a:cs typeface="Montserrat Light"/>
                          <a:sym typeface="Montserrat Light"/>
                        </a:rPr>
                        <a:t>ής</a:t>
                      </a:r>
                      <a:r>
                        <a:rPr lang="en-US" sz="1100" b="1" i="0">
                          <a:solidFill>
                            <a:srgbClr val="595959"/>
                          </a:solidFill>
                          <a:latin typeface="Montserrat Light"/>
                          <a:ea typeface="Montserrat Light"/>
                          <a:cs typeface="Montserrat Light"/>
                          <a:sym typeface="Montserrat Light"/>
                        </a:rPr>
                        <a:t>;</a:t>
                      </a:r>
                      <a:endParaRPr sz="1100" b="1">
                        <a:solidFill>
                          <a:srgbClr val="595959"/>
                        </a:solidFill>
                        <a:latin typeface="Montserrat Light"/>
                        <a:ea typeface="Montserrat Light"/>
                        <a:cs typeface="Montserrat Light"/>
                        <a:sym typeface="Montserrat Light"/>
                      </a:endParaRPr>
                    </a:p>
                    <a:p>
                      <a:pPr marL="0" marR="0" lvl="0" indent="0" algn="l" rtl="0">
                        <a:lnSpc>
                          <a:spcPct val="107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α</a:t>
                      </a:r>
                      <a:r>
                        <a:rPr lang="en-US" sz="1100" b="1">
                          <a:solidFill>
                            <a:srgbClr val="595959"/>
                          </a:solidFill>
                          <a:latin typeface="Montserrat Light"/>
                          <a:ea typeface="Montserrat Light"/>
                          <a:cs typeface="Montserrat Light"/>
                          <a:sym typeface="Montserrat Light"/>
                        </a:rPr>
                        <a:t>.</a:t>
                      </a:r>
                      <a:r>
                        <a:rPr lang="en-US" sz="1100" b="1" i="0">
                          <a:solidFill>
                            <a:srgbClr val="595959"/>
                          </a:solidFill>
                          <a:latin typeface="Montserrat Light"/>
                          <a:ea typeface="Montserrat Light"/>
                          <a:cs typeface="Montserrat Light"/>
                          <a:sym typeface="Montserrat Light"/>
                        </a:rPr>
                        <a:t> στο τοπικό πλαίσιο του Βελιγραδίου, οι δημόσιοι χώροι είναι φτιαγμένοι για αυτοκίνητα και όχι για ανθρώπους</a:t>
                      </a:r>
                      <a:endParaRPr sz="1100" b="1">
                        <a:solidFill>
                          <a:srgbClr val="595959"/>
                        </a:solidFill>
                        <a:latin typeface="Montserrat Light"/>
                        <a:ea typeface="Montserrat Light"/>
                        <a:cs typeface="Montserrat Light"/>
                        <a:sym typeface="Montserrat Light"/>
                      </a:endParaRPr>
                    </a:p>
                    <a:p>
                      <a:pPr marL="0" marR="0" lvl="0" indent="0" algn="l" rtl="0">
                        <a:lnSpc>
                          <a:spcPct val="107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β</a:t>
                      </a:r>
                      <a:r>
                        <a:rPr lang="en-US" sz="1100" b="1">
                          <a:solidFill>
                            <a:srgbClr val="595959"/>
                          </a:solidFill>
                          <a:latin typeface="Montserrat Light"/>
                          <a:ea typeface="Montserrat Light"/>
                          <a:cs typeface="Montserrat Light"/>
                          <a:sym typeface="Montserrat Light"/>
                        </a:rPr>
                        <a:t>.</a:t>
                      </a:r>
                      <a:r>
                        <a:rPr lang="en-US" sz="1100" b="1" i="0">
                          <a:solidFill>
                            <a:srgbClr val="595959"/>
                          </a:solidFill>
                          <a:latin typeface="Montserrat Light"/>
                          <a:ea typeface="Montserrat Light"/>
                          <a:cs typeface="Montserrat Light"/>
                          <a:sym typeface="Montserrat Light"/>
                        </a:rPr>
                        <a:t> στο τοπικό πλαίσιο του Βελιγραδίου, οι γυναίκες μπορούν να χρησιμοποιούν τους χώρους πρασίνου με τον ίδιο τρόπο όπως οι άνδρες</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a:solidFill>
                            <a:srgbClr val="595959"/>
                          </a:solidFill>
                          <a:latin typeface="Montserrat Light"/>
                          <a:ea typeface="Montserrat Light"/>
                          <a:cs typeface="Montserrat Light"/>
                          <a:sym typeface="Montserrat Light"/>
                        </a:rPr>
                        <a:t>Καμία από τις δύο δηλώσεις δεν είναι αληθής.</a:t>
                      </a:r>
                      <a:endParaRPr sz="1100" b="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5"/>
                  </a:ext>
                </a:extLst>
              </a:tr>
              <a:tr h="606450">
                <a:tc>
                  <a:txBody>
                    <a:bodyPr/>
                    <a:lstStyle/>
                    <a:p>
                      <a:pPr marL="0" lvl="0" indent="0" algn="l" rtl="0">
                        <a:lnSpc>
                          <a:spcPct val="115000"/>
                        </a:lnSpc>
                        <a:spcBef>
                          <a:spcPts val="0"/>
                        </a:spcBef>
                        <a:spcAft>
                          <a:spcPts val="0"/>
                        </a:spcAft>
                        <a:buNone/>
                      </a:pPr>
                      <a:r>
                        <a:rPr lang="en-US" sz="1100">
                          <a:solidFill>
                            <a:srgbClr val="595959"/>
                          </a:solidFill>
                          <a:latin typeface="Montserrat"/>
                          <a:ea typeface="Montserrat"/>
                          <a:cs typeface="Montserrat"/>
                          <a:sym typeface="Montserrat"/>
                        </a:rPr>
                        <a:t>Έλλειψη χώρων πρασίνου οι οποίοι να είναι κατάλληλοι για γυναίκες και κορίτσια</a:t>
                      </a:r>
                      <a:endParaRPr sz="110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Τι ώρα της ημέρας οι γυναίκες χρησιμοποιούν περισσότερο τα πάρκα της γειτονιάς;  </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Κυρίως κατά τη διάρκεια της ημέρας.</a:t>
                      </a:r>
                      <a:endParaRPr sz="1100" b="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6"/>
                  </a:ext>
                </a:extLst>
              </a:tr>
              <a:tr h="752475">
                <a:tc>
                  <a:txBody>
                    <a:bodyPr/>
                    <a:lstStyle/>
                    <a:p>
                      <a:pPr marL="0" lvl="0" indent="0" algn="l" rtl="0">
                        <a:lnSpc>
                          <a:spcPct val="115000"/>
                        </a:lnSpc>
                        <a:spcBef>
                          <a:spcPts val="0"/>
                        </a:spcBef>
                        <a:spcAft>
                          <a:spcPts val="0"/>
                        </a:spcAft>
                        <a:buNone/>
                      </a:pPr>
                      <a:r>
                        <a:rPr lang="en-US" sz="1100">
                          <a:solidFill>
                            <a:srgbClr val="595959"/>
                          </a:solidFill>
                          <a:latin typeface="Montserrat"/>
                          <a:ea typeface="Montserrat"/>
                          <a:cs typeface="Montserrat"/>
                          <a:sym typeface="Montserrat"/>
                        </a:rPr>
                        <a:t>Έλλειψη χώρων πρασίνου οι οποίοι να είναι κατάλληλοι για γυναίκες και κορίτσια</a:t>
                      </a:r>
                      <a:endParaRPr sz="110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1" i="0">
                          <a:solidFill>
                            <a:srgbClr val="595959"/>
                          </a:solidFill>
                          <a:latin typeface="Montserrat Light"/>
                          <a:ea typeface="Montserrat Light"/>
                          <a:cs typeface="Montserrat Light"/>
                          <a:sym typeface="Montserrat Light"/>
                        </a:rPr>
                        <a:t>Ποιες είναι οι συνέπειες του να μην μπορεί</a:t>
                      </a:r>
                      <a:r>
                        <a:rPr lang="en-US" sz="1100" b="1">
                          <a:solidFill>
                            <a:srgbClr val="595959"/>
                          </a:solidFill>
                          <a:latin typeface="Montserrat Light"/>
                          <a:ea typeface="Montserrat Light"/>
                          <a:cs typeface="Montserrat Light"/>
                          <a:sym typeface="Montserrat Light"/>
                        </a:rPr>
                        <a:t> κανείς</a:t>
                      </a:r>
                      <a:r>
                        <a:rPr lang="en-US" sz="1100" b="1" i="0">
                          <a:solidFill>
                            <a:srgbClr val="595959"/>
                          </a:solidFill>
                          <a:latin typeface="Montserrat Light"/>
                          <a:ea typeface="Montserrat Light"/>
                          <a:cs typeface="Montserrat Light"/>
                          <a:sym typeface="Montserrat Light"/>
                        </a:rPr>
                        <a:t> να βρει τη θέση</a:t>
                      </a:r>
                      <a:r>
                        <a:rPr lang="en-US" sz="1100" b="1">
                          <a:solidFill>
                            <a:srgbClr val="595959"/>
                          </a:solidFill>
                          <a:latin typeface="Montserrat Light"/>
                          <a:ea typeface="Montserrat Light"/>
                          <a:cs typeface="Montserrat Light"/>
                          <a:sym typeface="Montserrat Light"/>
                        </a:rPr>
                        <a:t> του </a:t>
                      </a:r>
                      <a:r>
                        <a:rPr lang="en-US" sz="1100" b="1" i="0">
                          <a:solidFill>
                            <a:srgbClr val="595959"/>
                          </a:solidFill>
                          <a:latin typeface="Montserrat Light"/>
                          <a:ea typeface="Montserrat Light"/>
                          <a:cs typeface="Montserrat Light"/>
                          <a:sym typeface="Montserrat Light"/>
                        </a:rPr>
                        <a:t>στο πάρκο και να περάσεις ποιοτικό χρόνο εκεί;</a:t>
                      </a:r>
                      <a:endParaRPr sz="1100" b="1"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dirty="0" err="1">
                          <a:solidFill>
                            <a:srgbClr val="595959"/>
                          </a:solidFill>
                          <a:latin typeface="Montserrat Light"/>
                          <a:ea typeface="Montserrat Light"/>
                          <a:cs typeface="Montserrat Light"/>
                          <a:sym typeface="Montserrat Light"/>
                        </a:rPr>
                        <a:t>Οι</a:t>
                      </a:r>
                      <a:r>
                        <a:rPr lang="en-US" sz="1100" b="0" i="0" dirty="0">
                          <a:solidFill>
                            <a:srgbClr val="595959"/>
                          </a:solidFill>
                          <a:latin typeface="Montserrat Light"/>
                          <a:ea typeface="Montserrat Light"/>
                          <a:cs typeface="Montserrat Light"/>
                          <a:sym typeface="Montserrat Light"/>
                        </a:rPr>
                        <a:t> </a:t>
                      </a:r>
                      <a:r>
                        <a:rPr lang="en-US" sz="1100" b="0" i="0" dirty="0" err="1">
                          <a:solidFill>
                            <a:srgbClr val="595959"/>
                          </a:solidFill>
                          <a:latin typeface="Montserrat Light"/>
                          <a:ea typeface="Montserrat Light"/>
                          <a:cs typeface="Montserrat Light"/>
                          <a:sym typeface="Montserrat Light"/>
                        </a:rPr>
                        <a:t>γυν</a:t>
                      </a:r>
                      <a:r>
                        <a:rPr lang="en-US" sz="1100" b="0" i="0" dirty="0">
                          <a:solidFill>
                            <a:srgbClr val="595959"/>
                          </a:solidFill>
                          <a:latin typeface="Montserrat Light"/>
                          <a:ea typeface="Montserrat Light"/>
                          <a:cs typeface="Montserrat Light"/>
                          <a:sym typeface="Montserrat Light"/>
                        </a:rPr>
                        <a:t>αίκες και τα κορίτσια τείνουν να μένουν περισσότερο σε εσωτερικούς χώρους.</a:t>
                      </a:r>
                      <a:endParaRPr sz="1100" b="0" i="0" dirty="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7"/>
                  </a:ext>
                </a:extLst>
              </a:tr>
            </a:tbl>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562"/>
        <p:cNvGrpSpPr/>
        <p:nvPr/>
      </p:nvGrpSpPr>
      <p:grpSpPr>
        <a:xfrm>
          <a:off x="0" y="0"/>
          <a:ext cx="0" cy="0"/>
          <a:chOff x="0" y="0"/>
          <a:chExt cx="0" cy="0"/>
        </a:xfrm>
      </p:grpSpPr>
      <p:graphicFrame>
        <p:nvGraphicFramePr>
          <p:cNvPr id="563" name="Google Shape;563;p37"/>
          <p:cNvGraphicFramePr/>
          <p:nvPr>
            <p:extLst>
              <p:ext uri="{D42A27DB-BD31-4B8C-83A1-F6EECF244321}">
                <p14:modId xmlns:p14="http://schemas.microsoft.com/office/powerpoint/2010/main" val="310599058"/>
              </p:ext>
            </p:extLst>
          </p:nvPr>
        </p:nvGraphicFramePr>
        <p:xfrm>
          <a:off x="504825" y="115962"/>
          <a:ext cx="11182350" cy="6626076"/>
        </p:xfrm>
        <a:graphic>
          <a:graphicData uri="http://schemas.openxmlformats.org/drawingml/2006/table">
            <a:tbl>
              <a:tblPr firstRow="1" bandRow="1">
                <a:noFill/>
                <a:tableStyleId>{6301D86A-52C8-4DB1-8393-A57C5A1AB315}</a:tableStyleId>
              </a:tblPr>
              <a:tblGrid>
                <a:gridCol w="2286000">
                  <a:extLst>
                    <a:ext uri="{9D8B030D-6E8A-4147-A177-3AD203B41FA5}">
                      <a16:colId xmlns:a16="http://schemas.microsoft.com/office/drawing/2014/main" val="20000"/>
                    </a:ext>
                  </a:extLst>
                </a:gridCol>
                <a:gridCol w="3629025">
                  <a:extLst>
                    <a:ext uri="{9D8B030D-6E8A-4147-A177-3AD203B41FA5}">
                      <a16:colId xmlns:a16="http://schemas.microsoft.com/office/drawing/2014/main" val="20001"/>
                    </a:ext>
                  </a:extLst>
                </a:gridCol>
                <a:gridCol w="5267325">
                  <a:extLst>
                    <a:ext uri="{9D8B030D-6E8A-4147-A177-3AD203B41FA5}">
                      <a16:colId xmlns:a16="http://schemas.microsoft.com/office/drawing/2014/main" val="20002"/>
                    </a:ext>
                  </a:extLst>
                </a:gridCol>
              </a:tblGrid>
              <a:tr h="291250">
                <a:tc>
                  <a:txBody>
                    <a:bodyPr/>
                    <a:lstStyle/>
                    <a:p>
                      <a:pPr marL="0" marR="0" lvl="0" indent="0" algn="ctr" rtl="0">
                        <a:lnSpc>
                          <a:spcPct val="100000"/>
                        </a:lnSpc>
                        <a:spcBef>
                          <a:spcPts val="0"/>
                        </a:spcBef>
                        <a:spcAft>
                          <a:spcPts val="0"/>
                        </a:spcAft>
                        <a:buClr>
                          <a:srgbClr val="595959"/>
                        </a:buClr>
                        <a:buSzPts val="1200"/>
                        <a:buFont typeface="Montserrat"/>
                        <a:buNone/>
                      </a:pPr>
                      <a:r>
                        <a:rPr lang="en-US" sz="1200">
                          <a:solidFill>
                            <a:srgbClr val="595959"/>
                          </a:solidFill>
                          <a:latin typeface="Montserrat"/>
                          <a:ea typeface="Montserrat"/>
                          <a:cs typeface="Montserrat"/>
                          <a:sym typeface="Montserrat"/>
                        </a:rPr>
                        <a:t>Θέμα</a:t>
                      </a:r>
                      <a:endParaRPr sz="1200">
                        <a:solidFill>
                          <a:srgbClr val="595959"/>
                        </a:solidFill>
                        <a:latin typeface="Montserrat"/>
                        <a:ea typeface="Montserrat"/>
                        <a:cs typeface="Montserrat"/>
                        <a:sym typeface="Montserrat"/>
                      </a:endParaRPr>
                    </a:p>
                    <a:p>
                      <a:pPr marL="0" marR="0" lvl="0" indent="0" algn="ctr" rtl="0">
                        <a:lnSpc>
                          <a:spcPct val="100000"/>
                        </a:lnSpc>
                        <a:spcBef>
                          <a:spcPts val="0"/>
                        </a:spcBef>
                        <a:spcAft>
                          <a:spcPts val="0"/>
                        </a:spcAft>
                        <a:buClr>
                          <a:schemeClr val="dk1"/>
                        </a:buClr>
                        <a:buSzPts val="1200"/>
                        <a:buFont typeface="Arial"/>
                        <a:buNone/>
                      </a:pPr>
                      <a:endParaRPr sz="1200">
                        <a:solidFill>
                          <a:srgbClr val="595959"/>
                        </a:solidFill>
                        <a:latin typeface="Montserrat"/>
                        <a:ea typeface="Montserrat"/>
                        <a:cs typeface="Montserrat"/>
                        <a:sym typeface="Montserrat"/>
                      </a:endParaRPr>
                    </a:p>
                  </a:txBody>
                  <a:tcPr marL="91450" marR="91450" marT="45725" marB="45725">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D8D8D8"/>
                    </a:solidFill>
                  </a:tcPr>
                </a:tc>
                <a:tc>
                  <a:txBody>
                    <a:bodyPr/>
                    <a:lstStyle/>
                    <a:p>
                      <a:pPr marL="0" marR="0" lvl="0" indent="0" algn="ctr" rtl="0">
                        <a:lnSpc>
                          <a:spcPct val="100000"/>
                        </a:lnSpc>
                        <a:spcBef>
                          <a:spcPts val="0"/>
                        </a:spcBef>
                        <a:spcAft>
                          <a:spcPts val="0"/>
                        </a:spcAft>
                        <a:buClr>
                          <a:srgbClr val="595959"/>
                        </a:buClr>
                        <a:buSzPts val="1200"/>
                        <a:buFont typeface="Montserrat"/>
                        <a:buNone/>
                      </a:pPr>
                      <a:r>
                        <a:rPr lang="en-US" sz="1200">
                          <a:solidFill>
                            <a:srgbClr val="595959"/>
                          </a:solidFill>
                          <a:latin typeface="Montserrat"/>
                          <a:ea typeface="Montserrat"/>
                          <a:cs typeface="Montserrat"/>
                          <a:sym typeface="Montserrat"/>
                        </a:rPr>
                        <a:t>Ερώτηση</a:t>
                      </a:r>
                      <a:endParaRPr/>
                    </a:p>
                  </a:txBody>
                  <a:tcPr marL="91450" marR="91450" marT="45725" marB="45725">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D8D8D8"/>
                    </a:solidFill>
                  </a:tcPr>
                </a:tc>
                <a:tc>
                  <a:txBody>
                    <a:bodyPr/>
                    <a:lstStyle/>
                    <a:p>
                      <a:pPr marL="0" lvl="0" indent="0" algn="ctr" rtl="0">
                        <a:spcBef>
                          <a:spcPts val="0"/>
                        </a:spcBef>
                        <a:spcAft>
                          <a:spcPts val="0"/>
                        </a:spcAft>
                        <a:buClr>
                          <a:schemeClr val="dk1"/>
                        </a:buClr>
                        <a:buFont typeface="Arial"/>
                        <a:buNone/>
                      </a:pPr>
                      <a:r>
                        <a:rPr lang="en-US" sz="1200" dirty="0" err="1">
                          <a:solidFill>
                            <a:srgbClr val="595959"/>
                          </a:solidFill>
                          <a:latin typeface="Montserrat"/>
                          <a:ea typeface="Montserrat"/>
                          <a:cs typeface="Montserrat"/>
                          <a:sym typeface="Montserrat"/>
                        </a:rPr>
                        <a:t>Ορθή</a:t>
                      </a:r>
                      <a:r>
                        <a:rPr lang="en-US" sz="1200" dirty="0">
                          <a:solidFill>
                            <a:srgbClr val="595959"/>
                          </a:solidFill>
                          <a:latin typeface="Montserrat"/>
                          <a:ea typeface="Montserrat"/>
                          <a:cs typeface="Montserrat"/>
                          <a:sym typeface="Montserrat"/>
                        </a:rPr>
                        <a:t> Απ</a:t>
                      </a:r>
                      <a:r>
                        <a:rPr lang="en-US" sz="1200" dirty="0" err="1">
                          <a:solidFill>
                            <a:srgbClr val="595959"/>
                          </a:solidFill>
                          <a:latin typeface="Montserrat"/>
                          <a:ea typeface="Montserrat"/>
                          <a:cs typeface="Montserrat"/>
                          <a:sym typeface="Montserrat"/>
                        </a:rPr>
                        <a:t>άντηση</a:t>
                      </a:r>
                      <a:endParaRPr sz="1200" dirty="0">
                        <a:solidFill>
                          <a:srgbClr val="595959"/>
                        </a:solidFill>
                        <a:latin typeface="Montserrat"/>
                        <a:ea typeface="Montserrat"/>
                        <a:cs typeface="Montserrat"/>
                        <a:sym typeface="Montserrat"/>
                      </a:endParaRPr>
                    </a:p>
                    <a:p>
                      <a:pPr marL="0" marR="0" lvl="0" indent="0" algn="ctr" rtl="0">
                        <a:spcBef>
                          <a:spcPts val="0"/>
                        </a:spcBef>
                        <a:spcAft>
                          <a:spcPts val="0"/>
                        </a:spcAft>
                        <a:buNone/>
                      </a:pPr>
                      <a:endParaRPr sz="1200" dirty="0">
                        <a:solidFill>
                          <a:srgbClr val="595959"/>
                        </a:solidFill>
                        <a:latin typeface="Montserrat"/>
                        <a:ea typeface="Montserrat"/>
                        <a:cs typeface="Montserrat"/>
                        <a:sym typeface="Montserrat"/>
                      </a:endParaRPr>
                    </a:p>
                  </a:txBody>
                  <a:tcPr marL="91450" marR="91450" marT="45725" marB="45725">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D8D8D8"/>
                    </a:solidFill>
                  </a:tcPr>
                </a:tc>
                <a:extLst>
                  <a:ext uri="{0D108BD9-81ED-4DB2-BD59-A6C34878D82A}">
                    <a16:rowId xmlns:a16="http://schemas.microsoft.com/office/drawing/2014/main" val="10000"/>
                  </a:ext>
                </a:extLst>
              </a:tr>
              <a:tr h="837850">
                <a:tc>
                  <a:txBody>
                    <a:bodyPr/>
                    <a:lstStyle/>
                    <a:p>
                      <a:pPr marL="0" lvl="0" indent="0" algn="l" rtl="0">
                        <a:lnSpc>
                          <a:spcPct val="115000"/>
                        </a:lnSpc>
                        <a:spcBef>
                          <a:spcPts val="0"/>
                        </a:spcBef>
                        <a:spcAft>
                          <a:spcPts val="0"/>
                        </a:spcAft>
                        <a:buNone/>
                      </a:pPr>
                      <a:r>
                        <a:rPr lang="en-US" sz="1100">
                          <a:solidFill>
                            <a:srgbClr val="595959"/>
                          </a:solidFill>
                          <a:latin typeface="Montserrat"/>
                          <a:ea typeface="Montserrat"/>
                          <a:cs typeface="Montserrat"/>
                          <a:sym typeface="Montserrat"/>
                        </a:rPr>
                        <a:t>Έλλειψη χώρων πρασίνου οι οποίοι να είναι κατάλληλοι για γυναίκες και κορίτσια</a:t>
                      </a:r>
                      <a:endParaRPr sz="110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Ποιες είναι οι γενικές επιπτώσεις στην υγεία εάν οι ευκαιρίες αναψυχής στα πάρκα είναι περιορισμένες για τις γυναίκες και τα κορίτσια;</a:t>
                      </a:r>
                      <a:endParaRPr sz="1100" b="0"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Οι κίνδυνοι από τη μη επαρκή μετακίνηση και τη μη παραμονή στην ύπαιθρο οδηγούν σε διάφορ</a:t>
                      </a:r>
                      <a:r>
                        <a:rPr lang="en-US" sz="1100">
                          <a:solidFill>
                            <a:srgbClr val="595959"/>
                          </a:solidFill>
                          <a:latin typeface="Montserrat Light"/>
                          <a:ea typeface="Montserrat Light"/>
                          <a:cs typeface="Montserrat Light"/>
                          <a:sym typeface="Montserrat Light"/>
                        </a:rPr>
                        <a:t>α είδη</a:t>
                      </a:r>
                      <a:r>
                        <a:rPr lang="en-US" sz="1100" b="0" i="0">
                          <a:solidFill>
                            <a:srgbClr val="595959"/>
                          </a:solidFill>
                          <a:latin typeface="Montserrat Light"/>
                          <a:ea typeface="Montserrat Light"/>
                          <a:cs typeface="Montserrat Light"/>
                          <a:sym typeface="Montserrat Light"/>
                        </a:rPr>
                        <a:t> καρδιαγγειακ</a:t>
                      </a:r>
                      <a:r>
                        <a:rPr lang="en-US" sz="1100">
                          <a:solidFill>
                            <a:srgbClr val="595959"/>
                          </a:solidFill>
                          <a:latin typeface="Montserrat Light"/>
                          <a:ea typeface="Montserrat Light"/>
                          <a:cs typeface="Montserrat Light"/>
                          <a:sym typeface="Montserrat Light"/>
                        </a:rPr>
                        <a:t>ών</a:t>
                      </a:r>
                      <a:r>
                        <a:rPr lang="en-US" sz="1100" b="0" i="0">
                          <a:solidFill>
                            <a:srgbClr val="595959"/>
                          </a:solidFill>
                          <a:latin typeface="Montserrat Light"/>
                          <a:ea typeface="Montserrat Light"/>
                          <a:cs typeface="Montserrat Light"/>
                          <a:sym typeface="Montserrat Light"/>
                        </a:rPr>
                        <a:t> παθήσε</a:t>
                      </a:r>
                      <a:r>
                        <a:rPr lang="en-US" sz="1100">
                          <a:solidFill>
                            <a:srgbClr val="595959"/>
                          </a:solidFill>
                          <a:latin typeface="Montserrat Light"/>
                          <a:ea typeface="Montserrat Light"/>
                          <a:cs typeface="Montserrat Light"/>
                          <a:sym typeface="Montserrat Light"/>
                        </a:rPr>
                        <a:t>ων</a:t>
                      </a:r>
                      <a:r>
                        <a:rPr lang="en-US" sz="1100" b="0" i="0">
                          <a:solidFill>
                            <a:srgbClr val="595959"/>
                          </a:solidFill>
                          <a:latin typeface="Montserrat Light"/>
                          <a:ea typeface="Montserrat Light"/>
                          <a:cs typeface="Montserrat Light"/>
                          <a:sym typeface="Montserrat Light"/>
                        </a:rPr>
                        <a:t>, ψυχικά προβλήματα κ.λπ.</a:t>
                      </a:r>
                      <a:endParaRPr sz="1100" b="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1"/>
                  </a:ext>
                </a:extLst>
              </a:tr>
              <a:tr h="796075">
                <a:tc>
                  <a:txBody>
                    <a:bodyPr/>
                    <a:lstStyle/>
                    <a:p>
                      <a:pPr marL="0" lvl="0" indent="0" algn="l" rtl="0">
                        <a:lnSpc>
                          <a:spcPct val="115000"/>
                        </a:lnSpc>
                        <a:spcBef>
                          <a:spcPts val="0"/>
                        </a:spcBef>
                        <a:spcAft>
                          <a:spcPts val="0"/>
                        </a:spcAft>
                        <a:buClr>
                          <a:schemeClr val="dk1"/>
                        </a:buClr>
                        <a:buFont typeface="Arial"/>
                        <a:buNone/>
                      </a:pPr>
                      <a:r>
                        <a:rPr lang="en-US" sz="1100">
                          <a:solidFill>
                            <a:srgbClr val="595959"/>
                          </a:solidFill>
                          <a:latin typeface="Montserrat"/>
                          <a:ea typeface="Montserrat"/>
                          <a:cs typeface="Montserrat"/>
                          <a:sym typeface="Montserrat"/>
                        </a:rPr>
                        <a:t>Έλλειψη χώρων πρασίνου οι οποίοι να είναι κατάλληλοι για γυναίκες και κορίτσια</a:t>
                      </a:r>
                      <a:endParaRPr sz="1100">
                        <a:solidFill>
                          <a:srgbClr val="595959"/>
                        </a:solidFill>
                        <a:latin typeface="Montserrat"/>
                        <a:ea typeface="Montserrat"/>
                        <a:cs typeface="Montserrat"/>
                        <a:sym typeface="Montserrat"/>
                      </a:endParaRPr>
                    </a:p>
                    <a:p>
                      <a:pPr marL="0" marR="0" lvl="0" indent="0" algn="l" rtl="0">
                        <a:lnSpc>
                          <a:spcPct val="115000"/>
                        </a:lnSpc>
                        <a:spcBef>
                          <a:spcPts val="800"/>
                        </a:spcBef>
                        <a:spcAft>
                          <a:spcPts val="0"/>
                        </a:spcAft>
                        <a:buNone/>
                      </a:pPr>
                      <a:endParaRPr sz="110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Ποια είναι τα εμπόδια για την καλύτερη κατανόηση των συ</a:t>
                      </a:r>
                      <a:r>
                        <a:rPr lang="en-US" sz="1100">
                          <a:solidFill>
                            <a:srgbClr val="595959"/>
                          </a:solidFill>
                          <a:latin typeface="Montserrat Light"/>
                          <a:ea typeface="Montserrat Light"/>
                          <a:cs typeface="Montserrat Light"/>
                          <a:sym typeface="Montserrat Light"/>
                        </a:rPr>
                        <a:t>νιστωσών του</a:t>
                      </a:r>
                      <a:r>
                        <a:rPr lang="en-US" sz="1100" b="0" i="0">
                          <a:solidFill>
                            <a:srgbClr val="595959"/>
                          </a:solidFill>
                          <a:latin typeface="Montserrat Light"/>
                          <a:ea typeface="Montserrat Light"/>
                          <a:cs typeface="Montserrat Light"/>
                          <a:sym typeface="Montserrat Light"/>
                        </a:rPr>
                        <a:t> σχεδιασμού δημόσιων χώρων πρασίνου με ευαισθησία ως προς το φύλο;</a:t>
                      </a:r>
                      <a:endParaRPr sz="1100" b="0"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Η τρέχουσα πρακτική σχεδιασμού στερείται αρχικ</a:t>
                      </a:r>
                      <a:r>
                        <a:rPr lang="en-US" sz="1100">
                          <a:solidFill>
                            <a:srgbClr val="595959"/>
                          </a:solidFill>
                          <a:latin typeface="Montserrat Light"/>
                          <a:ea typeface="Montserrat Light"/>
                          <a:cs typeface="Montserrat Light"/>
                          <a:sym typeface="Montserrat Light"/>
                        </a:rPr>
                        <a:t>ούς</a:t>
                      </a:r>
                      <a:r>
                        <a:rPr lang="en-US" sz="1100" b="0" i="0">
                          <a:solidFill>
                            <a:srgbClr val="595959"/>
                          </a:solidFill>
                          <a:latin typeface="Montserrat Light"/>
                          <a:ea typeface="Montserrat Light"/>
                          <a:cs typeface="Montserrat Light"/>
                          <a:sym typeface="Montserrat Light"/>
                        </a:rPr>
                        <a:t> έρευνας και κατανόησης των αναγκών των γυναικών</a:t>
                      </a:r>
                      <a:endParaRPr sz="1100" b="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2"/>
                  </a:ext>
                </a:extLst>
              </a:tr>
              <a:tr h="741750">
                <a:tc>
                  <a:txBody>
                    <a:bodyPr/>
                    <a:lstStyle/>
                    <a:p>
                      <a:pPr marL="0" lvl="0" indent="0" algn="l" rtl="0">
                        <a:lnSpc>
                          <a:spcPct val="115000"/>
                        </a:lnSpc>
                        <a:spcBef>
                          <a:spcPts val="0"/>
                        </a:spcBef>
                        <a:spcAft>
                          <a:spcPts val="0"/>
                        </a:spcAft>
                        <a:buClr>
                          <a:schemeClr val="dk1"/>
                        </a:buClr>
                        <a:buFont typeface="Arial"/>
                        <a:buNone/>
                      </a:pPr>
                      <a:r>
                        <a:rPr lang="en-US" sz="1100">
                          <a:solidFill>
                            <a:srgbClr val="595959"/>
                          </a:solidFill>
                          <a:latin typeface="Montserrat"/>
                          <a:ea typeface="Montserrat"/>
                          <a:cs typeface="Montserrat"/>
                          <a:sym typeface="Montserrat"/>
                        </a:rPr>
                        <a:t>Έλλειψη χώρων πρασίνου οι οποίοι να είναι κατάλληλοι για γυναίκες και κορίτσια</a:t>
                      </a:r>
                      <a:endParaRPr sz="1100">
                        <a:solidFill>
                          <a:srgbClr val="595959"/>
                        </a:solidFill>
                        <a:latin typeface="Montserrat"/>
                        <a:ea typeface="Montserrat"/>
                        <a:cs typeface="Montserrat"/>
                        <a:sym typeface="Montserrat"/>
                      </a:endParaRPr>
                    </a:p>
                    <a:p>
                      <a:pPr marL="0" marR="0" lvl="0" indent="0" algn="l" rtl="0">
                        <a:lnSpc>
                          <a:spcPct val="115000"/>
                        </a:lnSpc>
                        <a:spcBef>
                          <a:spcPts val="800"/>
                        </a:spcBef>
                        <a:spcAft>
                          <a:spcPts val="0"/>
                        </a:spcAft>
                        <a:buNone/>
                      </a:pPr>
                      <a:endParaRPr sz="110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Ποιοι είναι οι 3 φόβοι</a:t>
                      </a:r>
                      <a:r>
                        <a:rPr lang="en-US" sz="1100">
                          <a:solidFill>
                            <a:srgbClr val="595959"/>
                          </a:solidFill>
                          <a:latin typeface="Montserrat Light"/>
                          <a:ea typeface="Montserrat Light"/>
                          <a:cs typeface="Montserrat Light"/>
                          <a:sym typeface="Montserrat Light"/>
                        </a:rPr>
                        <a:t> που οι </a:t>
                      </a:r>
                      <a:r>
                        <a:rPr lang="en-US" sz="1100" b="0" i="0">
                          <a:solidFill>
                            <a:srgbClr val="595959"/>
                          </a:solidFill>
                          <a:latin typeface="Montserrat Light"/>
                          <a:ea typeface="Montserrat Light"/>
                          <a:cs typeface="Montserrat Light"/>
                          <a:sym typeface="Montserrat Light"/>
                        </a:rPr>
                        <a:t>γυνα</a:t>
                      </a:r>
                      <a:r>
                        <a:rPr lang="en-US" sz="1100">
                          <a:solidFill>
                            <a:srgbClr val="595959"/>
                          </a:solidFill>
                          <a:latin typeface="Montserrat Light"/>
                          <a:ea typeface="Montserrat Light"/>
                          <a:cs typeface="Montserrat Light"/>
                          <a:sym typeface="Montserrat Light"/>
                        </a:rPr>
                        <a:t>ί</a:t>
                      </a:r>
                      <a:r>
                        <a:rPr lang="en-US" sz="1100" b="0" i="0">
                          <a:solidFill>
                            <a:srgbClr val="595959"/>
                          </a:solidFill>
                          <a:latin typeface="Montserrat Light"/>
                          <a:ea typeface="Montserrat Light"/>
                          <a:cs typeface="Montserrat Light"/>
                          <a:sym typeface="Montserrat Light"/>
                        </a:rPr>
                        <a:t>κ</a:t>
                      </a:r>
                      <a:r>
                        <a:rPr lang="en-US" sz="1100">
                          <a:solidFill>
                            <a:srgbClr val="595959"/>
                          </a:solidFill>
                          <a:latin typeface="Montserrat Light"/>
                          <a:ea typeface="Montserrat Light"/>
                          <a:cs typeface="Montserrat Light"/>
                          <a:sym typeface="Montserrat Light"/>
                        </a:rPr>
                        <a:t>ες και τα κορίτσια εκφράζουν πιο συχνά </a:t>
                      </a:r>
                      <a:r>
                        <a:rPr lang="en-US" sz="1100" b="0" i="0">
                          <a:solidFill>
                            <a:srgbClr val="595959"/>
                          </a:solidFill>
                          <a:latin typeface="Montserrat Light"/>
                          <a:ea typeface="Montserrat Light"/>
                          <a:cs typeface="Montserrat Light"/>
                          <a:sym typeface="Montserrat Light"/>
                        </a:rPr>
                        <a:t>όσον αφορά τη χρήση υποδομών και χώρων πρασίνου το βράδυ;.</a:t>
                      </a:r>
                      <a:endParaRPr sz="1100" b="0"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457200" marR="0" lvl="0" indent="-298450" algn="l" rtl="0">
                        <a:lnSpc>
                          <a:spcPct val="107000"/>
                        </a:lnSpc>
                        <a:spcBef>
                          <a:spcPts val="0"/>
                        </a:spcBef>
                        <a:spcAft>
                          <a:spcPts val="0"/>
                        </a:spcAft>
                        <a:buClr>
                          <a:srgbClr val="595959"/>
                        </a:buClr>
                        <a:buSzPts val="1100"/>
                        <a:buFont typeface="Montserrat Light"/>
                        <a:buAutoNum type="arabicPeriod"/>
                      </a:pPr>
                      <a:r>
                        <a:rPr lang="en-US" sz="1100">
                          <a:solidFill>
                            <a:srgbClr val="595959"/>
                          </a:solidFill>
                          <a:latin typeface="Montserrat Light"/>
                          <a:ea typeface="Montserrat Light"/>
                          <a:cs typeface="Montserrat Light"/>
                          <a:sym typeface="Montserrat Light"/>
                        </a:rPr>
                        <a:t>Π</a:t>
                      </a:r>
                      <a:r>
                        <a:rPr lang="en-US" sz="1100" b="0" i="0">
                          <a:solidFill>
                            <a:srgbClr val="595959"/>
                          </a:solidFill>
                          <a:latin typeface="Montserrat Light"/>
                          <a:ea typeface="Montserrat Light"/>
                          <a:cs typeface="Montserrat Light"/>
                          <a:sym typeface="Montserrat Light"/>
                        </a:rPr>
                        <a:t>αρενόχληση ή/και </a:t>
                      </a:r>
                      <a:r>
                        <a:rPr lang="en-US" sz="1100">
                          <a:solidFill>
                            <a:srgbClr val="595959"/>
                          </a:solidFill>
                          <a:latin typeface="Montserrat Light"/>
                          <a:ea typeface="Montserrat Light"/>
                          <a:cs typeface="Montserrat Light"/>
                          <a:sym typeface="Montserrat Light"/>
                        </a:rPr>
                        <a:t>κλοπή</a:t>
                      </a:r>
                      <a:endParaRPr sz="1100">
                        <a:solidFill>
                          <a:srgbClr val="595959"/>
                        </a:solidFill>
                        <a:latin typeface="Montserrat Light"/>
                        <a:ea typeface="Montserrat Light"/>
                        <a:cs typeface="Montserrat Light"/>
                        <a:sym typeface="Montserrat Light"/>
                      </a:endParaRPr>
                    </a:p>
                    <a:p>
                      <a:pPr marL="457200" marR="0" lvl="0" indent="-298450" algn="l" rtl="0">
                        <a:lnSpc>
                          <a:spcPct val="107000"/>
                        </a:lnSpc>
                        <a:spcBef>
                          <a:spcPts val="0"/>
                        </a:spcBef>
                        <a:spcAft>
                          <a:spcPts val="0"/>
                        </a:spcAft>
                        <a:buClr>
                          <a:srgbClr val="595959"/>
                        </a:buClr>
                        <a:buSzPts val="1100"/>
                        <a:buFont typeface="Montserrat Light"/>
                        <a:buAutoNum type="arabicPeriod"/>
                      </a:pPr>
                      <a:r>
                        <a:rPr lang="en-US" sz="1100">
                          <a:solidFill>
                            <a:srgbClr val="595959"/>
                          </a:solidFill>
                          <a:latin typeface="Montserrat Light"/>
                          <a:ea typeface="Montserrat Light"/>
                          <a:cs typeface="Montserrat Light"/>
                          <a:sym typeface="Montserrat Light"/>
                        </a:rPr>
                        <a:t>Σ</a:t>
                      </a:r>
                      <a:r>
                        <a:rPr lang="en-US" sz="1100" b="0" i="0">
                          <a:solidFill>
                            <a:srgbClr val="595959"/>
                          </a:solidFill>
                          <a:latin typeface="Montserrat Light"/>
                          <a:ea typeface="Montserrat Light"/>
                          <a:cs typeface="Montserrat Light"/>
                          <a:sym typeface="Montserrat Light"/>
                        </a:rPr>
                        <a:t>ωματική κακοποίηση</a:t>
                      </a:r>
                      <a:endParaRPr sz="1100">
                        <a:solidFill>
                          <a:srgbClr val="595959"/>
                        </a:solidFill>
                        <a:latin typeface="Montserrat Light"/>
                        <a:ea typeface="Montserrat Light"/>
                        <a:cs typeface="Montserrat Light"/>
                        <a:sym typeface="Montserrat Light"/>
                      </a:endParaRPr>
                    </a:p>
                    <a:p>
                      <a:pPr marL="457200" marR="0" lvl="0" indent="-298450" algn="l" rtl="0">
                        <a:lnSpc>
                          <a:spcPct val="107000"/>
                        </a:lnSpc>
                        <a:spcBef>
                          <a:spcPts val="0"/>
                        </a:spcBef>
                        <a:spcAft>
                          <a:spcPts val="0"/>
                        </a:spcAft>
                        <a:buClr>
                          <a:srgbClr val="595959"/>
                        </a:buClr>
                        <a:buSzPts val="1100"/>
                        <a:buFont typeface="Montserrat Light"/>
                        <a:buAutoNum type="arabicPeriod"/>
                      </a:pPr>
                      <a:r>
                        <a:rPr lang="en-US" sz="1100">
                          <a:solidFill>
                            <a:srgbClr val="595959"/>
                          </a:solidFill>
                          <a:latin typeface="Montserrat Light"/>
                          <a:ea typeface="Montserrat Light"/>
                          <a:cs typeface="Montserrat Light"/>
                          <a:sym typeface="Montserrat Light"/>
                        </a:rPr>
                        <a:t>Λ</a:t>
                      </a:r>
                      <a:r>
                        <a:rPr lang="en-US" sz="1100" b="0" i="0">
                          <a:solidFill>
                            <a:srgbClr val="595959"/>
                          </a:solidFill>
                          <a:latin typeface="Montserrat Light"/>
                          <a:ea typeface="Montserrat Light"/>
                          <a:cs typeface="Montserrat Light"/>
                          <a:sym typeface="Montserrat Light"/>
                        </a:rPr>
                        <a:t>εκτική κακοποίηση</a:t>
                      </a:r>
                      <a:endParaRPr sz="1100" b="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3"/>
                  </a:ext>
                </a:extLst>
              </a:tr>
              <a:tr h="667950">
                <a:tc>
                  <a:txBody>
                    <a:bodyPr/>
                    <a:lstStyle/>
                    <a:p>
                      <a:pPr marL="0" lvl="0" indent="0" algn="l" rtl="0">
                        <a:lnSpc>
                          <a:spcPct val="115000"/>
                        </a:lnSpc>
                        <a:spcBef>
                          <a:spcPts val="0"/>
                        </a:spcBef>
                        <a:spcAft>
                          <a:spcPts val="0"/>
                        </a:spcAft>
                        <a:buNone/>
                      </a:pPr>
                      <a:r>
                        <a:rPr lang="en-US" sz="1100">
                          <a:solidFill>
                            <a:srgbClr val="595959"/>
                          </a:solidFill>
                          <a:latin typeface="Montserrat"/>
                          <a:ea typeface="Montserrat"/>
                          <a:cs typeface="Montserrat"/>
                          <a:sym typeface="Montserrat"/>
                        </a:rPr>
                        <a:t>Έλλειψη χώρων πρασίνου οι οποίοι να είναι κατάλληλοι για γυναίκες και κορίτσια</a:t>
                      </a:r>
                      <a:endParaRPr sz="110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Ποια είναι τα φυσικά χαρακτηριστικά που μπορούν να </a:t>
                      </a:r>
                      <a:r>
                        <a:rPr lang="en-US" sz="1100">
                          <a:solidFill>
                            <a:srgbClr val="595959"/>
                          </a:solidFill>
                          <a:latin typeface="Montserrat Light"/>
                          <a:ea typeface="Montserrat Light"/>
                          <a:cs typeface="Montserrat Light"/>
                          <a:sym typeface="Montserrat Light"/>
                        </a:rPr>
                        <a:t>ενισχύσουν </a:t>
                      </a:r>
                      <a:r>
                        <a:rPr lang="en-US" sz="1100" b="0" i="0">
                          <a:solidFill>
                            <a:srgbClr val="595959"/>
                          </a:solidFill>
                          <a:latin typeface="Montserrat Light"/>
                          <a:ea typeface="Montserrat Light"/>
                          <a:cs typeface="Montserrat Light"/>
                          <a:sym typeface="Montserrat Light"/>
                        </a:rPr>
                        <a:t>την ποιότητα των δημόσιων χώρων και για τα δύο φύλα; (αναφέρετε τουλάχιστον δύο)</a:t>
                      </a:r>
                      <a:endParaRPr sz="1100" b="0"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457200" marR="0" lvl="0" indent="-298450" algn="l" rtl="0">
                        <a:lnSpc>
                          <a:spcPct val="107000"/>
                        </a:lnSpc>
                        <a:spcBef>
                          <a:spcPts val="0"/>
                        </a:spcBef>
                        <a:spcAft>
                          <a:spcPts val="0"/>
                        </a:spcAft>
                        <a:buClr>
                          <a:srgbClr val="595959"/>
                        </a:buClr>
                        <a:buSzPts val="1100"/>
                        <a:buFont typeface="Montserrat Light"/>
                        <a:buAutoNum type="arabicPeriod"/>
                      </a:pPr>
                      <a:r>
                        <a:rPr lang="en-US" sz="1100">
                          <a:solidFill>
                            <a:srgbClr val="595959"/>
                          </a:solidFill>
                          <a:latin typeface="Montserrat Light"/>
                          <a:ea typeface="Montserrat Light"/>
                          <a:cs typeface="Montserrat Light"/>
                          <a:sym typeface="Montserrat Light"/>
                        </a:rPr>
                        <a:t>Κ</a:t>
                      </a:r>
                      <a:r>
                        <a:rPr lang="en-US" sz="1100" b="0" i="0">
                          <a:solidFill>
                            <a:srgbClr val="595959"/>
                          </a:solidFill>
                          <a:latin typeface="Montserrat Light"/>
                          <a:ea typeface="Montserrat Light"/>
                          <a:cs typeface="Montserrat Light"/>
                          <a:sym typeface="Montserrat Light"/>
                        </a:rPr>
                        <a:t>αλά σκιασμέν</a:t>
                      </a:r>
                      <a:r>
                        <a:rPr lang="en-US" sz="1100">
                          <a:solidFill>
                            <a:srgbClr val="595959"/>
                          </a:solidFill>
                          <a:latin typeface="Montserrat Light"/>
                          <a:ea typeface="Montserrat Light"/>
                          <a:cs typeface="Montserrat Light"/>
                          <a:sym typeface="Montserrat Light"/>
                        </a:rPr>
                        <a:t>ες περιοχές </a:t>
                      </a:r>
                      <a:r>
                        <a:rPr lang="en-US" sz="1100" b="0" i="0">
                          <a:solidFill>
                            <a:srgbClr val="595959"/>
                          </a:solidFill>
                          <a:latin typeface="Montserrat Light"/>
                          <a:ea typeface="Montserrat Light"/>
                          <a:cs typeface="Montserrat Light"/>
                          <a:sym typeface="Montserrat Light"/>
                        </a:rPr>
                        <a:t>με δέντρα</a:t>
                      </a:r>
                      <a:endParaRPr sz="1100">
                        <a:solidFill>
                          <a:srgbClr val="595959"/>
                        </a:solidFill>
                        <a:latin typeface="Montserrat Light"/>
                        <a:ea typeface="Montserrat Light"/>
                        <a:cs typeface="Montserrat Light"/>
                        <a:sym typeface="Montserrat Light"/>
                      </a:endParaRPr>
                    </a:p>
                    <a:p>
                      <a:pPr marL="457200" marR="0" lvl="0" indent="-298450" algn="l" rtl="0">
                        <a:lnSpc>
                          <a:spcPct val="107000"/>
                        </a:lnSpc>
                        <a:spcBef>
                          <a:spcPts val="0"/>
                        </a:spcBef>
                        <a:spcAft>
                          <a:spcPts val="0"/>
                        </a:spcAft>
                        <a:buClr>
                          <a:srgbClr val="595959"/>
                        </a:buClr>
                        <a:buSzPts val="1100"/>
                        <a:buFont typeface="Montserrat Light"/>
                        <a:buAutoNum type="arabicPeriod"/>
                      </a:pPr>
                      <a:r>
                        <a:rPr lang="en-US" sz="1100">
                          <a:solidFill>
                            <a:srgbClr val="595959"/>
                          </a:solidFill>
                          <a:latin typeface="Montserrat Light"/>
                          <a:ea typeface="Montserrat Light"/>
                          <a:cs typeface="Montserrat Light"/>
                          <a:sym typeface="Montserrat Light"/>
                        </a:rPr>
                        <a:t>Κ</a:t>
                      </a:r>
                      <a:r>
                        <a:rPr lang="en-US" sz="1100" b="0" i="0">
                          <a:solidFill>
                            <a:srgbClr val="595959"/>
                          </a:solidFill>
                          <a:latin typeface="Montserrat Light"/>
                          <a:ea typeface="Montserrat Light"/>
                          <a:cs typeface="Montserrat Light"/>
                          <a:sym typeface="Montserrat Light"/>
                        </a:rPr>
                        <a:t>αλά συντηρημένοι προσβάσιμοι χλοοτάπητες</a:t>
                      </a:r>
                      <a:endParaRPr sz="1100">
                        <a:solidFill>
                          <a:srgbClr val="595959"/>
                        </a:solidFill>
                        <a:latin typeface="Montserrat Light"/>
                        <a:ea typeface="Montserrat Light"/>
                        <a:cs typeface="Montserrat Light"/>
                        <a:sym typeface="Montserrat Light"/>
                      </a:endParaRPr>
                    </a:p>
                    <a:p>
                      <a:pPr marL="457200" marR="0" lvl="0" indent="-298450" algn="l" rtl="0">
                        <a:lnSpc>
                          <a:spcPct val="107000"/>
                        </a:lnSpc>
                        <a:spcBef>
                          <a:spcPts val="0"/>
                        </a:spcBef>
                        <a:spcAft>
                          <a:spcPts val="0"/>
                        </a:spcAft>
                        <a:buClr>
                          <a:srgbClr val="595959"/>
                        </a:buClr>
                        <a:buSzPts val="1100"/>
                        <a:buFont typeface="Montserrat Light"/>
                        <a:buAutoNum type="arabicPeriod"/>
                      </a:pPr>
                      <a:r>
                        <a:rPr lang="en-US" sz="1100">
                          <a:solidFill>
                            <a:srgbClr val="595959"/>
                          </a:solidFill>
                          <a:latin typeface="Montserrat Light"/>
                          <a:ea typeface="Montserrat Light"/>
                          <a:cs typeface="Montserrat Light"/>
                          <a:sym typeface="Montserrat Light"/>
                        </a:rPr>
                        <a:t>Ε</a:t>
                      </a:r>
                      <a:r>
                        <a:rPr lang="en-US" sz="1100" b="0" i="0">
                          <a:solidFill>
                            <a:srgbClr val="595959"/>
                          </a:solidFill>
                          <a:latin typeface="Montserrat Light"/>
                          <a:ea typeface="Montserrat Light"/>
                          <a:cs typeface="Montserrat Light"/>
                          <a:sym typeface="Montserrat Light"/>
                        </a:rPr>
                        <a:t>γγύτητα σε υδάτινα σώματα</a:t>
                      </a:r>
                      <a:r>
                        <a:rPr lang="en-US" sz="1100">
                          <a:solidFill>
                            <a:srgbClr val="595959"/>
                          </a:solidFill>
                          <a:latin typeface="Montserrat Light"/>
                          <a:ea typeface="Montserrat Light"/>
                          <a:cs typeface="Montserrat Light"/>
                          <a:sym typeface="Montserrat Light"/>
                        </a:rPr>
                        <a:t>, εφόσον αυτό</a:t>
                      </a:r>
                      <a:r>
                        <a:rPr lang="en-US" sz="1100" b="0" i="0">
                          <a:solidFill>
                            <a:srgbClr val="595959"/>
                          </a:solidFill>
                          <a:latin typeface="Montserrat Light"/>
                          <a:ea typeface="Montserrat Light"/>
                          <a:cs typeface="Montserrat Light"/>
                          <a:sym typeface="Montserrat Light"/>
                        </a:rPr>
                        <a:t> είναι δυνατόν</a:t>
                      </a:r>
                      <a:endParaRPr sz="1100">
                        <a:solidFill>
                          <a:srgbClr val="595959"/>
                        </a:solidFill>
                        <a:latin typeface="Montserrat Light"/>
                        <a:ea typeface="Montserrat Light"/>
                        <a:cs typeface="Montserrat Light"/>
                        <a:sym typeface="Montserrat Light"/>
                      </a:endParaRPr>
                    </a:p>
                    <a:p>
                      <a:pPr marL="457200" marR="0" lvl="0" indent="-298450" algn="l" rtl="0">
                        <a:lnSpc>
                          <a:spcPct val="107000"/>
                        </a:lnSpc>
                        <a:spcBef>
                          <a:spcPts val="0"/>
                        </a:spcBef>
                        <a:spcAft>
                          <a:spcPts val="0"/>
                        </a:spcAft>
                        <a:buClr>
                          <a:srgbClr val="595959"/>
                        </a:buClr>
                        <a:buSzPts val="1100"/>
                        <a:buFont typeface="Montserrat Light"/>
                        <a:buAutoNum type="arabicPeriod"/>
                      </a:pPr>
                      <a:r>
                        <a:rPr lang="en-US" sz="1100">
                          <a:solidFill>
                            <a:srgbClr val="595959"/>
                          </a:solidFill>
                          <a:latin typeface="Montserrat Light"/>
                          <a:ea typeface="Montserrat Light"/>
                          <a:cs typeface="Montserrat Light"/>
                          <a:sym typeface="Montserrat Light"/>
                        </a:rPr>
                        <a:t>Φ</a:t>
                      </a:r>
                      <a:r>
                        <a:rPr lang="en-US" sz="1100" b="0" i="0">
                          <a:solidFill>
                            <a:srgbClr val="595959"/>
                          </a:solidFill>
                          <a:latin typeface="Montserrat Light"/>
                          <a:ea typeface="Montserrat Light"/>
                          <a:cs typeface="Montserrat Light"/>
                          <a:sym typeface="Montserrat Light"/>
                        </a:rPr>
                        <a:t>ύτευση αειθαλών δέντρων</a:t>
                      </a:r>
                      <a:endParaRPr sz="1100">
                        <a:solidFill>
                          <a:srgbClr val="595959"/>
                        </a:solidFill>
                        <a:latin typeface="Montserrat Light"/>
                        <a:ea typeface="Montserrat Light"/>
                        <a:cs typeface="Montserrat Light"/>
                        <a:sym typeface="Montserrat Light"/>
                      </a:endParaRPr>
                    </a:p>
                    <a:p>
                      <a:pPr marL="457200" marR="0" lvl="0" indent="-298450" algn="l" rtl="0">
                        <a:lnSpc>
                          <a:spcPct val="107000"/>
                        </a:lnSpc>
                        <a:spcBef>
                          <a:spcPts val="0"/>
                        </a:spcBef>
                        <a:spcAft>
                          <a:spcPts val="0"/>
                        </a:spcAft>
                        <a:buClr>
                          <a:srgbClr val="595959"/>
                        </a:buClr>
                        <a:buSzPts val="1100"/>
                        <a:buFont typeface="Montserrat Light"/>
                        <a:buAutoNum type="arabicPeriod"/>
                      </a:pPr>
                      <a:r>
                        <a:rPr lang="en-US" sz="1100">
                          <a:solidFill>
                            <a:srgbClr val="595959"/>
                          </a:solidFill>
                          <a:latin typeface="Montserrat Light"/>
                          <a:ea typeface="Montserrat Light"/>
                          <a:cs typeface="Montserrat Light"/>
                          <a:sym typeface="Montserrat Light"/>
                        </a:rPr>
                        <a:t>Σκιασμένοι </a:t>
                      </a:r>
                      <a:r>
                        <a:rPr lang="en-US" sz="1100" b="0" i="0">
                          <a:solidFill>
                            <a:srgbClr val="595959"/>
                          </a:solidFill>
                          <a:latin typeface="Montserrat Light"/>
                          <a:ea typeface="Montserrat Light"/>
                          <a:cs typeface="Montserrat Light"/>
                          <a:sym typeface="Montserrat Light"/>
                        </a:rPr>
                        <a:t>χώροι </a:t>
                      </a:r>
                      <a:r>
                        <a:rPr lang="en-US" sz="1100">
                          <a:solidFill>
                            <a:srgbClr val="595959"/>
                          </a:solidFill>
                          <a:latin typeface="Montserrat Light"/>
                          <a:ea typeface="Montserrat Light"/>
                          <a:cs typeface="Montserrat Light"/>
                          <a:sym typeface="Montserrat Light"/>
                        </a:rPr>
                        <a:t>με </a:t>
                      </a:r>
                      <a:r>
                        <a:rPr lang="en-US" sz="1100" b="0" i="0">
                          <a:solidFill>
                            <a:srgbClr val="595959"/>
                          </a:solidFill>
                          <a:latin typeface="Montserrat Light"/>
                          <a:ea typeface="Montserrat Light"/>
                          <a:cs typeface="Montserrat Light"/>
                          <a:sym typeface="Montserrat Light"/>
                        </a:rPr>
                        <a:t>καθ</a:t>
                      </a:r>
                      <a:r>
                        <a:rPr lang="en-US" sz="1100">
                          <a:solidFill>
                            <a:srgbClr val="595959"/>
                          </a:solidFill>
                          <a:latin typeface="Montserrat Light"/>
                          <a:ea typeface="Montserrat Light"/>
                          <a:cs typeface="Montserrat Light"/>
                          <a:sym typeface="Montserrat Light"/>
                        </a:rPr>
                        <a:t>ίσματα</a:t>
                      </a:r>
                      <a:endParaRPr sz="1100" b="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4"/>
                  </a:ext>
                </a:extLst>
              </a:tr>
              <a:tr h="752475">
                <a:tc>
                  <a:txBody>
                    <a:bodyPr/>
                    <a:lstStyle/>
                    <a:p>
                      <a:pPr marL="0" lvl="0" indent="0" algn="l" rtl="0">
                        <a:lnSpc>
                          <a:spcPct val="115000"/>
                        </a:lnSpc>
                        <a:spcBef>
                          <a:spcPts val="0"/>
                        </a:spcBef>
                        <a:spcAft>
                          <a:spcPts val="0"/>
                        </a:spcAft>
                        <a:buNone/>
                      </a:pPr>
                      <a:r>
                        <a:rPr lang="en-US" sz="1100">
                          <a:solidFill>
                            <a:srgbClr val="595959"/>
                          </a:solidFill>
                          <a:latin typeface="Montserrat"/>
                          <a:ea typeface="Montserrat"/>
                          <a:cs typeface="Montserrat"/>
                          <a:sym typeface="Montserrat"/>
                        </a:rPr>
                        <a:t>Έλλειψη χώρων πρασίνου οι οποίοι να είναι κατάλληλοι για γυναίκες και κορίτσια</a:t>
                      </a:r>
                      <a:endParaRPr sz="110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Γιατί υπάρχει τέτοια απόκλιση μεταξύ των τυποποιημένων λύσεων για τον εξοπλισμό των πάρκων και των αναγκών των γυναικών; </a:t>
                      </a:r>
                      <a:endParaRPr sz="1100" b="0"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Η απόκλιση αυτή είναι κυρίως συνέπεια του γεγονότος ότι οι σχεδιαστές του εξοπλισμού </a:t>
                      </a:r>
                      <a:r>
                        <a:rPr lang="en-US" sz="1100">
                          <a:solidFill>
                            <a:srgbClr val="595959"/>
                          </a:solidFill>
                          <a:latin typeface="Montserrat Light"/>
                          <a:ea typeface="Montserrat Light"/>
                          <a:cs typeface="Montserrat Light"/>
                          <a:sym typeface="Montserrat Light"/>
                        </a:rPr>
                        <a:t>για τα πάρκα και τους χώρους πρασίνου</a:t>
                      </a:r>
                      <a:r>
                        <a:rPr lang="en-US" sz="1100" b="0" i="0">
                          <a:solidFill>
                            <a:srgbClr val="595959"/>
                          </a:solidFill>
                          <a:latin typeface="Montserrat Light"/>
                          <a:ea typeface="Montserrat Light"/>
                          <a:cs typeface="Montserrat Light"/>
                          <a:sym typeface="Montserrat Light"/>
                        </a:rPr>
                        <a:t> ήταν</a:t>
                      </a:r>
                      <a:r>
                        <a:rPr lang="en-US" sz="1100">
                          <a:solidFill>
                            <a:srgbClr val="595959"/>
                          </a:solidFill>
                          <a:latin typeface="Montserrat Light"/>
                          <a:ea typeface="Montserrat Light"/>
                          <a:cs typeface="Montserrat Light"/>
                          <a:sym typeface="Montserrat Light"/>
                        </a:rPr>
                        <a:t>, </a:t>
                      </a:r>
                      <a:r>
                        <a:rPr lang="en-US" sz="1100" b="0" i="0">
                          <a:solidFill>
                            <a:srgbClr val="595959"/>
                          </a:solidFill>
                          <a:latin typeface="Montserrat Light"/>
                          <a:ea typeface="Montserrat Light"/>
                          <a:cs typeface="Montserrat Light"/>
                          <a:sym typeface="Montserrat Light"/>
                        </a:rPr>
                        <a:t>στη συντριπτική τους πλειοψηφία, άνδρες. </a:t>
                      </a:r>
                      <a:endParaRPr sz="1100" b="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5"/>
                  </a:ext>
                </a:extLst>
              </a:tr>
              <a:tr h="606450">
                <a:tc>
                  <a:txBody>
                    <a:bodyPr/>
                    <a:lstStyle/>
                    <a:p>
                      <a:pPr marL="0" marR="0" lvl="0" indent="0" algn="l" rtl="0">
                        <a:lnSpc>
                          <a:spcPct val="107000"/>
                        </a:lnSpc>
                        <a:spcBef>
                          <a:spcPts val="0"/>
                        </a:spcBef>
                        <a:spcAft>
                          <a:spcPts val="0"/>
                        </a:spcAft>
                        <a:buNone/>
                      </a:pPr>
                      <a:r>
                        <a:rPr lang="en-US" sz="1100" b="0" i="0">
                          <a:solidFill>
                            <a:srgbClr val="595959"/>
                          </a:solidFill>
                          <a:latin typeface="Montserrat"/>
                          <a:ea typeface="Montserrat"/>
                          <a:cs typeface="Montserrat"/>
                          <a:sym typeface="Montserrat"/>
                        </a:rPr>
                        <a:t>Έλλειψη κατάρτισης και ευαισθ</a:t>
                      </a:r>
                      <a:r>
                        <a:rPr lang="en-US" sz="1100">
                          <a:solidFill>
                            <a:srgbClr val="595959"/>
                          </a:solidFill>
                          <a:latin typeface="Montserrat"/>
                          <a:ea typeface="Montserrat"/>
                          <a:cs typeface="Montserrat"/>
                          <a:sym typeface="Montserrat"/>
                        </a:rPr>
                        <a:t>ητοποίησης της αστυνομίας</a:t>
                      </a:r>
                      <a:r>
                        <a:rPr lang="en-US" sz="1100" b="0" i="0">
                          <a:solidFill>
                            <a:srgbClr val="595959"/>
                          </a:solidFill>
                          <a:latin typeface="Montserrat"/>
                          <a:ea typeface="Montserrat"/>
                          <a:cs typeface="Montserrat"/>
                          <a:sym typeface="Montserrat"/>
                        </a:rPr>
                        <a:t> για την αντιμετώπιση της παρενόχλησης</a:t>
                      </a:r>
                      <a:endParaRPr sz="1100" b="0" i="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Ποιοι είναι οι παράγοντες που πρέπει να συντρέχουν κατά τη λήψη απ</a:t>
                      </a:r>
                      <a:r>
                        <a:rPr lang="en-US" sz="1100">
                          <a:solidFill>
                            <a:srgbClr val="595959"/>
                          </a:solidFill>
                          <a:latin typeface="Montserrat Light"/>
                          <a:ea typeface="Montserrat Light"/>
                          <a:cs typeface="Montserrat Light"/>
                          <a:sym typeface="Montserrat Light"/>
                        </a:rPr>
                        <a:t>οφάσεων</a:t>
                      </a:r>
                      <a:r>
                        <a:rPr lang="en-US" sz="1100" b="0" i="0">
                          <a:solidFill>
                            <a:srgbClr val="595959"/>
                          </a:solidFill>
                          <a:latin typeface="Montserrat Light"/>
                          <a:ea typeface="Montserrat Light"/>
                          <a:cs typeface="Montserrat Light"/>
                          <a:sym typeface="Montserrat Light"/>
                        </a:rPr>
                        <a:t> σχετικά με τη σεξουαλική παρενόχληση/βία σύμφωνα με τους δημόσιους φορείς;  </a:t>
                      </a:r>
                      <a:endParaRPr sz="1100" b="0"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Οι παράγοντες είναι τρεις και είναι η διαθεσιμότητα ανεξάρτητων αποδεικτικών στοιχείων για το περιστατικό, η ταυτοποίηση ενός/μ</a:t>
                      </a:r>
                      <a:r>
                        <a:rPr lang="en-US" sz="1100">
                          <a:solidFill>
                            <a:srgbClr val="595959"/>
                          </a:solidFill>
                          <a:latin typeface="Montserrat Light"/>
                          <a:ea typeface="Montserrat Light"/>
                          <a:cs typeface="Montserrat Light"/>
                          <a:sym typeface="Montserrat Light"/>
                        </a:rPr>
                        <a:t>ίας</a:t>
                      </a:r>
                      <a:r>
                        <a:rPr lang="en-US" sz="1100" b="0" i="0">
                          <a:solidFill>
                            <a:srgbClr val="595959"/>
                          </a:solidFill>
                          <a:latin typeface="Montserrat Light"/>
                          <a:ea typeface="Montserrat Light"/>
                          <a:cs typeface="Montserrat Light"/>
                          <a:sym typeface="Montserrat Light"/>
                        </a:rPr>
                        <a:t> υπόπτου που </a:t>
                      </a:r>
                      <a:r>
                        <a:rPr lang="en-US" sz="1100">
                          <a:solidFill>
                            <a:srgbClr val="595959"/>
                          </a:solidFill>
                          <a:latin typeface="Montserrat Light"/>
                          <a:ea typeface="Montserrat Light"/>
                          <a:cs typeface="Montserrat Light"/>
                          <a:sym typeface="Montserrat Light"/>
                        </a:rPr>
                        <a:t>κρίνεται ως «</a:t>
                      </a:r>
                      <a:r>
                        <a:rPr lang="en-US" sz="1100" b="0" i="0">
                          <a:solidFill>
                            <a:srgbClr val="595959"/>
                          </a:solidFill>
                          <a:latin typeface="Montserrat Light"/>
                          <a:ea typeface="Montserrat Light"/>
                          <a:cs typeface="Montserrat Light"/>
                          <a:sym typeface="Montserrat Light"/>
                        </a:rPr>
                        <a:t>αξιόπιστος/η εγκληματίας</a:t>
                      </a:r>
                      <a:r>
                        <a:rPr lang="en-US" sz="1100">
                          <a:solidFill>
                            <a:srgbClr val="595959"/>
                          </a:solidFill>
                          <a:latin typeface="Montserrat Light"/>
                          <a:ea typeface="Montserrat Light"/>
                          <a:cs typeface="Montserrat Light"/>
                          <a:sym typeface="Montserrat Light"/>
                        </a:rPr>
                        <a:t>»</a:t>
                      </a:r>
                      <a:r>
                        <a:rPr lang="en-US" sz="1100" b="0" i="0">
                          <a:solidFill>
                            <a:srgbClr val="595959"/>
                          </a:solidFill>
                          <a:latin typeface="Montserrat Light"/>
                          <a:ea typeface="Montserrat Light"/>
                          <a:cs typeface="Montserrat Light"/>
                          <a:sym typeface="Montserrat Light"/>
                        </a:rPr>
                        <a:t> και η εκτίμηση ότι ο/η καταγγέλλων είναι </a:t>
                      </a:r>
                      <a:r>
                        <a:rPr lang="en-US" sz="1100">
                          <a:solidFill>
                            <a:srgbClr val="595959"/>
                          </a:solidFill>
                          <a:latin typeface="Montserrat Light"/>
                          <a:ea typeface="Montserrat Light"/>
                          <a:cs typeface="Montserrat Light"/>
                          <a:sym typeface="Montserrat Light"/>
                        </a:rPr>
                        <a:t>«</a:t>
                      </a:r>
                      <a:r>
                        <a:rPr lang="en-US" sz="1100" b="0" i="0">
                          <a:solidFill>
                            <a:srgbClr val="595959"/>
                          </a:solidFill>
                          <a:latin typeface="Montserrat Light"/>
                          <a:ea typeface="Montserrat Light"/>
                          <a:cs typeface="Montserrat Light"/>
                          <a:sym typeface="Montserrat Light"/>
                        </a:rPr>
                        <a:t>αξιόπιστος/η</a:t>
                      </a:r>
                      <a:r>
                        <a:rPr lang="en-US" sz="1100">
                          <a:solidFill>
                            <a:srgbClr val="595959"/>
                          </a:solidFill>
                          <a:latin typeface="Montserrat Light"/>
                          <a:ea typeface="Montserrat Light"/>
                          <a:cs typeface="Montserrat Light"/>
                          <a:sym typeface="Montserrat Light"/>
                        </a:rPr>
                        <a:t>»</a:t>
                      </a:r>
                      <a:r>
                        <a:rPr lang="en-US" sz="1100" b="0" i="0">
                          <a:solidFill>
                            <a:srgbClr val="595959"/>
                          </a:solidFill>
                          <a:latin typeface="Montserrat Light"/>
                          <a:ea typeface="Montserrat Light"/>
                          <a:cs typeface="Montserrat Light"/>
                          <a:sym typeface="Montserrat Light"/>
                        </a:rPr>
                        <a:t>.</a:t>
                      </a:r>
                      <a:endParaRPr sz="1100" b="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6"/>
                  </a:ext>
                </a:extLst>
              </a:tr>
              <a:tr h="752475">
                <a:tc>
                  <a:txBody>
                    <a:bodyPr/>
                    <a:lstStyle/>
                    <a:p>
                      <a:pPr marL="0" lvl="0" indent="0" algn="l" rtl="0">
                        <a:lnSpc>
                          <a:spcPct val="107000"/>
                        </a:lnSpc>
                        <a:spcBef>
                          <a:spcPts val="0"/>
                        </a:spcBef>
                        <a:spcAft>
                          <a:spcPts val="0"/>
                        </a:spcAft>
                        <a:buNone/>
                      </a:pPr>
                      <a:r>
                        <a:rPr lang="en-US" sz="1100">
                          <a:solidFill>
                            <a:srgbClr val="595959"/>
                          </a:solidFill>
                          <a:latin typeface="Montserrat"/>
                          <a:ea typeface="Montserrat"/>
                          <a:cs typeface="Montserrat"/>
                          <a:sym typeface="Montserrat"/>
                        </a:rPr>
                        <a:t>Έλλειψη κατάρτισης και ευαισθητοποίησης της αστυνομίας για την αντιμετώπιση της παρενόχλησης</a:t>
                      </a:r>
                      <a:endParaRPr sz="110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Πιστεύετε ότι η μη αποτελεσματική και άμεση αντιμετώπιση των περιπτώσεων σεξουαλικής παρενόχλησης/βίας θα προκαλέσει απογοήτευση και προβλήματα στην ψυχική υγεία του θύματος; </a:t>
                      </a:r>
                      <a:endParaRPr sz="1100" b="0"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dirty="0" err="1">
                          <a:solidFill>
                            <a:srgbClr val="595959"/>
                          </a:solidFill>
                          <a:latin typeface="Montserrat Light"/>
                          <a:ea typeface="Montserrat Light"/>
                          <a:cs typeface="Montserrat Light"/>
                          <a:sym typeface="Montserrat Light"/>
                        </a:rPr>
                        <a:t>Βε</a:t>
                      </a:r>
                      <a:r>
                        <a:rPr lang="en-US" sz="1100" b="0" i="0" dirty="0">
                          <a:solidFill>
                            <a:srgbClr val="595959"/>
                          </a:solidFill>
                          <a:latin typeface="Montserrat Light"/>
                          <a:ea typeface="Montserrat Light"/>
                          <a:cs typeface="Montserrat Light"/>
                          <a:sym typeface="Montserrat Light"/>
                        </a:rPr>
                        <a:t>βαίως, και ένα παράδειγμα αυτού είναι η περίπτωση των τριών γυναικών στην Κύπρο, οι οποίες εξέφρασαν την απογοήτευσή τους για το γεγονός ότι οι αρμόδιοι εξωδικαστικοί μηχανισμοί, καθώς και η αστυνομία, δεν ασχολήθηκαν άμεσα και αποτελεσματικά με τις υποθέσεις τους, οι οποίες εκκρεμούσαν για μεγάλο χρονικό διάστημα, με ό,τι αυτό συνεπάγεται για την ψυχική τους κατάσταση και την υγεία τους, γενικότερα.</a:t>
                      </a:r>
                      <a:endParaRPr sz="1100" b="0" i="0" dirty="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7"/>
                  </a:ext>
                </a:extLst>
              </a:tr>
            </a:tbl>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567"/>
        <p:cNvGrpSpPr/>
        <p:nvPr/>
      </p:nvGrpSpPr>
      <p:grpSpPr>
        <a:xfrm>
          <a:off x="0" y="0"/>
          <a:ext cx="0" cy="0"/>
          <a:chOff x="0" y="0"/>
          <a:chExt cx="0" cy="0"/>
        </a:xfrm>
      </p:grpSpPr>
      <p:graphicFrame>
        <p:nvGraphicFramePr>
          <p:cNvPr id="568" name="Google Shape;568;p38"/>
          <p:cNvGraphicFramePr/>
          <p:nvPr>
            <p:extLst>
              <p:ext uri="{D42A27DB-BD31-4B8C-83A1-F6EECF244321}">
                <p14:modId xmlns:p14="http://schemas.microsoft.com/office/powerpoint/2010/main" val="2801642776"/>
              </p:ext>
            </p:extLst>
          </p:nvPr>
        </p:nvGraphicFramePr>
        <p:xfrm>
          <a:off x="175098" y="127630"/>
          <a:ext cx="11799652" cy="6629791"/>
        </p:xfrm>
        <a:graphic>
          <a:graphicData uri="http://schemas.openxmlformats.org/drawingml/2006/table">
            <a:tbl>
              <a:tblPr firstRow="1" bandRow="1">
                <a:noFill/>
                <a:tableStyleId>{6301D86A-52C8-4DB1-8393-A57C5A1AB315}</a:tableStyleId>
              </a:tblPr>
              <a:tblGrid>
                <a:gridCol w="2412195">
                  <a:extLst>
                    <a:ext uri="{9D8B030D-6E8A-4147-A177-3AD203B41FA5}">
                      <a16:colId xmlns:a16="http://schemas.microsoft.com/office/drawing/2014/main" val="20000"/>
                    </a:ext>
                  </a:extLst>
                </a:gridCol>
                <a:gridCol w="3829359">
                  <a:extLst>
                    <a:ext uri="{9D8B030D-6E8A-4147-A177-3AD203B41FA5}">
                      <a16:colId xmlns:a16="http://schemas.microsoft.com/office/drawing/2014/main" val="20001"/>
                    </a:ext>
                  </a:extLst>
                </a:gridCol>
                <a:gridCol w="5558098">
                  <a:extLst>
                    <a:ext uri="{9D8B030D-6E8A-4147-A177-3AD203B41FA5}">
                      <a16:colId xmlns:a16="http://schemas.microsoft.com/office/drawing/2014/main" val="20002"/>
                    </a:ext>
                  </a:extLst>
                </a:gridCol>
              </a:tblGrid>
              <a:tr h="291250">
                <a:tc>
                  <a:txBody>
                    <a:bodyPr/>
                    <a:lstStyle/>
                    <a:p>
                      <a:pPr marL="0" marR="0" lvl="0" indent="0" algn="ctr" rtl="0">
                        <a:lnSpc>
                          <a:spcPct val="100000"/>
                        </a:lnSpc>
                        <a:spcBef>
                          <a:spcPts val="0"/>
                        </a:spcBef>
                        <a:spcAft>
                          <a:spcPts val="0"/>
                        </a:spcAft>
                        <a:buClr>
                          <a:srgbClr val="595959"/>
                        </a:buClr>
                        <a:buSzPts val="1200"/>
                        <a:buFont typeface="Montserrat"/>
                        <a:buNone/>
                      </a:pPr>
                      <a:r>
                        <a:rPr lang="en-US" sz="1200">
                          <a:solidFill>
                            <a:srgbClr val="595959"/>
                          </a:solidFill>
                          <a:latin typeface="Montserrat"/>
                          <a:ea typeface="Montserrat"/>
                          <a:cs typeface="Montserrat"/>
                          <a:sym typeface="Montserrat"/>
                        </a:rPr>
                        <a:t>Θέμα</a:t>
                      </a:r>
                      <a:endParaRPr sz="1200">
                        <a:solidFill>
                          <a:srgbClr val="595959"/>
                        </a:solidFill>
                        <a:latin typeface="Montserrat"/>
                        <a:ea typeface="Montserrat"/>
                        <a:cs typeface="Montserrat"/>
                        <a:sym typeface="Montserrat"/>
                      </a:endParaRPr>
                    </a:p>
                    <a:p>
                      <a:pPr marL="0" marR="0" lvl="0" indent="0" algn="ctr" rtl="0">
                        <a:lnSpc>
                          <a:spcPct val="100000"/>
                        </a:lnSpc>
                        <a:spcBef>
                          <a:spcPts val="0"/>
                        </a:spcBef>
                        <a:spcAft>
                          <a:spcPts val="0"/>
                        </a:spcAft>
                        <a:buClr>
                          <a:schemeClr val="dk1"/>
                        </a:buClr>
                        <a:buSzPts val="1200"/>
                        <a:buFont typeface="Arial"/>
                        <a:buNone/>
                      </a:pPr>
                      <a:endParaRPr sz="1200">
                        <a:solidFill>
                          <a:srgbClr val="595959"/>
                        </a:solidFill>
                        <a:latin typeface="Montserrat"/>
                        <a:ea typeface="Montserrat"/>
                        <a:cs typeface="Montserrat"/>
                        <a:sym typeface="Montserrat"/>
                      </a:endParaRPr>
                    </a:p>
                  </a:txBody>
                  <a:tcPr marL="91450" marR="91450" marT="45725" marB="45725">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D8D8D8"/>
                    </a:solidFill>
                  </a:tcPr>
                </a:tc>
                <a:tc>
                  <a:txBody>
                    <a:bodyPr/>
                    <a:lstStyle/>
                    <a:p>
                      <a:pPr marL="0" marR="0" lvl="0" indent="0" algn="ctr" rtl="0">
                        <a:lnSpc>
                          <a:spcPct val="100000"/>
                        </a:lnSpc>
                        <a:spcBef>
                          <a:spcPts val="0"/>
                        </a:spcBef>
                        <a:spcAft>
                          <a:spcPts val="0"/>
                        </a:spcAft>
                        <a:buClr>
                          <a:srgbClr val="595959"/>
                        </a:buClr>
                        <a:buSzPts val="1200"/>
                        <a:buFont typeface="Montserrat"/>
                        <a:buNone/>
                      </a:pPr>
                      <a:r>
                        <a:rPr lang="en-US" sz="1200" dirty="0" err="1">
                          <a:solidFill>
                            <a:srgbClr val="595959"/>
                          </a:solidFill>
                          <a:latin typeface="Montserrat"/>
                          <a:ea typeface="Montserrat"/>
                          <a:cs typeface="Montserrat"/>
                          <a:sym typeface="Montserrat"/>
                        </a:rPr>
                        <a:t>Ερώτηση</a:t>
                      </a:r>
                      <a:endParaRPr dirty="0"/>
                    </a:p>
                  </a:txBody>
                  <a:tcPr marL="91450" marR="91450" marT="45725" marB="45725">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D8D8D8"/>
                    </a:solidFill>
                  </a:tcPr>
                </a:tc>
                <a:tc>
                  <a:txBody>
                    <a:bodyPr/>
                    <a:lstStyle/>
                    <a:p>
                      <a:pPr marL="0" lvl="0" indent="0" algn="ctr" rtl="0">
                        <a:spcBef>
                          <a:spcPts val="0"/>
                        </a:spcBef>
                        <a:spcAft>
                          <a:spcPts val="0"/>
                        </a:spcAft>
                        <a:buClr>
                          <a:schemeClr val="dk1"/>
                        </a:buClr>
                        <a:buFont typeface="Arial"/>
                        <a:buNone/>
                      </a:pPr>
                      <a:r>
                        <a:rPr lang="en-US" sz="1200">
                          <a:solidFill>
                            <a:srgbClr val="595959"/>
                          </a:solidFill>
                          <a:latin typeface="Montserrat"/>
                          <a:ea typeface="Montserrat"/>
                          <a:cs typeface="Montserrat"/>
                          <a:sym typeface="Montserrat"/>
                        </a:rPr>
                        <a:t>Ορθή Απάντηση</a:t>
                      </a:r>
                      <a:endParaRPr sz="1200">
                        <a:solidFill>
                          <a:srgbClr val="595959"/>
                        </a:solidFill>
                        <a:latin typeface="Montserrat"/>
                        <a:ea typeface="Montserrat"/>
                        <a:cs typeface="Montserrat"/>
                        <a:sym typeface="Montserrat"/>
                      </a:endParaRPr>
                    </a:p>
                    <a:p>
                      <a:pPr marL="0" marR="0" lvl="0" indent="0" algn="ctr" rtl="0">
                        <a:spcBef>
                          <a:spcPts val="0"/>
                        </a:spcBef>
                        <a:spcAft>
                          <a:spcPts val="0"/>
                        </a:spcAft>
                        <a:buNone/>
                      </a:pPr>
                      <a:endParaRPr sz="1200">
                        <a:solidFill>
                          <a:srgbClr val="595959"/>
                        </a:solidFill>
                        <a:latin typeface="Montserrat"/>
                        <a:ea typeface="Montserrat"/>
                        <a:cs typeface="Montserrat"/>
                        <a:sym typeface="Montserrat"/>
                      </a:endParaRPr>
                    </a:p>
                  </a:txBody>
                  <a:tcPr marL="91450" marR="91450" marT="45725" marB="45725">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D8D8D8"/>
                    </a:solidFill>
                  </a:tcPr>
                </a:tc>
                <a:extLst>
                  <a:ext uri="{0D108BD9-81ED-4DB2-BD59-A6C34878D82A}">
                    <a16:rowId xmlns:a16="http://schemas.microsoft.com/office/drawing/2014/main" val="10000"/>
                  </a:ext>
                </a:extLst>
              </a:tr>
              <a:tr h="837850">
                <a:tc>
                  <a:txBody>
                    <a:bodyPr/>
                    <a:lstStyle/>
                    <a:p>
                      <a:pPr marL="0" lvl="0" indent="0" algn="l" rtl="0">
                        <a:lnSpc>
                          <a:spcPct val="107000"/>
                        </a:lnSpc>
                        <a:spcBef>
                          <a:spcPts val="0"/>
                        </a:spcBef>
                        <a:spcAft>
                          <a:spcPts val="0"/>
                        </a:spcAft>
                        <a:buNone/>
                      </a:pPr>
                      <a:r>
                        <a:rPr lang="en-US" sz="1100">
                          <a:solidFill>
                            <a:srgbClr val="595959"/>
                          </a:solidFill>
                          <a:latin typeface="Montserrat"/>
                          <a:ea typeface="Montserrat"/>
                          <a:cs typeface="Montserrat"/>
                          <a:sym typeface="Montserrat"/>
                        </a:rPr>
                        <a:t>Έλλειψη κατάρτισης και ευαισθητοποίησης της αστυνομίας για την αντιμετώπιση της παρενόχλησης</a:t>
                      </a:r>
                      <a:endParaRPr sz="110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Ποιες είναι οι διαφορές μεταξύ σεξουαλικής εκμετάλλευσης και σεξουαλικής κακοποίησης; </a:t>
                      </a:r>
                      <a:endParaRPr sz="1100" b="0"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Ως σεξουαλική εκμετάλλευση ορίζεται κάθε πραγματική ή απόπειρα κατάχρησης μιας θέσης ευάλωτης θέσης, διαφορετικής δύναμης ή εμπιστοσύνης για σεξουαλικούς σκοπούς, ενώ ως σεξουαλική κακοποίηση </a:t>
                      </a:r>
                      <a:r>
                        <a:rPr lang="en-US" sz="1100">
                          <a:solidFill>
                            <a:srgbClr val="595959"/>
                          </a:solidFill>
                          <a:latin typeface="Montserrat Light"/>
                          <a:ea typeface="Montserrat Light"/>
                          <a:cs typeface="Montserrat Light"/>
                          <a:sym typeface="Montserrat Light"/>
                        </a:rPr>
                        <a:t>θεωρείται </a:t>
                      </a:r>
                      <a:r>
                        <a:rPr lang="en-US" sz="1100" b="0" i="0">
                          <a:solidFill>
                            <a:srgbClr val="595959"/>
                          </a:solidFill>
                          <a:latin typeface="Montserrat Light"/>
                          <a:ea typeface="Montserrat Light"/>
                          <a:cs typeface="Montserrat Light"/>
                          <a:sym typeface="Montserrat Light"/>
                        </a:rPr>
                        <a:t>η πραγματική ή επαπειλούμενη σωματική </a:t>
                      </a:r>
                      <a:r>
                        <a:rPr lang="en-US" sz="1100">
                          <a:solidFill>
                            <a:srgbClr val="595959"/>
                          </a:solidFill>
                          <a:latin typeface="Montserrat Light"/>
                          <a:ea typeface="Montserrat Light"/>
                          <a:cs typeface="Montserrat Light"/>
                          <a:sym typeface="Montserrat Light"/>
                        </a:rPr>
                        <a:t>επίθεση </a:t>
                      </a:r>
                      <a:r>
                        <a:rPr lang="en-US" sz="1100" b="0" i="0">
                          <a:solidFill>
                            <a:srgbClr val="595959"/>
                          </a:solidFill>
                          <a:latin typeface="Montserrat Light"/>
                          <a:ea typeface="Montserrat Light"/>
                          <a:cs typeface="Montserrat Light"/>
                          <a:sym typeface="Montserrat Light"/>
                        </a:rPr>
                        <a:t>σεξουαλικού χαρακτήρα, είτε με τη βία είτε υπό άνισες ή καταναγκαστικές συνθήκες. </a:t>
                      </a:r>
                      <a:endParaRPr sz="1100" b="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1"/>
                  </a:ext>
                </a:extLst>
              </a:tr>
              <a:tr h="837850">
                <a:tc>
                  <a:txBody>
                    <a:bodyPr/>
                    <a:lstStyle/>
                    <a:p>
                      <a:pPr marL="0" lvl="0" indent="0" algn="l" rtl="0">
                        <a:lnSpc>
                          <a:spcPct val="107000"/>
                        </a:lnSpc>
                        <a:spcBef>
                          <a:spcPts val="0"/>
                        </a:spcBef>
                        <a:spcAft>
                          <a:spcPts val="0"/>
                        </a:spcAft>
                        <a:buNone/>
                      </a:pPr>
                      <a:r>
                        <a:rPr lang="en-US" sz="1100">
                          <a:solidFill>
                            <a:srgbClr val="595959"/>
                          </a:solidFill>
                          <a:latin typeface="Montserrat"/>
                          <a:ea typeface="Montserrat"/>
                          <a:cs typeface="Montserrat"/>
                          <a:sym typeface="Montserrat"/>
                        </a:rPr>
                        <a:t>Έλλειψη κατάρτισης και ευαισθητοποίησης της αστυνομίας για την αντιμετώπιση της παρενόχλησης</a:t>
                      </a:r>
                      <a:endParaRPr sz="110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Ποιο είναι το εύρος των αναφερόμενων περιπτώσεων πολιτικής στην Κύπρο περίπου ετησίως;</a:t>
                      </a:r>
                      <a:endParaRPr sz="1100" b="0"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Στην Κύπρο (από το 2010 έως το 2021) </a:t>
                      </a:r>
                      <a:r>
                        <a:rPr lang="en-US" sz="1100">
                          <a:solidFill>
                            <a:srgbClr val="595959"/>
                          </a:solidFill>
                          <a:latin typeface="Montserrat Light"/>
                          <a:ea typeface="Montserrat Light"/>
                          <a:cs typeface="Montserrat Light"/>
                          <a:sym typeface="Montserrat Light"/>
                        </a:rPr>
                        <a:t>σημειώθηκε </a:t>
                      </a:r>
                      <a:r>
                        <a:rPr lang="en-US" sz="1100" b="0" i="0">
                          <a:solidFill>
                            <a:srgbClr val="595959"/>
                          </a:solidFill>
                          <a:latin typeface="Montserrat Light"/>
                          <a:ea typeface="Montserrat Light"/>
                          <a:cs typeface="Montserrat Light"/>
                          <a:sym typeface="Montserrat Light"/>
                        </a:rPr>
                        <a:t>ένα εύρος από 14 έως 38 (αναφερόμενα στην αστυνομία) περιστατικά ετησίως με μέση τιμή 23,6 και, παρόλο που </a:t>
                      </a:r>
                      <a:r>
                        <a:rPr lang="en-US" sz="1100">
                          <a:solidFill>
                            <a:srgbClr val="595959"/>
                          </a:solidFill>
                          <a:latin typeface="Montserrat Light"/>
                          <a:ea typeface="Montserrat Light"/>
                          <a:cs typeface="Montserrat Light"/>
                          <a:sym typeface="Montserrat Light"/>
                        </a:rPr>
                        <a:t>αποτελεί </a:t>
                      </a:r>
                      <a:r>
                        <a:rPr lang="en-US" sz="1100" b="0" i="0">
                          <a:solidFill>
                            <a:srgbClr val="595959"/>
                          </a:solidFill>
                          <a:latin typeface="Montserrat Light"/>
                          <a:ea typeface="Montserrat Light"/>
                          <a:cs typeface="Montserrat Light"/>
                          <a:sym typeface="Montserrat Light"/>
                        </a:rPr>
                        <a:t>ένα από τα σοβαρότερα αδικήματα του κυπριακού ποινικού κώδικα, δεν έχ</a:t>
                      </a:r>
                      <a:r>
                        <a:rPr lang="en-US" sz="1100">
                          <a:solidFill>
                            <a:srgbClr val="595959"/>
                          </a:solidFill>
                          <a:latin typeface="Montserrat Light"/>
                          <a:ea typeface="Montserrat Light"/>
                          <a:cs typeface="Montserrat Light"/>
                          <a:sym typeface="Montserrat Light"/>
                        </a:rPr>
                        <a:t>ουν </a:t>
                      </a:r>
                      <a:r>
                        <a:rPr lang="en-US" sz="1100" b="0" i="0">
                          <a:solidFill>
                            <a:srgbClr val="595959"/>
                          </a:solidFill>
                          <a:latin typeface="Montserrat Light"/>
                          <a:ea typeface="Montserrat Light"/>
                          <a:cs typeface="Montserrat Light"/>
                          <a:sym typeface="Montserrat Light"/>
                        </a:rPr>
                        <a:t>ποτέ υποβληθεί σε ουσιαστική εγκληματολογική και νομική ανάλυση.</a:t>
                      </a:r>
                      <a:endParaRPr sz="1100" b="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2"/>
                  </a:ext>
                </a:extLst>
              </a:tr>
              <a:tr h="837850">
                <a:tc>
                  <a:txBody>
                    <a:bodyPr/>
                    <a:lstStyle/>
                    <a:p>
                      <a:pPr marL="0" lvl="0" indent="0" algn="l" rtl="0">
                        <a:lnSpc>
                          <a:spcPct val="107000"/>
                        </a:lnSpc>
                        <a:spcBef>
                          <a:spcPts val="0"/>
                        </a:spcBef>
                        <a:spcAft>
                          <a:spcPts val="0"/>
                        </a:spcAft>
                        <a:buNone/>
                      </a:pPr>
                      <a:r>
                        <a:rPr lang="en-US" sz="1100">
                          <a:solidFill>
                            <a:srgbClr val="595959"/>
                          </a:solidFill>
                          <a:latin typeface="Montserrat"/>
                          <a:ea typeface="Montserrat"/>
                          <a:cs typeface="Montserrat"/>
                          <a:sym typeface="Montserrat"/>
                        </a:rPr>
                        <a:t>Έλλειψη κατάρτισης και ευαισθητοποίησης της αστυνομίας για την αντιμετώπιση της παρενόχλησης</a:t>
                      </a:r>
                      <a:endParaRPr sz="110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Πόσοι διαφορετικοί τρόποι έχουν παρατηρηθεί με τους οποίους οι δράστες στην Κύπρο καθυποτάσσουν τα θύματα βιασμού; </a:t>
                      </a:r>
                      <a:endParaRPr sz="1100" b="0"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Εντοπίστηκαν 18 διαφορετικές τακτικές. Η συχνότερη βρέθηκε να είναι τα χτυπήματα στο πρόσωπο του θύματος (39,2%), ακολουθούμενη από τις περιπτώσεις όπου ο δράστης ακινητοποιεί το θύμα </a:t>
                      </a:r>
                      <a:r>
                        <a:rPr lang="en-US" sz="1100">
                          <a:solidFill>
                            <a:srgbClr val="595959"/>
                          </a:solidFill>
                          <a:latin typeface="Montserrat Light"/>
                          <a:ea typeface="Montserrat Light"/>
                          <a:cs typeface="Montserrat Light"/>
                          <a:sym typeface="Montserrat Light"/>
                        </a:rPr>
                        <a:t>προκαλώντας του </a:t>
                      </a:r>
                      <a:r>
                        <a:rPr lang="en-US" sz="1100" b="0" i="0">
                          <a:solidFill>
                            <a:srgbClr val="595959"/>
                          </a:solidFill>
                          <a:latin typeface="Montserrat Light"/>
                          <a:ea typeface="Montserrat Light"/>
                          <a:cs typeface="Montserrat Light"/>
                          <a:sym typeface="Montserrat Light"/>
                        </a:rPr>
                        <a:t>ισχυρή λαβή (22,4%). Ως εκ τούτου, είναι σημαντικό να αναγνωρίσουμε όλοι και να έχουμε κατά νου ότι ο βιασμός και η σεξουαλική επίθεση μπορεί να λάβει χώρα με πολλές μορφές και όχι μόνο με τρόπους που είναι </a:t>
                      </a:r>
                      <a:r>
                        <a:rPr lang="en-US" sz="1100">
                          <a:solidFill>
                            <a:srgbClr val="595959"/>
                          </a:solidFill>
                          <a:latin typeface="Montserrat Light"/>
                          <a:ea typeface="Montserrat Light"/>
                          <a:cs typeface="Montserrat Light"/>
                          <a:sym typeface="Montserrat Light"/>
                        </a:rPr>
                        <a:t>«</a:t>
                      </a:r>
                      <a:r>
                        <a:rPr lang="en-US" sz="1100" b="0" i="0">
                          <a:solidFill>
                            <a:srgbClr val="595959"/>
                          </a:solidFill>
                          <a:latin typeface="Montserrat Light"/>
                          <a:ea typeface="Montserrat Light"/>
                          <a:cs typeface="Montserrat Light"/>
                          <a:sym typeface="Montserrat Light"/>
                        </a:rPr>
                        <a:t>παρατηρήσιμοι</a:t>
                      </a:r>
                      <a:r>
                        <a:rPr lang="en-US" sz="1100">
                          <a:solidFill>
                            <a:srgbClr val="595959"/>
                          </a:solidFill>
                          <a:latin typeface="Montserrat Light"/>
                          <a:ea typeface="Montserrat Light"/>
                          <a:cs typeface="Montserrat Light"/>
                          <a:sym typeface="Montserrat Light"/>
                        </a:rPr>
                        <a:t>»</a:t>
                      </a:r>
                      <a:r>
                        <a:rPr lang="en-US" sz="1100" b="0" i="0">
                          <a:solidFill>
                            <a:srgbClr val="595959"/>
                          </a:solidFill>
                          <a:latin typeface="Montserrat Light"/>
                          <a:ea typeface="Montserrat Light"/>
                          <a:cs typeface="Montserrat Light"/>
                          <a:sym typeface="Montserrat Light"/>
                        </a:rPr>
                        <a:t>.</a:t>
                      </a:r>
                      <a:endParaRPr sz="1100" b="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3"/>
                  </a:ext>
                </a:extLst>
              </a:tr>
              <a:tr h="796075">
                <a:tc>
                  <a:txBody>
                    <a:bodyPr/>
                    <a:lstStyle/>
                    <a:p>
                      <a:pPr marL="0" lvl="0" indent="0" algn="l" rtl="0">
                        <a:lnSpc>
                          <a:spcPct val="107000"/>
                        </a:lnSpc>
                        <a:spcBef>
                          <a:spcPts val="0"/>
                        </a:spcBef>
                        <a:spcAft>
                          <a:spcPts val="0"/>
                        </a:spcAft>
                        <a:buNone/>
                      </a:pPr>
                      <a:r>
                        <a:rPr lang="en-US" sz="1100">
                          <a:solidFill>
                            <a:srgbClr val="595959"/>
                          </a:solidFill>
                          <a:latin typeface="Montserrat"/>
                          <a:ea typeface="Montserrat"/>
                          <a:cs typeface="Montserrat"/>
                          <a:sym typeface="Montserrat"/>
                        </a:rPr>
                        <a:t>Έλλειψη κατάρτισης και ευαισθητοποίησης της αστυνομίας για την αντιμετώπιση της παρενόχλησης</a:t>
                      </a:r>
                      <a:endParaRPr sz="110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Πώς </a:t>
                      </a:r>
                      <a:r>
                        <a:rPr lang="en-US" sz="1100">
                          <a:solidFill>
                            <a:srgbClr val="595959"/>
                          </a:solidFill>
                          <a:latin typeface="Montserrat Light"/>
                          <a:ea typeface="Montserrat Light"/>
                          <a:cs typeface="Montserrat Light"/>
                          <a:sym typeface="Montserrat Light"/>
                        </a:rPr>
                        <a:t>παρουσιάζει </a:t>
                      </a:r>
                      <a:r>
                        <a:rPr lang="en-US" sz="1100" b="0" i="0">
                          <a:solidFill>
                            <a:srgbClr val="595959"/>
                          </a:solidFill>
                          <a:latin typeface="Montserrat Light"/>
                          <a:ea typeface="Montserrat Light"/>
                          <a:cs typeface="Montserrat Light"/>
                          <a:sym typeface="Montserrat Light"/>
                        </a:rPr>
                        <a:t>η Διεθνής Αμνηστία την Κύπρο όσον αφορά τις καταδίκες για βιασμό;</a:t>
                      </a:r>
                      <a:endParaRPr sz="1100" b="0"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Με αφορμή την υπόθεση του άγριου ομαδικού βιασμού μιας Βρετανίδας έφηβης από δώδεκα άνδρες στ</a:t>
                      </a:r>
                      <a:r>
                        <a:rPr lang="en-US" sz="1100">
                          <a:solidFill>
                            <a:srgbClr val="595959"/>
                          </a:solidFill>
                          <a:latin typeface="Montserrat Light"/>
                          <a:ea typeface="Montserrat Light"/>
                          <a:cs typeface="Montserrat Light"/>
                          <a:sym typeface="Montserrat Light"/>
                        </a:rPr>
                        <a:t>ο</a:t>
                      </a:r>
                      <a:r>
                        <a:rPr lang="en-US" sz="1100" b="0" i="0">
                          <a:solidFill>
                            <a:srgbClr val="595959"/>
                          </a:solidFill>
                          <a:latin typeface="Montserrat Light"/>
                          <a:ea typeface="Montserrat Light"/>
                          <a:cs typeface="Montserrat Light"/>
                          <a:sym typeface="Montserrat Light"/>
                        </a:rPr>
                        <a:t> κυπριακ</a:t>
                      </a:r>
                      <a:r>
                        <a:rPr lang="en-US" sz="1100">
                          <a:solidFill>
                            <a:srgbClr val="595959"/>
                          </a:solidFill>
                          <a:latin typeface="Montserrat Light"/>
                          <a:ea typeface="Montserrat Light"/>
                          <a:cs typeface="Montserrat Light"/>
                          <a:sym typeface="Montserrat Light"/>
                        </a:rPr>
                        <a:t>ό τουριστικό θέρετρο της</a:t>
                      </a:r>
                      <a:r>
                        <a:rPr lang="en-US" sz="1100" b="0" i="0">
                          <a:solidFill>
                            <a:srgbClr val="595959"/>
                          </a:solidFill>
                          <a:latin typeface="Montserrat Light"/>
                          <a:ea typeface="Montserrat Light"/>
                          <a:cs typeface="Montserrat Light"/>
                          <a:sym typeface="Montserrat Light"/>
                        </a:rPr>
                        <a:t> Αγίας Νάπας, η Διεθνής Αμνηστία </a:t>
                      </a:r>
                      <a:r>
                        <a:rPr lang="en-US" sz="1100">
                          <a:solidFill>
                            <a:srgbClr val="595959"/>
                          </a:solidFill>
                          <a:latin typeface="Montserrat Light"/>
                          <a:ea typeface="Montserrat Light"/>
                          <a:cs typeface="Montserrat Light"/>
                          <a:sym typeface="Montserrat Light"/>
                        </a:rPr>
                        <a:t>χαρακτήρισε την κατάσταση στην Κύπρο ως</a:t>
                      </a:r>
                      <a:r>
                        <a:rPr lang="en-US" sz="1100" b="0" i="0">
                          <a:solidFill>
                            <a:srgbClr val="595959"/>
                          </a:solidFill>
                          <a:latin typeface="Montserrat Light"/>
                          <a:ea typeface="Montserrat Light"/>
                          <a:cs typeface="Montserrat Light"/>
                          <a:sym typeface="Montserrat Light"/>
                        </a:rPr>
                        <a:t> </a:t>
                      </a:r>
                      <a:r>
                        <a:rPr lang="en-US" sz="1100">
                          <a:solidFill>
                            <a:srgbClr val="595959"/>
                          </a:solidFill>
                          <a:latin typeface="Montserrat Light"/>
                          <a:ea typeface="Montserrat Light"/>
                          <a:cs typeface="Montserrat Light"/>
                          <a:sym typeface="Montserrat Light"/>
                        </a:rPr>
                        <a:t>«</a:t>
                      </a:r>
                      <a:r>
                        <a:rPr lang="en-US" sz="1100" b="0" i="0">
                          <a:solidFill>
                            <a:srgbClr val="595959"/>
                          </a:solidFill>
                          <a:latin typeface="Montserrat Light"/>
                          <a:ea typeface="Montserrat Light"/>
                          <a:cs typeface="Montserrat Light"/>
                          <a:sym typeface="Montserrat Light"/>
                        </a:rPr>
                        <a:t>κλασική φθορά</a:t>
                      </a:r>
                      <a:r>
                        <a:rPr lang="en-US" sz="1100">
                          <a:solidFill>
                            <a:srgbClr val="595959"/>
                          </a:solidFill>
                          <a:latin typeface="Montserrat Light"/>
                          <a:ea typeface="Montserrat Light"/>
                          <a:cs typeface="Montserrat Light"/>
                          <a:sym typeface="Montserrat Light"/>
                        </a:rPr>
                        <a:t>» όσον αφορά τις </a:t>
                      </a:r>
                      <a:r>
                        <a:rPr lang="en-US" sz="1100" b="0" i="0">
                          <a:solidFill>
                            <a:srgbClr val="595959"/>
                          </a:solidFill>
                          <a:latin typeface="Montserrat Light"/>
                          <a:ea typeface="Montserrat Light"/>
                          <a:cs typeface="Montserrat Light"/>
                          <a:sym typeface="Montserrat Light"/>
                        </a:rPr>
                        <a:t>καταδίκες που επιβάλλονται για περιστατικά βιασμ</a:t>
                      </a:r>
                      <a:r>
                        <a:rPr lang="en-US" sz="1100">
                          <a:solidFill>
                            <a:srgbClr val="595959"/>
                          </a:solidFill>
                          <a:latin typeface="Montserrat Light"/>
                          <a:ea typeface="Montserrat Light"/>
                          <a:cs typeface="Montserrat Light"/>
                          <a:sym typeface="Montserrat Light"/>
                        </a:rPr>
                        <a:t>ού.</a:t>
                      </a:r>
                      <a:endParaRPr sz="1100" b="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4"/>
                  </a:ext>
                </a:extLst>
              </a:tr>
              <a:tr h="741750">
                <a:tc>
                  <a:txBody>
                    <a:bodyPr/>
                    <a:lstStyle/>
                    <a:p>
                      <a:pPr marL="0" lvl="0" indent="0" algn="l" rtl="0">
                        <a:lnSpc>
                          <a:spcPct val="107000"/>
                        </a:lnSpc>
                        <a:spcBef>
                          <a:spcPts val="0"/>
                        </a:spcBef>
                        <a:spcAft>
                          <a:spcPts val="0"/>
                        </a:spcAft>
                        <a:buNone/>
                      </a:pPr>
                      <a:r>
                        <a:rPr lang="en-US" sz="1100">
                          <a:solidFill>
                            <a:srgbClr val="595959"/>
                          </a:solidFill>
                          <a:latin typeface="Montserrat"/>
                          <a:ea typeface="Montserrat"/>
                          <a:cs typeface="Montserrat"/>
                          <a:sym typeface="Montserrat"/>
                        </a:rPr>
                        <a:t>Έλλειψη κατάρτισης και ευαισθητοποίησης της αστυνομίας για την αντιμετώπιση της παρενόχλησης</a:t>
                      </a:r>
                      <a:endParaRPr sz="110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Επειδή δυστυχώς αυτό δεν είναι κάτι που αφορά μόνο την Κύπρο, ποιο είναι το ποσοστό των γυναικών που δεν έχουν καταγγείλει βιασμό στην αστυνομία, επειδή πίστευαν ότι δεν μπορεί να γίνει τίποτα;</a:t>
                      </a:r>
                      <a:endParaRPr sz="1100" b="0"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Το εντυπωσιακό </a:t>
                      </a:r>
                      <a:r>
                        <a:rPr lang="en-US" sz="1100" b="0" i="0" u="sng">
                          <a:solidFill>
                            <a:srgbClr val="595959"/>
                          </a:solidFill>
                          <a:latin typeface="Montserrat Light"/>
                          <a:ea typeface="Montserrat Light"/>
                          <a:cs typeface="Montserrat Light"/>
                          <a:sym typeface="Montserrat Light"/>
                          <a:hlinkClick r:id="rId3">
                            <a:extLst>
                              <a:ext uri="{A12FA001-AC4F-418D-AE19-62706E023703}">
                                <ahyp:hlinkClr xmlns:ahyp="http://schemas.microsoft.com/office/drawing/2018/hyperlinkcolor" val="tx"/>
                              </a:ext>
                            </a:extLst>
                          </a:hlinkClick>
                        </a:rPr>
                        <a:t>80% των γυναικών </a:t>
                      </a:r>
                      <a:r>
                        <a:rPr lang="en-US" sz="1100" b="0" i="0">
                          <a:solidFill>
                            <a:srgbClr val="595959"/>
                          </a:solidFill>
                          <a:latin typeface="Montserrat Light"/>
                          <a:ea typeface="Montserrat Light"/>
                          <a:cs typeface="Montserrat Light"/>
                          <a:sym typeface="Montserrat Light"/>
                        </a:rPr>
                        <a:t>που έχουν πέσει θύματα βιασμού δεν κατήγγειλαν τους βιασμούς αυτούς στην αστυνομία</a:t>
                      </a:r>
                      <a:r>
                        <a:rPr lang="en-US" sz="1100">
                          <a:solidFill>
                            <a:srgbClr val="595959"/>
                          </a:solidFill>
                          <a:latin typeface="Montserrat Light"/>
                          <a:ea typeface="Montserrat Light"/>
                          <a:cs typeface="Montserrat Light"/>
                          <a:sym typeface="Montserrat Light"/>
                        </a:rPr>
                        <a:t>, καθώς</a:t>
                      </a:r>
                      <a:r>
                        <a:rPr lang="en-US" sz="1100" b="0" i="0">
                          <a:solidFill>
                            <a:srgbClr val="595959"/>
                          </a:solidFill>
                          <a:latin typeface="Montserrat Light"/>
                          <a:ea typeface="Montserrat Light"/>
                          <a:cs typeface="Montserrat Light"/>
                          <a:sym typeface="Montserrat Light"/>
                        </a:rPr>
                        <a:t> πίστευαν ότι δεν μπορούσε να γίνει τίποτα γι</a:t>
                      </a:r>
                      <a:r>
                        <a:rPr lang="en-US" sz="1100">
                          <a:solidFill>
                            <a:srgbClr val="595959"/>
                          </a:solidFill>
                          <a:latin typeface="Montserrat Light"/>
                          <a:ea typeface="Montserrat Light"/>
                          <a:cs typeface="Montserrat Light"/>
                          <a:sym typeface="Montserrat Light"/>
                        </a:rPr>
                        <a:t>’</a:t>
                      </a:r>
                      <a:r>
                        <a:rPr lang="en-US" sz="1100" b="0" i="0">
                          <a:solidFill>
                            <a:srgbClr val="595959"/>
                          </a:solidFill>
                          <a:latin typeface="Montserrat Light"/>
                          <a:ea typeface="Montserrat Light"/>
                          <a:cs typeface="Montserrat Light"/>
                          <a:sym typeface="Montserrat Light"/>
                        </a:rPr>
                        <a:t> αυτούς, και το διαλυμένο σύστημα ποινικής δικαιοσύνης μας ενίσχυε σιωπηρά αυτή την πεποίθηση.</a:t>
                      </a:r>
                      <a:endParaRPr sz="1100" b="0" i="0">
                        <a:solidFill>
                          <a:srgbClr val="595959"/>
                        </a:solidFill>
                        <a:latin typeface="Montserrat Light"/>
                        <a:ea typeface="Montserrat Light"/>
                        <a:cs typeface="Montserrat Light"/>
                        <a:sym typeface="Montserrat Light"/>
                      </a:endParaRPr>
                    </a:p>
                    <a:p>
                      <a:pPr marL="0" marR="0" lvl="0" indent="0" algn="l" rtl="0">
                        <a:lnSpc>
                          <a:spcPct val="107000"/>
                        </a:lnSpc>
                        <a:spcBef>
                          <a:spcPts val="800"/>
                        </a:spcBef>
                        <a:spcAft>
                          <a:spcPts val="0"/>
                        </a:spcAft>
                        <a:buNone/>
                      </a:pPr>
                      <a:r>
                        <a:rPr lang="en-US" sz="1100" b="0" i="0">
                          <a:solidFill>
                            <a:srgbClr val="595959"/>
                          </a:solidFill>
                          <a:latin typeface="Montserrat Light"/>
                          <a:ea typeface="Montserrat Light"/>
                          <a:cs typeface="Montserrat Light"/>
                          <a:sym typeface="Montserrat Light"/>
                        </a:rPr>
                        <a:t> </a:t>
                      </a:r>
                      <a:endParaRPr sz="1100" b="0" i="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5"/>
                  </a:ext>
                </a:extLst>
              </a:tr>
              <a:tr h="667950">
                <a:tc>
                  <a:txBody>
                    <a:bodyPr/>
                    <a:lstStyle/>
                    <a:p>
                      <a:pPr marL="0" lvl="0" indent="0" algn="l" rtl="0">
                        <a:lnSpc>
                          <a:spcPct val="107000"/>
                        </a:lnSpc>
                        <a:spcBef>
                          <a:spcPts val="0"/>
                        </a:spcBef>
                        <a:spcAft>
                          <a:spcPts val="0"/>
                        </a:spcAft>
                        <a:buNone/>
                      </a:pPr>
                      <a:r>
                        <a:rPr lang="en-US" sz="1100">
                          <a:solidFill>
                            <a:srgbClr val="595959"/>
                          </a:solidFill>
                          <a:latin typeface="Montserrat"/>
                          <a:ea typeface="Montserrat"/>
                          <a:cs typeface="Montserrat"/>
                          <a:sym typeface="Montserrat"/>
                        </a:rPr>
                        <a:t>Έλλειψη κατάρτισης και ευαισθητοποίησης της αστυνομίας για την αντιμετώπιση της παρενόχλησης</a:t>
                      </a:r>
                      <a:endParaRPr sz="1100">
                        <a:solidFill>
                          <a:srgbClr val="595959"/>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rgbClr val="595959"/>
                          </a:solidFill>
                          <a:latin typeface="Montserrat Light"/>
                          <a:ea typeface="Montserrat Light"/>
                          <a:cs typeface="Montserrat Light"/>
                          <a:sym typeface="Montserrat Light"/>
                        </a:rPr>
                        <a:t>Ποιοι είναι ορισμένοι από τους παράγοντες που αναγκάζουν μια γυναίκα να μην καταγγείλει </a:t>
                      </a:r>
                      <a:r>
                        <a:rPr lang="en-US" sz="1100">
                          <a:solidFill>
                            <a:srgbClr val="595959"/>
                          </a:solidFill>
                          <a:latin typeface="Montserrat Light"/>
                          <a:ea typeface="Montserrat Light"/>
                          <a:cs typeface="Montserrat Light"/>
                          <a:sym typeface="Montserrat Light"/>
                        </a:rPr>
                        <a:t>περιστατικά</a:t>
                      </a:r>
                      <a:r>
                        <a:rPr lang="en-US" sz="1100" b="0" i="0">
                          <a:solidFill>
                            <a:srgbClr val="595959"/>
                          </a:solidFill>
                          <a:latin typeface="Montserrat Light"/>
                          <a:ea typeface="Montserrat Light"/>
                          <a:cs typeface="Montserrat Light"/>
                          <a:sym typeface="Montserrat Light"/>
                        </a:rPr>
                        <a:t> σεξουαλικής παρενόχλησης; </a:t>
                      </a:r>
                      <a:endParaRPr sz="1100" b="0" i="0">
                        <a:solidFill>
                          <a:srgbClr val="595959"/>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dirty="0" err="1">
                          <a:solidFill>
                            <a:srgbClr val="595959"/>
                          </a:solidFill>
                          <a:latin typeface="Montserrat Light"/>
                          <a:ea typeface="Montserrat Light"/>
                          <a:cs typeface="Montserrat Light"/>
                          <a:sym typeface="Montserrat Light"/>
                        </a:rPr>
                        <a:t>Οι</a:t>
                      </a:r>
                      <a:r>
                        <a:rPr lang="en-US" sz="1100" b="0" i="0" dirty="0">
                          <a:solidFill>
                            <a:srgbClr val="595959"/>
                          </a:solidFill>
                          <a:latin typeface="Montserrat Light"/>
                          <a:ea typeface="Montserrat Light"/>
                          <a:cs typeface="Montserrat Light"/>
                          <a:sym typeface="Montserrat Light"/>
                        </a:rPr>
                        <a:t> π</a:t>
                      </a:r>
                      <a:r>
                        <a:rPr lang="en-US" sz="1100" b="0" i="0" dirty="0" err="1">
                          <a:solidFill>
                            <a:srgbClr val="595959"/>
                          </a:solidFill>
                          <a:latin typeface="Montserrat Light"/>
                          <a:ea typeface="Montserrat Light"/>
                          <a:cs typeface="Montserrat Light"/>
                          <a:sym typeface="Montserrat Light"/>
                        </a:rPr>
                        <a:t>ερισσότερες</a:t>
                      </a:r>
                      <a:r>
                        <a:rPr lang="en-US" sz="1100" b="0" i="0" dirty="0">
                          <a:solidFill>
                            <a:srgbClr val="595959"/>
                          </a:solidFill>
                          <a:latin typeface="Montserrat Light"/>
                          <a:ea typeface="Montserrat Light"/>
                          <a:cs typeface="Montserrat Light"/>
                          <a:sym typeface="Montserrat Light"/>
                        </a:rPr>
                        <a:t> </a:t>
                      </a:r>
                      <a:r>
                        <a:rPr lang="en-US" sz="1100" b="0" i="0" dirty="0" err="1">
                          <a:solidFill>
                            <a:srgbClr val="595959"/>
                          </a:solidFill>
                          <a:latin typeface="Montserrat Light"/>
                          <a:ea typeface="Montserrat Light"/>
                          <a:cs typeface="Montserrat Light"/>
                          <a:sym typeface="Montserrat Light"/>
                        </a:rPr>
                        <a:t>γυν</a:t>
                      </a:r>
                      <a:r>
                        <a:rPr lang="en-US" sz="1100" b="0" i="0" dirty="0">
                          <a:solidFill>
                            <a:srgbClr val="595959"/>
                          </a:solidFill>
                          <a:latin typeface="Montserrat Light"/>
                          <a:ea typeface="Montserrat Light"/>
                          <a:cs typeface="Montserrat Light"/>
                          <a:sym typeface="Montserrat Light"/>
                        </a:rPr>
                        <a:t>αίκες δεν καταγγέλλουν τ</a:t>
                      </a:r>
                      <a:r>
                        <a:rPr lang="en-US" sz="1100" dirty="0">
                          <a:solidFill>
                            <a:srgbClr val="595959"/>
                          </a:solidFill>
                          <a:latin typeface="Montserrat Light"/>
                          <a:ea typeface="Montserrat Light"/>
                          <a:cs typeface="Montserrat Light"/>
                          <a:sym typeface="Montserrat Light"/>
                        </a:rPr>
                        <a:t>α περιστατικά</a:t>
                      </a:r>
                      <a:r>
                        <a:rPr lang="en-US" sz="1100" b="0" i="0" dirty="0">
                          <a:solidFill>
                            <a:srgbClr val="595959"/>
                          </a:solidFill>
                          <a:latin typeface="Montserrat Light"/>
                          <a:ea typeface="Montserrat Light"/>
                          <a:cs typeface="Montserrat Light"/>
                          <a:sym typeface="Montserrat Light"/>
                        </a:rPr>
                        <a:t> σεξουαλικής παρενόχλησης λόγω φόβου για αντίποινα ή λόγω ανησυχίας ότι το ζήτημα θα αντιμετωπιστεί </a:t>
                      </a:r>
                      <a:r>
                        <a:rPr lang="en-US" sz="1100" dirty="0">
                          <a:solidFill>
                            <a:srgbClr val="595959"/>
                          </a:solidFill>
                          <a:latin typeface="Montserrat Light"/>
                          <a:ea typeface="Montserrat Light"/>
                          <a:cs typeface="Montserrat Light"/>
                          <a:sym typeface="Montserrat Light"/>
                        </a:rPr>
                        <a:t>με τρόπο αναποτελεσματικό, </a:t>
                      </a:r>
                      <a:r>
                        <a:rPr lang="en-US" sz="1100" b="0" i="0" dirty="0">
                          <a:solidFill>
                            <a:srgbClr val="595959"/>
                          </a:solidFill>
                          <a:latin typeface="Montserrat Light"/>
                          <a:ea typeface="Montserrat Light"/>
                          <a:cs typeface="Montserrat Light"/>
                          <a:sym typeface="Montserrat Light"/>
                        </a:rPr>
                        <a:t>στην καλύτερη περίπτωση, ή στη χειρότερη θα αγνοηθεί ή θα συγκαλυφθεί. </a:t>
                      </a:r>
                      <a:r>
                        <a:rPr lang="en-US" sz="1100" b="0" i="0" dirty="0" err="1">
                          <a:solidFill>
                            <a:srgbClr val="595959"/>
                          </a:solidFill>
                          <a:latin typeface="Montserrat Light"/>
                          <a:ea typeface="Montserrat Light"/>
                          <a:cs typeface="Montserrat Light"/>
                          <a:sym typeface="Montserrat Light"/>
                        </a:rPr>
                        <a:t>Οι</a:t>
                      </a:r>
                      <a:r>
                        <a:rPr lang="en-US" sz="1100" b="0" i="0" dirty="0">
                          <a:solidFill>
                            <a:srgbClr val="595959"/>
                          </a:solidFill>
                          <a:latin typeface="Montserrat Light"/>
                          <a:ea typeface="Montserrat Light"/>
                          <a:cs typeface="Montserrat Light"/>
                          <a:sym typeface="Montserrat Light"/>
                        </a:rPr>
                        <a:t> πα</a:t>
                      </a:r>
                      <a:r>
                        <a:rPr lang="en-US" sz="1100" b="0" i="0" dirty="0" err="1">
                          <a:solidFill>
                            <a:srgbClr val="595959"/>
                          </a:solidFill>
                          <a:latin typeface="Montserrat Light"/>
                          <a:ea typeface="Montserrat Light"/>
                          <a:cs typeface="Montserrat Light"/>
                          <a:sym typeface="Montserrat Light"/>
                        </a:rPr>
                        <a:t>ρευρισκόμενοι</a:t>
                      </a:r>
                      <a:r>
                        <a:rPr lang="en-US" sz="1100" b="0" i="0" dirty="0">
                          <a:solidFill>
                            <a:srgbClr val="595959"/>
                          </a:solidFill>
                          <a:latin typeface="Montserrat Light"/>
                          <a:ea typeface="Montserrat Light"/>
                          <a:cs typeface="Montserrat Light"/>
                          <a:sym typeface="Montserrat Light"/>
                        </a:rPr>
                        <a:t> </a:t>
                      </a:r>
                      <a:r>
                        <a:rPr lang="en-US" sz="1100" b="0" i="0" dirty="0" err="1">
                          <a:solidFill>
                            <a:srgbClr val="595959"/>
                          </a:solidFill>
                          <a:latin typeface="Montserrat Light"/>
                          <a:ea typeface="Montserrat Light"/>
                          <a:cs typeface="Montserrat Light"/>
                          <a:sym typeface="Montserrat Light"/>
                        </a:rPr>
                        <a:t>στ</a:t>
                      </a:r>
                      <a:r>
                        <a:rPr lang="en-US" sz="1100" dirty="0">
                          <a:solidFill>
                            <a:srgbClr val="595959"/>
                          </a:solidFill>
                          <a:latin typeface="Montserrat Light"/>
                          <a:ea typeface="Montserrat Light"/>
                          <a:cs typeface="Montserrat Light"/>
                          <a:sym typeface="Montserrat Light"/>
                        </a:rPr>
                        <a:t>α</a:t>
                      </a:r>
                      <a:r>
                        <a:rPr lang="en-US" sz="1100" b="0" i="0" dirty="0">
                          <a:solidFill>
                            <a:srgbClr val="595959"/>
                          </a:solidFill>
                          <a:latin typeface="Montserrat Light"/>
                          <a:ea typeface="Montserrat Light"/>
                          <a:cs typeface="Montserrat Light"/>
                          <a:sym typeface="Montserrat Light"/>
                        </a:rPr>
                        <a:t> περιστατικ</a:t>
                      </a:r>
                      <a:r>
                        <a:rPr lang="en-US" sz="1100" dirty="0">
                          <a:solidFill>
                            <a:srgbClr val="595959"/>
                          </a:solidFill>
                          <a:latin typeface="Montserrat Light"/>
                          <a:ea typeface="Montserrat Light"/>
                          <a:cs typeface="Montserrat Light"/>
                          <a:sym typeface="Montserrat Light"/>
                        </a:rPr>
                        <a:t>ά </a:t>
                      </a:r>
                      <a:r>
                        <a:rPr lang="en-US" sz="1100" b="0" i="0" dirty="0">
                          <a:solidFill>
                            <a:srgbClr val="595959"/>
                          </a:solidFill>
                          <a:latin typeface="Montserrat Light"/>
                          <a:ea typeface="Montserrat Light"/>
                          <a:cs typeface="Montserrat Light"/>
                          <a:sym typeface="Montserrat Light"/>
                        </a:rPr>
                        <a:t>και οι μάρτυρες σπάνια εμφανίζονται</a:t>
                      </a:r>
                      <a:r>
                        <a:rPr lang="en-US" sz="1100" dirty="0">
                          <a:solidFill>
                            <a:srgbClr val="595959"/>
                          </a:solidFill>
                          <a:latin typeface="Montserrat Light"/>
                          <a:ea typeface="Montserrat Light"/>
                          <a:cs typeface="Montserrat Light"/>
                          <a:sym typeface="Montserrat Light"/>
                        </a:rPr>
                        <a:t>, γεγονός που </a:t>
                      </a:r>
                      <a:r>
                        <a:rPr lang="en-US" sz="1100" b="0" i="0" dirty="0">
                          <a:solidFill>
                            <a:srgbClr val="595959"/>
                          </a:solidFill>
                          <a:latin typeface="Montserrat Light"/>
                          <a:ea typeface="Montserrat Light"/>
                          <a:cs typeface="Montserrat Light"/>
                          <a:sym typeface="Montserrat Light"/>
                        </a:rPr>
                        <a:t>οδηγεί σ</a:t>
                      </a:r>
                      <a:r>
                        <a:rPr lang="en-US" sz="1100" dirty="0">
                          <a:solidFill>
                            <a:srgbClr val="595959"/>
                          </a:solidFill>
                          <a:latin typeface="Montserrat Light"/>
                          <a:ea typeface="Montserrat Light"/>
                          <a:cs typeface="Montserrat Light"/>
                          <a:sym typeface="Montserrat Light"/>
                        </a:rPr>
                        <a:t>την καλλιέργεια </a:t>
                      </a:r>
                      <a:r>
                        <a:rPr lang="en-US" sz="1100" b="0" i="0" dirty="0">
                          <a:solidFill>
                            <a:srgbClr val="595959"/>
                          </a:solidFill>
                          <a:latin typeface="Montserrat Light"/>
                          <a:ea typeface="Montserrat Light"/>
                          <a:cs typeface="Montserrat Light"/>
                          <a:sym typeface="Montserrat Light"/>
                        </a:rPr>
                        <a:t>μιας κουλτούρας ατιμωρησίας </a:t>
                      </a:r>
                      <a:r>
                        <a:rPr lang="en-US" sz="1100" dirty="0">
                          <a:solidFill>
                            <a:srgbClr val="595959"/>
                          </a:solidFill>
                          <a:latin typeface="Montserrat Light"/>
                          <a:ea typeface="Montserrat Light"/>
                          <a:cs typeface="Montserrat Light"/>
                          <a:sym typeface="Montserrat Light"/>
                        </a:rPr>
                        <a:t>για </a:t>
                      </a:r>
                      <a:r>
                        <a:rPr lang="en-US" sz="1100" b="0" i="0" dirty="0">
                          <a:solidFill>
                            <a:srgbClr val="595959"/>
                          </a:solidFill>
                          <a:latin typeface="Montserrat Light"/>
                          <a:ea typeface="Montserrat Light"/>
                          <a:cs typeface="Montserrat Light"/>
                          <a:sym typeface="Montserrat Light"/>
                        </a:rPr>
                        <a:t>τους δράστες.</a:t>
                      </a:r>
                      <a:endParaRPr sz="1100" b="0" i="0" dirty="0">
                        <a:solidFill>
                          <a:srgbClr val="595959"/>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6"/>
                  </a:ext>
                </a:extLst>
              </a:tr>
            </a:tbl>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572"/>
        <p:cNvGrpSpPr/>
        <p:nvPr/>
      </p:nvGrpSpPr>
      <p:grpSpPr>
        <a:xfrm>
          <a:off x="0" y="0"/>
          <a:ext cx="0" cy="0"/>
          <a:chOff x="0" y="0"/>
          <a:chExt cx="0" cy="0"/>
        </a:xfrm>
      </p:grpSpPr>
      <p:graphicFrame>
        <p:nvGraphicFramePr>
          <p:cNvPr id="573" name="Google Shape;573;p39"/>
          <p:cNvGraphicFramePr/>
          <p:nvPr>
            <p:extLst>
              <p:ext uri="{D42A27DB-BD31-4B8C-83A1-F6EECF244321}">
                <p14:modId xmlns:p14="http://schemas.microsoft.com/office/powerpoint/2010/main" val="3748961747"/>
              </p:ext>
            </p:extLst>
          </p:nvPr>
        </p:nvGraphicFramePr>
        <p:xfrm>
          <a:off x="504825" y="419459"/>
          <a:ext cx="11182350" cy="2188759"/>
        </p:xfrm>
        <a:graphic>
          <a:graphicData uri="http://schemas.openxmlformats.org/drawingml/2006/table">
            <a:tbl>
              <a:tblPr firstRow="1" bandRow="1">
                <a:noFill/>
                <a:tableStyleId>{6301D86A-52C8-4DB1-8393-A57C5A1AB315}</a:tableStyleId>
              </a:tblPr>
              <a:tblGrid>
                <a:gridCol w="2286000">
                  <a:extLst>
                    <a:ext uri="{9D8B030D-6E8A-4147-A177-3AD203B41FA5}">
                      <a16:colId xmlns:a16="http://schemas.microsoft.com/office/drawing/2014/main" val="20000"/>
                    </a:ext>
                  </a:extLst>
                </a:gridCol>
                <a:gridCol w="3629025">
                  <a:extLst>
                    <a:ext uri="{9D8B030D-6E8A-4147-A177-3AD203B41FA5}">
                      <a16:colId xmlns:a16="http://schemas.microsoft.com/office/drawing/2014/main" val="20001"/>
                    </a:ext>
                  </a:extLst>
                </a:gridCol>
                <a:gridCol w="5267325">
                  <a:extLst>
                    <a:ext uri="{9D8B030D-6E8A-4147-A177-3AD203B41FA5}">
                      <a16:colId xmlns:a16="http://schemas.microsoft.com/office/drawing/2014/main" val="20002"/>
                    </a:ext>
                  </a:extLst>
                </a:gridCol>
              </a:tblGrid>
              <a:tr h="291250">
                <a:tc>
                  <a:txBody>
                    <a:bodyPr/>
                    <a:lstStyle/>
                    <a:p>
                      <a:pPr marL="0" marR="0" lvl="0" indent="0" algn="ctr" rtl="0">
                        <a:lnSpc>
                          <a:spcPct val="100000"/>
                        </a:lnSpc>
                        <a:spcBef>
                          <a:spcPts val="0"/>
                        </a:spcBef>
                        <a:spcAft>
                          <a:spcPts val="0"/>
                        </a:spcAft>
                        <a:buClr>
                          <a:srgbClr val="595959"/>
                        </a:buClr>
                        <a:buSzPts val="1200"/>
                        <a:buFont typeface="Montserrat"/>
                        <a:buNone/>
                      </a:pPr>
                      <a:r>
                        <a:rPr lang="en-US" sz="1200">
                          <a:solidFill>
                            <a:schemeClr val="tx1">
                              <a:lumMod val="50000"/>
                              <a:lumOff val="50000"/>
                            </a:schemeClr>
                          </a:solidFill>
                          <a:latin typeface="Montserrat"/>
                          <a:ea typeface="Montserrat"/>
                          <a:cs typeface="Montserrat"/>
                          <a:sym typeface="Montserrat"/>
                        </a:rPr>
                        <a:t>Θέμα</a:t>
                      </a:r>
                      <a:endParaRPr sz="1200">
                        <a:solidFill>
                          <a:schemeClr val="tx1">
                            <a:lumMod val="50000"/>
                            <a:lumOff val="50000"/>
                          </a:schemeClr>
                        </a:solidFill>
                        <a:latin typeface="Montserrat"/>
                        <a:ea typeface="Montserrat"/>
                        <a:cs typeface="Montserrat"/>
                        <a:sym typeface="Montserrat"/>
                      </a:endParaRPr>
                    </a:p>
                    <a:p>
                      <a:pPr marL="0" marR="0" lvl="0" indent="0" algn="ctr" rtl="0">
                        <a:lnSpc>
                          <a:spcPct val="100000"/>
                        </a:lnSpc>
                        <a:spcBef>
                          <a:spcPts val="0"/>
                        </a:spcBef>
                        <a:spcAft>
                          <a:spcPts val="0"/>
                        </a:spcAft>
                        <a:buClr>
                          <a:schemeClr val="dk1"/>
                        </a:buClr>
                        <a:buSzPts val="1200"/>
                        <a:buFont typeface="Arial"/>
                        <a:buNone/>
                      </a:pPr>
                      <a:endParaRPr sz="1200">
                        <a:solidFill>
                          <a:schemeClr val="tx1">
                            <a:lumMod val="50000"/>
                            <a:lumOff val="50000"/>
                          </a:schemeClr>
                        </a:solidFill>
                        <a:latin typeface="Montserrat"/>
                        <a:ea typeface="Montserrat"/>
                        <a:cs typeface="Montserrat"/>
                        <a:sym typeface="Montserrat"/>
                      </a:endParaRPr>
                    </a:p>
                  </a:txBody>
                  <a:tcPr marL="91450" marR="91450" marT="45725" marB="45725">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D8D8D8"/>
                    </a:solidFill>
                  </a:tcPr>
                </a:tc>
                <a:tc>
                  <a:txBody>
                    <a:bodyPr/>
                    <a:lstStyle/>
                    <a:p>
                      <a:pPr marL="0" marR="0" lvl="0" indent="0" algn="ctr" rtl="0">
                        <a:lnSpc>
                          <a:spcPct val="100000"/>
                        </a:lnSpc>
                        <a:spcBef>
                          <a:spcPts val="0"/>
                        </a:spcBef>
                        <a:spcAft>
                          <a:spcPts val="0"/>
                        </a:spcAft>
                        <a:buClr>
                          <a:srgbClr val="595959"/>
                        </a:buClr>
                        <a:buSzPts val="1200"/>
                        <a:buFont typeface="Montserrat"/>
                        <a:buNone/>
                      </a:pPr>
                      <a:r>
                        <a:rPr lang="en-US" sz="1200">
                          <a:solidFill>
                            <a:schemeClr val="tx1">
                              <a:lumMod val="50000"/>
                              <a:lumOff val="50000"/>
                            </a:schemeClr>
                          </a:solidFill>
                          <a:latin typeface="Montserrat"/>
                          <a:ea typeface="Montserrat"/>
                          <a:cs typeface="Montserrat"/>
                          <a:sym typeface="Montserrat"/>
                        </a:rPr>
                        <a:t>Ερώτηση</a:t>
                      </a:r>
                      <a:endParaRPr>
                        <a:solidFill>
                          <a:schemeClr val="tx1">
                            <a:lumMod val="50000"/>
                            <a:lumOff val="50000"/>
                          </a:schemeClr>
                        </a:solidFill>
                      </a:endParaRPr>
                    </a:p>
                  </a:txBody>
                  <a:tcPr marL="91450" marR="91450" marT="45725" marB="45725">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D8D8D8"/>
                    </a:solidFill>
                  </a:tcPr>
                </a:tc>
                <a:tc>
                  <a:txBody>
                    <a:bodyPr/>
                    <a:lstStyle/>
                    <a:p>
                      <a:pPr marL="0" lvl="0" indent="0" algn="ctr" rtl="0">
                        <a:spcBef>
                          <a:spcPts val="0"/>
                        </a:spcBef>
                        <a:spcAft>
                          <a:spcPts val="0"/>
                        </a:spcAft>
                        <a:buClr>
                          <a:schemeClr val="dk1"/>
                        </a:buClr>
                        <a:buFont typeface="Arial"/>
                        <a:buNone/>
                      </a:pPr>
                      <a:r>
                        <a:rPr lang="en-US" sz="1200">
                          <a:solidFill>
                            <a:schemeClr val="tx1">
                              <a:lumMod val="50000"/>
                              <a:lumOff val="50000"/>
                            </a:schemeClr>
                          </a:solidFill>
                          <a:latin typeface="Montserrat"/>
                          <a:ea typeface="Montserrat"/>
                          <a:cs typeface="Montserrat"/>
                          <a:sym typeface="Montserrat"/>
                        </a:rPr>
                        <a:t>Ορθή Απάντηση</a:t>
                      </a:r>
                      <a:endParaRPr sz="1200">
                        <a:solidFill>
                          <a:schemeClr val="tx1">
                            <a:lumMod val="50000"/>
                            <a:lumOff val="50000"/>
                          </a:schemeClr>
                        </a:solidFill>
                        <a:latin typeface="Montserrat"/>
                        <a:ea typeface="Montserrat"/>
                        <a:cs typeface="Montserrat"/>
                        <a:sym typeface="Montserrat"/>
                      </a:endParaRPr>
                    </a:p>
                    <a:p>
                      <a:pPr marL="0" marR="0" lvl="0" indent="0" algn="ctr" rtl="0">
                        <a:spcBef>
                          <a:spcPts val="0"/>
                        </a:spcBef>
                        <a:spcAft>
                          <a:spcPts val="0"/>
                        </a:spcAft>
                        <a:buNone/>
                      </a:pPr>
                      <a:endParaRPr sz="1200">
                        <a:solidFill>
                          <a:schemeClr val="tx1">
                            <a:lumMod val="50000"/>
                            <a:lumOff val="50000"/>
                          </a:schemeClr>
                        </a:solidFill>
                        <a:latin typeface="Montserrat"/>
                        <a:ea typeface="Montserrat"/>
                        <a:cs typeface="Montserrat"/>
                        <a:sym typeface="Montserrat"/>
                      </a:endParaRPr>
                    </a:p>
                  </a:txBody>
                  <a:tcPr marL="91450" marR="91450" marT="45725" marB="45725">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D8D8D8"/>
                    </a:solidFill>
                  </a:tcPr>
                </a:tc>
                <a:extLst>
                  <a:ext uri="{0D108BD9-81ED-4DB2-BD59-A6C34878D82A}">
                    <a16:rowId xmlns:a16="http://schemas.microsoft.com/office/drawing/2014/main" val="10000"/>
                  </a:ext>
                </a:extLst>
              </a:tr>
              <a:tr h="837850">
                <a:tc>
                  <a:txBody>
                    <a:bodyPr/>
                    <a:lstStyle/>
                    <a:p>
                      <a:pPr marL="0" lvl="0" indent="0" algn="l" rtl="0">
                        <a:lnSpc>
                          <a:spcPct val="107000"/>
                        </a:lnSpc>
                        <a:spcBef>
                          <a:spcPts val="0"/>
                        </a:spcBef>
                        <a:spcAft>
                          <a:spcPts val="0"/>
                        </a:spcAft>
                        <a:buClr>
                          <a:schemeClr val="dk1"/>
                        </a:buClr>
                        <a:buFont typeface="Arial"/>
                        <a:buNone/>
                      </a:pPr>
                      <a:r>
                        <a:rPr lang="en-US" sz="1100">
                          <a:solidFill>
                            <a:schemeClr val="tx1">
                              <a:lumMod val="50000"/>
                              <a:lumOff val="50000"/>
                            </a:schemeClr>
                          </a:solidFill>
                          <a:latin typeface="Montserrat"/>
                          <a:ea typeface="Montserrat"/>
                          <a:cs typeface="Montserrat"/>
                          <a:sym typeface="Montserrat"/>
                        </a:rPr>
                        <a:t>Έλλειψη κατάρτισης και ευαισθητοποίησης της αστυνομίας για την αντιμετώπιση της παρενόχλησης</a:t>
                      </a:r>
                      <a:endParaRPr sz="1100">
                        <a:solidFill>
                          <a:schemeClr val="tx1">
                            <a:lumMod val="50000"/>
                            <a:lumOff val="50000"/>
                          </a:schemeClr>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chemeClr val="tx1">
                              <a:lumMod val="50000"/>
                              <a:lumOff val="50000"/>
                            </a:schemeClr>
                          </a:solidFill>
                          <a:latin typeface="Montserrat Light"/>
                          <a:ea typeface="Montserrat Light"/>
                          <a:cs typeface="Montserrat Light"/>
                          <a:sym typeface="Montserrat Light"/>
                        </a:rPr>
                        <a:t>Ποιες είναι μερικές από τις συνέπειες και τα αποτελέσματα τη</a:t>
                      </a:r>
                      <a:r>
                        <a:rPr lang="en-US" sz="1100">
                          <a:solidFill>
                            <a:schemeClr val="tx1">
                              <a:lumMod val="50000"/>
                              <a:lumOff val="50000"/>
                            </a:schemeClr>
                          </a:solidFill>
                          <a:latin typeface="Montserrat Light"/>
                          <a:ea typeface="Montserrat Light"/>
                          <a:cs typeface="Montserrat Light"/>
                          <a:sym typeface="Montserrat Light"/>
                        </a:rPr>
                        <a:t>ς παρενόχλησης </a:t>
                      </a:r>
                      <a:r>
                        <a:rPr lang="en-US" sz="1100" b="0" i="0">
                          <a:solidFill>
                            <a:schemeClr val="tx1">
                              <a:lumMod val="50000"/>
                              <a:lumOff val="50000"/>
                            </a:schemeClr>
                          </a:solidFill>
                          <a:latin typeface="Montserrat Light"/>
                          <a:ea typeface="Montserrat Light"/>
                          <a:cs typeface="Montserrat Light"/>
                          <a:sym typeface="Montserrat Light"/>
                        </a:rPr>
                        <a:t>στη ζωή των γυναικών, ε</a:t>
                      </a:r>
                      <a:r>
                        <a:rPr lang="en-US" sz="1100">
                          <a:solidFill>
                            <a:schemeClr val="tx1">
                              <a:lumMod val="50000"/>
                              <a:lumOff val="50000"/>
                            </a:schemeClr>
                          </a:solidFill>
                          <a:latin typeface="Montserrat Light"/>
                          <a:ea typeface="Montserrat Light"/>
                          <a:cs typeface="Montserrat Light"/>
                          <a:sym typeface="Montserrat Light"/>
                        </a:rPr>
                        <a:t>ά</a:t>
                      </a:r>
                      <a:r>
                        <a:rPr lang="en-US" sz="1100" b="0" i="0">
                          <a:solidFill>
                            <a:schemeClr val="tx1">
                              <a:lumMod val="50000"/>
                              <a:lumOff val="50000"/>
                            </a:schemeClr>
                          </a:solidFill>
                          <a:latin typeface="Montserrat Light"/>
                          <a:ea typeface="Montserrat Light"/>
                          <a:cs typeface="Montserrat Light"/>
                          <a:sym typeface="Montserrat Light"/>
                        </a:rPr>
                        <a:t>ν δεν </a:t>
                      </a:r>
                      <a:r>
                        <a:rPr lang="en-US" sz="1100">
                          <a:solidFill>
                            <a:schemeClr val="tx1">
                              <a:lumMod val="50000"/>
                              <a:lumOff val="50000"/>
                            </a:schemeClr>
                          </a:solidFill>
                          <a:latin typeface="Montserrat Light"/>
                          <a:ea typeface="Montserrat Light"/>
                          <a:cs typeface="Montserrat Light"/>
                          <a:sym typeface="Montserrat Light"/>
                        </a:rPr>
                        <a:t>λάβουν </a:t>
                      </a:r>
                      <a:r>
                        <a:rPr lang="en-US" sz="1100" b="0" i="0">
                          <a:solidFill>
                            <a:schemeClr val="tx1">
                              <a:lumMod val="50000"/>
                              <a:lumOff val="50000"/>
                            </a:schemeClr>
                          </a:solidFill>
                          <a:latin typeface="Montserrat Light"/>
                          <a:ea typeface="Montserrat Light"/>
                          <a:cs typeface="Montserrat Light"/>
                          <a:sym typeface="Montserrat Light"/>
                        </a:rPr>
                        <a:t>υποστήριξη; </a:t>
                      </a:r>
                      <a:endParaRPr sz="1100" b="0" i="0">
                        <a:solidFill>
                          <a:schemeClr val="tx1">
                            <a:lumMod val="50000"/>
                            <a:lumOff val="50000"/>
                          </a:schemeClr>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chemeClr val="tx1">
                              <a:lumMod val="50000"/>
                              <a:lumOff val="50000"/>
                            </a:schemeClr>
                          </a:solidFill>
                          <a:latin typeface="Montserrat Light"/>
                          <a:ea typeface="Montserrat Light"/>
                          <a:cs typeface="Montserrat Light"/>
                          <a:sym typeface="Montserrat Light"/>
                        </a:rPr>
                        <a:t>Οι γυναίκες κάνουν ό,τι μπορούν για να αποτρέψουν και να σταματήσουν την παρενόχληση, αλλά αν δεν βρουν υποστηρικτικό περιβάλλον ή βοήθεια, είτε υποφέρουν σιωπηλά είτε εγκαταλείπουν τη δουλειά τους.</a:t>
                      </a:r>
                      <a:endParaRPr sz="1100" b="0" i="0">
                        <a:solidFill>
                          <a:schemeClr val="tx1">
                            <a:lumMod val="50000"/>
                            <a:lumOff val="50000"/>
                          </a:schemeClr>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1"/>
                  </a:ext>
                </a:extLst>
              </a:tr>
              <a:tr h="837850">
                <a:tc>
                  <a:txBody>
                    <a:bodyPr/>
                    <a:lstStyle/>
                    <a:p>
                      <a:pPr marL="0" lvl="0" indent="0" algn="l" rtl="0">
                        <a:lnSpc>
                          <a:spcPct val="107000"/>
                        </a:lnSpc>
                        <a:spcBef>
                          <a:spcPts val="0"/>
                        </a:spcBef>
                        <a:spcAft>
                          <a:spcPts val="0"/>
                        </a:spcAft>
                        <a:buClr>
                          <a:schemeClr val="dk1"/>
                        </a:buClr>
                        <a:buFont typeface="Arial"/>
                        <a:buNone/>
                      </a:pPr>
                      <a:r>
                        <a:rPr lang="en-US" sz="1100">
                          <a:solidFill>
                            <a:schemeClr val="tx1">
                              <a:lumMod val="50000"/>
                              <a:lumOff val="50000"/>
                            </a:schemeClr>
                          </a:solidFill>
                          <a:latin typeface="Montserrat"/>
                          <a:ea typeface="Montserrat"/>
                          <a:cs typeface="Montserrat"/>
                          <a:sym typeface="Montserrat"/>
                        </a:rPr>
                        <a:t>Έλλειψη κατάρτισης και ευαισθητοποίησης της αστυνομίας για την αντιμετώπιση της παρενόχλησης</a:t>
                      </a:r>
                      <a:endParaRPr sz="1100">
                        <a:solidFill>
                          <a:schemeClr val="tx1">
                            <a:lumMod val="50000"/>
                            <a:lumOff val="50000"/>
                          </a:schemeClr>
                        </a:solidFill>
                        <a:latin typeface="Montserrat"/>
                        <a:ea typeface="Montserrat"/>
                        <a:cs typeface="Montserrat"/>
                        <a:sym typeface="Montserra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a:solidFill>
                            <a:schemeClr val="tx1">
                              <a:lumMod val="50000"/>
                              <a:lumOff val="50000"/>
                            </a:schemeClr>
                          </a:solidFill>
                          <a:latin typeface="Montserrat Light"/>
                          <a:ea typeface="Montserrat Light"/>
                          <a:cs typeface="Montserrat Light"/>
                          <a:sym typeface="Montserrat Light"/>
                        </a:rPr>
                        <a:t>Έχει αυξηθεί ο φόβος ή η πραγματική βία κατά τη διάρκεια της πανδημίας για τις μετανάστριες όσον αφορά την οικογενειακή τους ζωή;  </a:t>
                      </a:r>
                      <a:endParaRPr sz="1100" b="0" i="0">
                        <a:solidFill>
                          <a:schemeClr val="tx1">
                            <a:lumMod val="50000"/>
                            <a:lumOff val="50000"/>
                          </a:schemeClr>
                        </a:solidFill>
                        <a:latin typeface="Montserrat Light"/>
                        <a:ea typeface="Montserrat Light"/>
                        <a:cs typeface="Montserrat Light"/>
                        <a:sym typeface="Montserrat Light"/>
                      </a:endParaRPr>
                    </a:p>
                  </a:txBody>
                  <a:tcPr marL="68575" marR="68575" marT="0" marB="0"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1100" b="0" i="0" dirty="0" err="1">
                          <a:solidFill>
                            <a:schemeClr val="tx1">
                              <a:lumMod val="50000"/>
                              <a:lumOff val="50000"/>
                            </a:schemeClr>
                          </a:solidFill>
                          <a:latin typeface="Montserrat Light"/>
                          <a:ea typeface="Montserrat Light"/>
                          <a:cs typeface="Montserrat Light"/>
                          <a:sym typeface="Montserrat Light"/>
                        </a:rPr>
                        <a:t>Στην</a:t>
                      </a:r>
                      <a:r>
                        <a:rPr lang="en-US" sz="1100" b="0" i="0" dirty="0">
                          <a:solidFill>
                            <a:schemeClr val="tx1">
                              <a:lumMod val="50000"/>
                              <a:lumOff val="50000"/>
                            </a:schemeClr>
                          </a:solidFill>
                          <a:latin typeface="Montserrat Light"/>
                          <a:ea typeface="Montserrat Light"/>
                          <a:cs typeface="Montserrat Light"/>
                          <a:sym typeface="Montserrat Light"/>
                        </a:rPr>
                        <a:t> </a:t>
                      </a:r>
                      <a:r>
                        <a:rPr lang="en-US" sz="1100" b="0" i="0" dirty="0" err="1">
                          <a:solidFill>
                            <a:schemeClr val="tx1">
                              <a:lumMod val="50000"/>
                              <a:lumOff val="50000"/>
                            </a:schemeClr>
                          </a:solidFill>
                          <a:latin typeface="Montserrat Light"/>
                          <a:ea typeface="Montserrat Light"/>
                          <a:cs typeface="Montserrat Light"/>
                          <a:sym typeface="Montserrat Light"/>
                        </a:rPr>
                        <a:t>ερευνητική</a:t>
                      </a:r>
                      <a:r>
                        <a:rPr lang="en-US" sz="1100" b="0" i="0" dirty="0">
                          <a:solidFill>
                            <a:schemeClr val="tx1">
                              <a:lumMod val="50000"/>
                              <a:lumOff val="50000"/>
                            </a:schemeClr>
                          </a:solidFill>
                          <a:latin typeface="Montserrat Light"/>
                          <a:ea typeface="Montserrat Light"/>
                          <a:cs typeface="Montserrat Light"/>
                          <a:sym typeface="Montserrat Light"/>
                        </a:rPr>
                        <a:t> </a:t>
                      </a:r>
                      <a:r>
                        <a:rPr lang="en-US" sz="1100" b="0" i="0" dirty="0" err="1">
                          <a:solidFill>
                            <a:schemeClr val="tx1">
                              <a:lumMod val="50000"/>
                              <a:lumOff val="50000"/>
                            </a:schemeClr>
                          </a:solidFill>
                          <a:latin typeface="Montserrat Light"/>
                          <a:ea typeface="Montserrat Light"/>
                          <a:cs typeface="Montserrat Light"/>
                          <a:sym typeface="Montserrat Light"/>
                        </a:rPr>
                        <a:t>έκθεση</a:t>
                      </a:r>
                      <a:r>
                        <a:rPr lang="en-US" sz="1100" b="0" i="0" dirty="0">
                          <a:solidFill>
                            <a:schemeClr val="tx1">
                              <a:lumMod val="50000"/>
                              <a:lumOff val="50000"/>
                            </a:schemeClr>
                          </a:solidFill>
                          <a:latin typeface="Montserrat Light"/>
                          <a:ea typeface="Montserrat Light"/>
                          <a:cs typeface="Montserrat Light"/>
                          <a:sym typeface="Montserrat Light"/>
                        </a:rPr>
                        <a:t> π</a:t>
                      </a:r>
                      <a:r>
                        <a:rPr lang="en-US" sz="1100" b="0" i="0" dirty="0" err="1">
                          <a:solidFill>
                            <a:schemeClr val="tx1">
                              <a:lumMod val="50000"/>
                              <a:lumOff val="50000"/>
                            </a:schemeClr>
                          </a:solidFill>
                          <a:latin typeface="Montserrat Light"/>
                          <a:ea typeface="Montserrat Light"/>
                          <a:cs typeface="Montserrat Light"/>
                          <a:sym typeface="Montserrat Light"/>
                        </a:rPr>
                        <a:t>ου</a:t>
                      </a:r>
                      <a:r>
                        <a:rPr lang="en-US" sz="1100" b="0" i="0" dirty="0">
                          <a:solidFill>
                            <a:schemeClr val="tx1">
                              <a:lumMod val="50000"/>
                              <a:lumOff val="50000"/>
                            </a:schemeClr>
                          </a:solidFill>
                          <a:latin typeface="Montserrat Light"/>
                          <a:ea typeface="Montserrat Light"/>
                          <a:cs typeface="Montserrat Light"/>
                          <a:sym typeface="Montserrat Light"/>
                        </a:rPr>
                        <a:t> </a:t>
                      </a:r>
                      <a:r>
                        <a:rPr lang="en-US" sz="1100" b="0" i="0" dirty="0" err="1">
                          <a:solidFill>
                            <a:schemeClr val="tx1">
                              <a:lumMod val="50000"/>
                              <a:lumOff val="50000"/>
                            </a:schemeClr>
                          </a:solidFill>
                          <a:latin typeface="Montserrat Light"/>
                          <a:ea typeface="Montserrat Light"/>
                          <a:cs typeface="Montserrat Light"/>
                          <a:sym typeface="Montserrat Light"/>
                        </a:rPr>
                        <a:t>δημοσίευσε</a:t>
                      </a:r>
                      <a:r>
                        <a:rPr lang="en-US" sz="1100" b="0" i="0" dirty="0">
                          <a:solidFill>
                            <a:schemeClr val="tx1">
                              <a:lumMod val="50000"/>
                              <a:lumOff val="50000"/>
                            </a:schemeClr>
                          </a:solidFill>
                          <a:latin typeface="Montserrat Light"/>
                          <a:ea typeface="Montserrat Light"/>
                          <a:cs typeface="Montserrat Light"/>
                          <a:sym typeface="Montserrat Light"/>
                        </a:rPr>
                        <a:t> </a:t>
                      </a:r>
                      <a:r>
                        <a:rPr lang="en-US" sz="1100" b="0" i="0" dirty="0" err="1">
                          <a:solidFill>
                            <a:schemeClr val="tx1">
                              <a:lumMod val="50000"/>
                              <a:lumOff val="50000"/>
                            </a:schemeClr>
                          </a:solidFill>
                          <a:latin typeface="Montserrat Light"/>
                          <a:ea typeface="Montserrat Light"/>
                          <a:cs typeface="Montserrat Light"/>
                          <a:sym typeface="Montserrat Light"/>
                        </a:rPr>
                        <a:t>το</a:t>
                      </a:r>
                      <a:r>
                        <a:rPr lang="en-US" sz="1100" b="0" i="0" dirty="0">
                          <a:solidFill>
                            <a:schemeClr val="tx1">
                              <a:lumMod val="50000"/>
                              <a:lumOff val="50000"/>
                            </a:schemeClr>
                          </a:solidFill>
                          <a:latin typeface="Montserrat Light"/>
                          <a:ea typeface="Montserrat Light"/>
                          <a:cs typeface="Montserrat Light"/>
                          <a:sym typeface="Montserrat Light"/>
                        </a:rPr>
                        <a:t> </a:t>
                      </a:r>
                      <a:r>
                        <a:rPr lang="en-US" sz="1100" b="0" i="0" dirty="0" err="1">
                          <a:solidFill>
                            <a:schemeClr val="tx1">
                              <a:lumMod val="50000"/>
                              <a:lumOff val="50000"/>
                            </a:schemeClr>
                          </a:solidFill>
                          <a:latin typeface="Montserrat Light"/>
                          <a:ea typeface="Montserrat Light"/>
                          <a:cs typeface="Montserrat Light"/>
                          <a:sym typeface="Montserrat Light"/>
                        </a:rPr>
                        <a:t>Κέντρο</a:t>
                      </a:r>
                      <a:r>
                        <a:rPr lang="en-US" sz="1100" dirty="0">
                          <a:solidFill>
                            <a:schemeClr val="tx1">
                              <a:lumMod val="50000"/>
                              <a:lumOff val="50000"/>
                            </a:schemeClr>
                          </a:solidFill>
                          <a:latin typeface="Montserrat Light"/>
                          <a:ea typeface="Montserrat Light"/>
                          <a:cs typeface="Montserrat Light"/>
                          <a:sym typeface="Montserrat Light"/>
                        </a:rPr>
                        <a:t> </a:t>
                      </a:r>
                      <a:r>
                        <a:rPr lang="en-US" sz="1100" b="0" i="0" dirty="0" err="1">
                          <a:solidFill>
                            <a:schemeClr val="tx1">
                              <a:lumMod val="50000"/>
                              <a:lumOff val="50000"/>
                            </a:schemeClr>
                          </a:solidFill>
                          <a:latin typeface="Montserrat Light"/>
                          <a:ea typeface="Montserrat Light"/>
                          <a:cs typeface="Montserrat Light"/>
                          <a:sym typeface="Montserrat Light"/>
                        </a:rPr>
                        <a:t>Ισότητ</a:t>
                      </a:r>
                      <a:r>
                        <a:rPr lang="en-US" sz="1100" b="0" i="0" dirty="0">
                          <a:solidFill>
                            <a:schemeClr val="tx1">
                              <a:lumMod val="50000"/>
                              <a:lumOff val="50000"/>
                            </a:schemeClr>
                          </a:solidFill>
                          <a:latin typeface="Montserrat Light"/>
                          <a:ea typeface="Montserrat Light"/>
                          <a:cs typeface="Montserrat Light"/>
                          <a:sym typeface="Montserrat Light"/>
                        </a:rPr>
                        <a:t>ας και Ιστορίας τ</a:t>
                      </a:r>
                      <a:r>
                        <a:rPr lang="en-US" sz="1100" dirty="0">
                          <a:solidFill>
                            <a:schemeClr val="tx1">
                              <a:lumMod val="50000"/>
                              <a:lumOff val="50000"/>
                            </a:schemeClr>
                          </a:solidFill>
                          <a:latin typeface="Montserrat Light"/>
                          <a:ea typeface="Montserrat Light"/>
                          <a:cs typeface="Montserrat Light"/>
                          <a:sym typeface="Montserrat Light"/>
                        </a:rPr>
                        <a:t>ου</a:t>
                      </a:r>
                      <a:r>
                        <a:rPr lang="en-US" sz="1100" b="0" i="0" dirty="0">
                          <a:solidFill>
                            <a:schemeClr val="tx1">
                              <a:lumMod val="50000"/>
                              <a:lumOff val="50000"/>
                            </a:schemeClr>
                          </a:solidFill>
                          <a:latin typeface="Montserrat Light"/>
                          <a:ea typeface="Montserrat Light"/>
                          <a:cs typeface="Montserrat Light"/>
                          <a:sym typeface="Montserrat Light"/>
                        </a:rPr>
                        <a:t> Φύλ</a:t>
                      </a:r>
                      <a:r>
                        <a:rPr lang="en-US" sz="1100" dirty="0">
                          <a:solidFill>
                            <a:schemeClr val="tx1">
                              <a:lumMod val="50000"/>
                              <a:lumOff val="50000"/>
                            </a:schemeClr>
                          </a:solidFill>
                          <a:latin typeface="Montserrat Light"/>
                          <a:ea typeface="Montserrat Light"/>
                          <a:cs typeface="Montserrat Light"/>
                          <a:sym typeface="Montserrat Light"/>
                        </a:rPr>
                        <a:t>ου (ΚΙΙΦ) στην Κύπρο</a:t>
                      </a:r>
                      <a:r>
                        <a:rPr lang="en-US" sz="1100" b="0" i="0" dirty="0">
                          <a:solidFill>
                            <a:schemeClr val="tx1">
                              <a:lumMod val="50000"/>
                              <a:lumOff val="50000"/>
                            </a:schemeClr>
                          </a:solidFill>
                          <a:latin typeface="Montserrat Light"/>
                          <a:ea typeface="Montserrat Light"/>
                          <a:cs typeface="Montserrat Light"/>
                          <a:sym typeface="Montserrat Light"/>
                        </a:rPr>
                        <a:t>, ορισμένες γυναίκες αναφέρθηκαν στη</a:t>
                      </a:r>
                      <a:r>
                        <a:rPr lang="en-US" sz="1100" dirty="0">
                          <a:solidFill>
                            <a:schemeClr val="tx1">
                              <a:lumMod val="50000"/>
                              <a:lumOff val="50000"/>
                            </a:schemeClr>
                          </a:solidFill>
                          <a:latin typeface="Montserrat Light"/>
                          <a:ea typeface="Montserrat Light"/>
                          <a:cs typeface="Montserrat Light"/>
                          <a:sym typeface="Montserrat Light"/>
                        </a:rPr>
                        <a:t>ν ενδοοικογενειακή βία</a:t>
                      </a:r>
                      <a:r>
                        <a:rPr lang="en-US" sz="1100" b="0" i="0" dirty="0">
                          <a:solidFill>
                            <a:schemeClr val="tx1">
                              <a:lumMod val="50000"/>
                              <a:lumOff val="50000"/>
                            </a:schemeClr>
                          </a:solidFill>
                          <a:latin typeface="Montserrat Light"/>
                          <a:ea typeface="Montserrat Light"/>
                          <a:cs typeface="Montserrat Light"/>
                          <a:sym typeface="Montserrat Light"/>
                        </a:rPr>
                        <a:t>, καθώς αναφέρθηκε αύξηση των περιστατικών αυ</a:t>
                      </a:r>
                      <a:r>
                        <a:rPr lang="en-US" sz="1100" dirty="0">
                          <a:solidFill>
                            <a:schemeClr val="tx1">
                              <a:lumMod val="50000"/>
                              <a:lumOff val="50000"/>
                            </a:schemeClr>
                          </a:solidFill>
                          <a:latin typeface="Montserrat Light"/>
                          <a:ea typeface="Montserrat Light"/>
                          <a:cs typeface="Montserrat Light"/>
                          <a:sym typeface="Montserrat Light"/>
                        </a:rPr>
                        <a:t>τών</a:t>
                      </a:r>
                      <a:r>
                        <a:rPr lang="en-US" sz="1100" b="0" i="0" dirty="0">
                          <a:solidFill>
                            <a:schemeClr val="tx1">
                              <a:lumMod val="50000"/>
                              <a:lumOff val="50000"/>
                            </a:schemeClr>
                          </a:solidFill>
                          <a:latin typeface="Montserrat Light"/>
                          <a:ea typeface="Montserrat Light"/>
                          <a:cs typeface="Montserrat Light"/>
                          <a:sym typeface="Montserrat Light"/>
                        </a:rPr>
                        <a:t> από τις οργανώσεις τη</a:t>
                      </a:r>
                      <a:r>
                        <a:rPr lang="en-US" sz="1100" dirty="0">
                          <a:solidFill>
                            <a:schemeClr val="tx1">
                              <a:lumMod val="50000"/>
                              <a:lumOff val="50000"/>
                            </a:schemeClr>
                          </a:solidFill>
                          <a:latin typeface="Montserrat Light"/>
                          <a:ea typeface="Montserrat Light"/>
                          <a:cs typeface="Montserrat Light"/>
                          <a:sym typeface="Montserrat Light"/>
                        </a:rPr>
                        <a:t>ς</a:t>
                      </a:r>
                      <a:r>
                        <a:rPr lang="en-US" sz="1100" b="0" i="0" dirty="0">
                          <a:solidFill>
                            <a:schemeClr val="tx1">
                              <a:lumMod val="50000"/>
                              <a:lumOff val="50000"/>
                            </a:schemeClr>
                          </a:solidFill>
                          <a:latin typeface="Montserrat Light"/>
                          <a:ea typeface="Montserrat Light"/>
                          <a:cs typeface="Montserrat Light"/>
                          <a:sym typeface="Montserrat Light"/>
                        </a:rPr>
                        <a:t> κοινωνίας των πολιτών από την αρχή της πανδημίας.</a:t>
                      </a:r>
                      <a:endParaRPr sz="1100" b="0" i="0" dirty="0">
                        <a:solidFill>
                          <a:schemeClr val="tx1">
                            <a:lumMod val="50000"/>
                            <a:lumOff val="50000"/>
                          </a:schemeClr>
                        </a:solidFill>
                        <a:latin typeface="Montserrat Light"/>
                        <a:ea typeface="Montserrat Light"/>
                        <a:cs typeface="Montserrat Light"/>
                        <a:sym typeface="Montserrat Light"/>
                      </a:endParaRPr>
                    </a:p>
                  </a:txBody>
                  <a:tcPr marL="68575" marR="685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4"/>
          <p:cNvSpPr/>
          <p:nvPr/>
        </p:nvSpPr>
        <p:spPr>
          <a:xfrm>
            <a:off x="-1" y="0"/>
            <a:ext cx="9108831" cy="6858000"/>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121" name="Google Shape;121;p4"/>
          <p:cNvPicPr preferRelativeResize="0"/>
          <p:nvPr/>
        </p:nvPicPr>
        <p:blipFill rotWithShape="1">
          <a:blip r:embed="rId3">
            <a:alphaModFix/>
          </a:blip>
          <a:srcRect/>
          <a:stretch/>
        </p:blipFill>
        <p:spPr>
          <a:xfrm>
            <a:off x="291101" y="200025"/>
            <a:ext cx="609599" cy="523623"/>
          </a:xfrm>
          <a:prstGeom prst="rect">
            <a:avLst/>
          </a:prstGeom>
          <a:noFill/>
          <a:ln>
            <a:noFill/>
          </a:ln>
        </p:spPr>
      </p:pic>
      <p:sp>
        <p:nvSpPr>
          <p:cNvPr id="122" name="Google Shape;122;p4"/>
          <p:cNvSpPr txBox="1"/>
          <p:nvPr/>
        </p:nvSpPr>
        <p:spPr>
          <a:xfrm>
            <a:off x="1488625" y="1646031"/>
            <a:ext cx="5173800" cy="9543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i="0" u="none" strike="noStrike" cap="none">
                <a:solidFill>
                  <a:schemeClr val="lt1"/>
                </a:solidFill>
                <a:latin typeface="Montserrat"/>
                <a:ea typeface="Montserrat"/>
                <a:cs typeface="Montserrat"/>
                <a:sym typeface="Montserrat"/>
              </a:rPr>
              <a:t>ΕΡΓΑΛΕΙΟΘ</a:t>
            </a:r>
            <a:r>
              <a:rPr lang="en-US" sz="2800" b="1">
                <a:solidFill>
                  <a:schemeClr val="lt1"/>
                </a:solidFill>
                <a:latin typeface="Montserrat"/>
                <a:ea typeface="Montserrat"/>
                <a:cs typeface="Montserrat"/>
                <a:sym typeface="Montserrat"/>
              </a:rPr>
              <a:t>Η</a:t>
            </a:r>
            <a:r>
              <a:rPr lang="en-US" sz="2800" b="1" i="0" u="none" strike="noStrike" cap="none">
                <a:solidFill>
                  <a:schemeClr val="lt1"/>
                </a:solidFill>
                <a:latin typeface="Montserrat"/>
                <a:ea typeface="Montserrat"/>
                <a:cs typeface="Montserrat"/>
                <a:sym typeface="Montserrat"/>
              </a:rPr>
              <a:t>ΚΗ ΓΙΑ ΤΟΝ  ΕΚΠΑΙΔΕΥΤΉ</a:t>
            </a:r>
            <a:endParaRPr/>
          </a:p>
        </p:txBody>
      </p:sp>
      <p:sp>
        <p:nvSpPr>
          <p:cNvPr id="123" name="Google Shape;123;p4"/>
          <p:cNvSpPr txBox="1"/>
          <p:nvPr/>
        </p:nvSpPr>
        <p:spPr>
          <a:xfrm>
            <a:off x="1488619" y="2645673"/>
            <a:ext cx="4531200" cy="23703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b="0" i="0" u="none" strike="noStrike" cap="none">
                <a:solidFill>
                  <a:schemeClr val="lt1"/>
                </a:solidFill>
                <a:latin typeface="Montserrat"/>
                <a:ea typeface="Montserrat"/>
                <a:cs typeface="Montserrat"/>
                <a:sym typeface="Montserrat"/>
              </a:rPr>
              <a:t>Αυτή η εργαλειοθήκη περιέχει όλα τα εργαλεία και την υποστήριξη που χρειάζεστε για να εφαρμόσετε το πρόγραμμα </a:t>
            </a:r>
            <a:r>
              <a:rPr lang="en-US" sz="1600">
                <a:solidFill>
                  <a:schemeClr val="lt1"/>
                </a:solidFill>
                <a:latin typeface="Montserrat"/>
                <a:ea typeface="Montserrat"/>
                <a:cs typeface="Montserrat"/>
                <a:sym typeface="Montserrat"/>
              </a:rPr>
              <a:t>αυτό</a:t>
            </a:r>
            <a:r>
              <a:rPr lang="en-US" sz="1600" b="0" i="0" u="none" strike="noStrike" cap="none">
                <a:solidFill>
                  <a:schemeClr val="lt1"/>
                </a:solidFill>
                <a:latin typeface="Montserrat"/>
                <a:ea typeface="Montserrat"/>
                <a:cs typeface="Montserrat"/>
                <a:sym typeface="Montserrat"/>
              </a:rPr>
              <a:t> στ</a:t>
            </a:r>
            <a:r>
              <a:rPr lang="en-US" sz="1600">
                <a:solidFill>
                  <a:schemeClr val="lt1"/>
                </a:solidFill>
                <a:latin typeface="Montserrat"/>
                <a:ea typeface="Montserrat"/>
                <a:cs typeface="Montserrat"/>
                <a:sym typeface="Montserrat"/>
              </a:rPr>
              <a:t>ον</a:t>
            </a:r>
            <a:r>
              <a:rPr lang="en-US" sz="1600" b="0" i="0" u="none" strike="noStrike" cap="none">
                <a:solidFill>
                  <a:schemeClr val="lt1"/>
                </a:solidFill>
                <a:latin typeface="Montserrat"/>
                <a:ea typeface="Montserrat"/>
                <a:cs typeface="Montserrat"/>
                <a:sym typeface="Montserrat"/>
              </a:rPr>
              <a:t> οργανισμό σας:</a:t>
            </a:r>
            <a:endParaRPr/>
          </a:p>
          <a:p>
            <a:pPr marL="0" marR="0" lvl="0" indent="0" algn="l" rtl="0">
              <a:spcBef>
                <a:spcPts val="0"/>
              </a:spcBef>
              <a:spcAft>
                <a:spcPts val="0"/>
              </a:spcAft>
              <a:buNone/>
            </a:pPr>
            <a:endParaRPr sz="1600">
              <a:solidFill>
                <a:schemeClr val="lt1"/>
              </a:solidFill>
              <a:latin typeface="Montserrat"/>
              <a:ea typeface="Montserrat"/>
              <a:cs typeface="Montserrat"/>
              <a:sym typeface="Montserrat"/>
            </a:endParaRPr>
          </a:p>
          <a:p>
            <a:pPr marL="0" marR="0" lvl="0" indent="0" algn="l" rtl="0">
              <a:spcBef>
                <a:spcPts val="0"/>
              </a:spcBef>
              <a:spcAft>
                <a:spcPts val="0"/>
              </a:spcAft>
              <a:buNone/>
            </a:pPr>
            <a:r>
              <a:rPr lang="en-US" sz="1800" b="1">
                <a:solidFill>
                  <a:schemeClr val="lt1"/>
                </a:solidFill>
                <a:latin typeface="Montserrat"/>
                <a:ea typeface="Montserrat"/>
                <a:cs typeface="Montserrat"/>
                <a:sym typeface="Montserrat"/>
              </a:rPr>
              <a:t>Περιέχει τους εξής πόρους:</a:t>
            </a:r>
            <a:endParaRPr/>
          </a:p>
          <a:p>
            <a:pPr marL="0" marR="0" lvl="0" indent="0" algn="l" rtl="0">
              <a:spcBef>
                <a:spcPts val="0"/>
              </a:spcBef>
              <a:spcAft>
                <a:spcPts val="0"/>
              </a:spcAft>
              <a:buNone/>
            </a:pPr>
            <a:endParaRPr sz="1800" b="1">
              <a:solidFill>
                <a:schemeClr val="lt1"/>
              </a:solidFill>
              <a:latin typeface="Montserrat"/>
              <a:ea typeface="Montserrat"/>
              <a:cs typeface="Montserrat"/>
              <a:sym typeface="Montserrat"/>
            </a:endParaRPr>
          </a:p>
          <a:p>
            <a:pPr marL="285750" marR="0" lvl="0" indent="-285750" algn="l" rtl="0">
              <a:spcBef>
                <a:spcPts val="0"/>
              </a:spcBef>
              <a:spcAft>
                <a:spcPts val="0"/>
              </a:spcAft>
              <a:buClr>
                <a:schemeClr val="lt1"/>
              </a:buClr>
              <a:buSzPts val="1600"/>
              <a:buFont typeface="Arial"/>
              <a:buChar char="•"/>
            </a:pPr>
            <a:r>
              <a:rPr lang="en-US" sz="1600">
                <a:solidFill>
                  <a:schemeClr val="lt1"/>
                </a:solidFill>
                <a:latin typeface="Montserrat"/>
                <a:ea typeface="Montserrat"/>
                <a:cs typeface="Montserrat"/>
                <a:sym typeface="Montserrat"/>
              </a:rPr>
              <a:t>Παιδαγωγική στρατηγική </a:t>
            </a:r>
            <a:endParaRPr/>
          </a:p>
          <a:p>
            <a:pPr marL="285750" marR="0" lvl="0" indent="-285750" algn="l" rtl="0">
              <a:spcBef>
                <a:spcPts val="0"/>
              </a:spcBef>
              <a:spcAft>
                <a:spcPts val="0"/>
              </a:spcAft>
              <a:buClr>
                <a:schemeClr val="lt1"/>
              </a:buClr>
              <a:buSzPts val="1600"/>
              <a:buFont typeface="Arial"/>
              <a:buChar char="•"/>
            </a:pPr>
            <a:r>
              <a:rPr lang="en-US" sz="1600">
                <a:solidFill>
                  <a:schemeClr val="lt1"/>
                </a:solidFill>
                <a:latin typeface="Montserrat"/>
                <a:ea typeface="Montserrat"/>
                <a:cs typeface="Montserrat"/>
                <a:sym typeface="Montserrat"/>
              </a:rPr>
              <a:t>Προδιαγραφές και τεχνικές απαιτήσεις </a:t>
            </a:r>
            <a:endParaRPr/>
          </a:p>
          <a:p>
            <a:pPr marL="285750" marR="0" lvl="0" indent="-285750" algn="l" rtl="0">
              <a:spcBef>
                <a:spcPts val="0"/>
              </a:spcBef>
              <a:spcAft>
                <a:spcPts val="0"/>
              </a:spcAft>
              <a:buClr>
                <a:schemeClr val="lt1"/>
              </a:buClr>
              <a:buSzPts val="1600"/>
              <a:buFont typeface="Arial"/>
              <a:buChar char="•"/>
            </a:pPr>
            <a:r>
              <a:rPr lang="en-US" sz="1600">
                <a:solidFill>
                  <a:schemeClr val="lt1"/>
                </a:solidFill>
                <a:latin typeface="Montserrat"/>
                <a:ea typeface="Montserrat"/>
                <a:cs typeface="Montserrat"/>
                <a:sym typeface="Montserrat"/>
              </a:rPr>
              <a:t>Υποστηρικτικό υλικό</a:t>
            </a:r>
            <a:endParaRPr sz="1600">
              <a:solidFill>
                <a:schemeClr val="lt1"/>
              </a:solidFill>
              <a:latin typeface="Montserrat"/>
              <a:ea typeface="Montserrat"/>
              <a:cs typeface="Montserrat"/>
              <a:sym typeface="Montserrat"/>
            </a:endParaRPr>
          </a:p>
        </p:txBody>
      </p:sp>
      <p:pic>
        <p:nvPicPr>
          <p:cNvPr id="124" name="Google Shape;124;p4"/>
          <p:cNvPicPr preferRelativeResize="0"/>
          <p:nvPr/>
        </p:nvPicPr>
        <p:blipFill rotWithShape="1">
          <a:blip r:embed="rId4">
            <a:alphaModFix/>
          </a:blip>
          <a:srcRect t="1"/>
          <a:stretch/>
        </p:blipFill>
        <p:spPr>
          <a:xfrm>
            <a:off x="7405850" y="1394329"/>
            <a:ext cx="3272131" cy="4069343"/>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577"/>
        <p:cNvGrpSpPr/>
        <p:nvPr/>
      </p:nvGrpSpPr>
      <p:grpSpPr>
        <a:xfrm>
          <a:off x="0" y="0"/>
          <a:ext cx="0" cy="0"/>
          <a:chOff x="0" y="0"/>
          <a:chExt cx="0" cy="0"/>
        </a:xfrm>
      </p:grpSpPr>
      <p:pic>
        <p:nvPicPr>
          <p:cNvPr id="578" name="Google Shape;578;p40"/>
          <p:cNvPicPr preferRelativeResize="0"/>
          <p:nvPr/>
        </p:nvPicPr>
        <p:blipFill rotWithShape="1">
          <a:blip r:embed="rId3">
            <a:alphaModFix/>
          </a:blip>
          <a:srcRect t="56" b="64"/>
          <a:stretch/>
        </p:blipFill>
        <p:spPr>
          <a:xfrm>
            <a:off x="0" y="0"/>
            <a:ext cx="12192000" cy="6858000"/>
          </a:xfrm>
          <a:prstGeom prst="rect">
            <a:avLst/>
          </a:prstGeom>
          <a:noFill/>
          <a:ln>
            <a:noFill/>
          </a:ln>
        </p:spPr>
      </p:pic>
      <p:sp>
        <p:nvSpPr>
          <p:cNvPr id="579" name="Google Shape;579;p40"/>
          <p:cNvSpPr txBox="1"/>
          <p:nvPr/>
        </p:nvSpPr>
        <p:spPr>
          <a:xfrm>
            <a:off x="2144857" y="995553"/>
            <a:ext cx="7902300" cy="5850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3200" b="1">
                <a:solidFill>
                  <a:srgbClr val="FF636C"/>
                </a:solidFill>
                <a:latin typeface="Montserrat"/>
                <a:ea typeface="Montserrat"/>
                <a:cs typeface="Montserrat"/>
                <a:sym typeface="Montserrat"/>
              </a:rPr>
              <a:t>3η Συνεδρία</a:t>
            </a:r>
            <a:endParaRPr sz="4800" b="1">
              <a:solidFill>
                <a:srgbClr val="FF636C"/>
              </a:solidFill>
              <a:latin typeface="Montserrat"/>
              <a:ea typeface="Montserrat"/>
              <a:cs typeface="Montserrat"/>
              <a:sym typeface="Montserrat"/>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584"/>
        <p:cNvGrpSpPr/>
        <p:nvPr/>
      </p:nvGrpSpPr>
      <p:grpSpPr>
        <a:xfrm>
          <a:off x="0" y="0"/>
          <a:ext cx="0" cy="0"/>
          <a:chOff x="0" y="0"/>
          <a:chExt cx="0" cy="0"/>
        </a:xfrm>
      </p:grpSpPr>
      <p:graphicFrame>
        <p:nvGraphicFramePr>
          <p:cNvPr id="585" name="Google Shape;585;p41"/>
          <p:cNvGraphicFramePr/>
          <p:nvPr/>
        </p:nvGraphicFramePr>
        <p:xfrm>
          <a:off x="723897" y="748753"/>
          <a:ext cx="10917350" cy="5086632"/>
        </p:xfrm>
        <a:graphic>
          <a:graphicData uri="http://schemas.openxmlformats.org/drawingml/2006/table">
            <a:tbl>
              <a:tblPr firstRow="1" bandRow="1">
                <a:noFill/>
                <a:tableStyleId>{6301D86A-52C8-4DB1-8393-A57C5A1AB315}</a:tableStyleId>
              </a:tblPr>
              <a:tblGrid>
                <a:gridCol w="791450">
                  <a:extLst>
                    <a:ext uri="{9D8B030D-6E8A-4147-A177-3AD203B41FA5}">
                      <a16:colId xmlns:a16="http://schemas.microsoft.com/office/drawing/2014/main" val="20000"/>
                    </a:ext>
                  </a:extLst>
                </a:gridCol>
                <a:gridCol w="1690475">
                  <a:extLst>
                    <a:ext uri="{9D8B030D-6E8A-4147-A177-3AD203B41FA5}">
                      <a16:colId xmlns:a16="http://schemas.microsoft.com/office/drawing/2014/main" val="20001"/>
                    </a:ext>
                  </a:extLst>
                </a:gridCol>
                <a:gridCol w="2028575">
                  <a:extLst>
                    <a:ext uri="{9D8B030D-6E8A-4147-A177-3AD203B41FA5}">
                      <a16:colId xmlns:a16="http://schemas.microsoft.com/office/drawing/2014/main" val="20002"/>
                    </a:ext>
                  </a:extLst>
                </a:gridCol>
                <a:gridCol w="1727975">
                  <a:extLst>
                    <a:ext uri="{9D8B030D-6E8A-4147-A177-3AD203B41FA5}">
                      <a16:colId xmlns:a16="http://schemas.microsoft.com/office/drawing/2014/main" val="20003"/>
                    </a:ext>
                  </a:extLst>
                </a:gridCol>
                <a:gridCol w="1559625">
                  <a:extLst>
                    <a:ext uri="{9D8B030D-6E8A-4147-A177-3AD203B41FA5}">
                      <a16:colId xmlns:a16="http://schemas.microsoft.com/office/drawing/2014/main" val="20004"/>
                    </a:ext>
                  </a:extLst>
                </a:gridCol>
                <a:gridCol w="1559625">
                  <a:extLst>
                    <a:ext uri="{9D8B030D-6E8A-4147-A177-3AD203B41FA5}">
                      <a16:colId xmlns:a16="http://schemas.microsoft.com/office/drawing/2014/main" val="20005"/>
                    </a:ext>
                  </a:extLst>
                </a:gridCol>
                <a:gridCol w="1559625">
                  <a:extLst>
                    <a:ext uri="{9D8B030D-6E8A-4147-A177-3AD203B41FA5}">
                      <a16:colId xmlns:a16="http://schemas.microsoft.com/office/drawing/2014/main" val="20006"/>
                    </a:ext>
                  </a:extLst>
                </a:gridCol>
              </a:tblGrid>
              <a:tr h="426600">
                <a:tc gridSpan="7">
                  <a:txBody>
                    <a:bodyPr/>
                    <a:lstStyle/>
                    <a:p>
                      <a:pPr marL="0" marR="0" lvl="0" indent="0" algn="l" rtl="0">
                        <a:spcBef>
                          <a:spcPts val="0"/>
                        </a:spcBef>
                        <a:spcAft>
                          <a:spcPts val="0"/>
                        </a:spcAft>
                        <a:buNone/>
                      </a:pPr>
                      <a:r>
                        <a:rPr lang="en-US" sz="1200">
                          <a:solidFill>
                            <a:srgbClr val="595959"/>
                          </a:solidFill>
                          <a:latin typeface="Montserrat SemiBold"/>
                          <a:ea typeface="Montserrat SemiBold"/>
                          <a:cs typeface="Montserrat SemiBold"/>
                          <a:sym typeface="Montserrat SemiBold"/>
                        </a:rPr>
                        <a:t>ΣΧΈΔΙΟ ΣΥΝΕΔΡΙΑΣ - 3Η ΣΥΝΕΔΡΙΑ</a:t>
                      </a:r>
                      <a:endParaRPr/>
                    </a:p>
                    <a:p>
                      <a:pPr marL="0" marR="0" lvl="0" indent="0" algn="l" rtl="0">
                        <a:lnSpc>
                          <a:spcPct val="124416"/>
                        </a:lnSpc>
                        <a:spcBef>
                          <a:spcPts val="0"/>
                        </a:spcBef>
                        <a:spcAft>
                          <a:spcPts val="0"/>
                        </a:spcAft>
                        <a:buNone/>
                      </a:pPr>
                      <a:r>
                        <a:rPr lang="en-US" sz="1200">
                          <a:solidFill>
                            <a:srgbClr val="595959"/>
                          </a:solidFill>
                          <a:latin typeface="Montserrat SemiBold"/>
                          <a:ea typeface="Montserrat SemiBold"/>
                          <a:cs typeface="Montserrat SemiBold"/>
                          <a:sym typeface="Montserrat SemiBold"/>
                        </a:rPr>
                        <a:t>Ειδικός Στόχος: </a:t>
                      </a:r>
                      <a:r>
                        <a:rPr lang="en-US" sz="1200">
                          <a:solidFill>
                            <a:srgbClr val="595959"/>
                          </a:solidFill>
                          <a:latin typeface="Montserrat Light"/>
                          <a:ea typeface="Montserrat Light"/>
                          <a:cs typeface="Montserrat Light"/>
                          <a:sym typeface="Montserrat Light"/>
                        </a:rPr>
                        <a:t>Συζήτηση των ιδεών που παρουσιάστηκαν από τους/τις εκπαιδευόμενους/ες στο πρόγραμμα παιχνιδοποιημένης μάθησης</a:t>
                      </a:r>
                      <a:endParaRPr sz="1200">
                        <a:solidFill>
                          <a:srgbClr val="595959"/>
                        </a:solidFill>
                        <a:latin typeface="Montserrat Light"/>
                        <a:ea typeface="Montserrat Light"/>
                        <a:cs typeface="Montserrat Light"/>
                        <a:sym typeface="Montserrat Light"/>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D8D8D8"/>
                    </a:solidFill>
                  </a:tcPr>
                </a:tc>
                <a:tc hMerge="1">
                  <a:txBody>
                    <a:bodyPr/>
                    <a:lstStyle/>
                    <a:p>
                      <a:endParaRPr lang="pt-PT"/>
                    </a:p>
                  </a:txBody>
                  <a:tcPr/>
                </a:tc>
                <a:tc hMerge="1">
                  <a:txBody>
                    <a:bodyPr/>
                    <a:lstStyle/>
                    <a:p>
                      <a:endParaRPr lang="pt-PT"/>
                    </a:p>
                  </a:txBody>
                  <a:tcPr/>
                </a:tc>
                <a:tc hMerge="1">
                  <a:txBody>
                    <a:bodyPr/>
                    <a:lstStyle/>
                    <a:p>
                      <a:endParaRPr lang="pt-PT"/>
                    </a:p>
                  </a:txBody>
                  <a:tcPr/>
                </a:tc>
                <a:tc hMerge="1">
                  <a:txBody>
                    <a:bodyPr/>
                    <a:lstStyle/>
                    <a:p>
                      <a:endParaRPr lang="pt-PT"/>
                    </a:p>
                  </a:txBody>
                  <a:tcPr/>
                </a:tc>
                <a:tc hMerge="1">
                  <a:txBody>
                    <a:bodyPr/>
                    <a:lstStyle/>
                    <a:p>
                      <a:endParaRPr lang="pt-PT"/>
                    </a:p>
                  </a:txBody>
                  <a:tcPr/>
                </a:tc>
                <a:tc hMerge="1">
                  <a:txBody>
                    <a:bodyPr/>
                    <a:lstStyle/>
                    <a:p>
                      <a:endParaRPr lang="pt-PT"/>
                    </a:p>
                  </a:txBody>
                  <a:tcPr/>
                </a:tc>
                <a:extLst>
                  <a:ext uri="{0D108BD9-81ED-4DB2-BD59-A6C34878D82A}">
                    <a16:rowId xmlns:a16="http://schemas.microsoft.com/office/drawing/2014/main" val="10000"/>
                  </a:ext>
                </a:extLst>
              </a:tr>
              <a:tr h="400225">
                <a:tc>
                  <a:txBody>
                    <a:bodyPr/>
                    <a:lstStyle/>
                    <a:p>
                      <a:pPr marL="0" marR="0" lvl="0" indent="0" algn="ctr" rtl="0">
                        <a:spcBef>
                          <a:spcPts val="0"/>
                        </a:spcBef>
                        <a:spcAft>
                          <a:spcPts val="0"/>
                        </a:spcAft>
                        <a:buNone/>
                      </a:pPr>
                      <a:r>
                        <a:rPr lang="en-US" sz="1100">
                          <a:solidFill>
                            <a:srgbClr val="3F3F3F"/>
                          </a:solidFill>
                          <a:latin typeface="Montserrat SemiBold"/>
                          <a:ea typeface="Montserrat SemiBold"/>
                          <a:cs typeface="Montserrat SemiBold"/>
                          <a:sym typeface="Montserrat SemiBold"/>
                        </a:rPr>
                        <a:t>Διάρκεια</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F2F2F2"/>
                    </a:solidFill>
                  </a:tcPr>
                </a:tc>
                <a:tc>
                  <a:txBody>
                    <a:bodyPr/>
                    <a:lstStyle/>
                    <a:p>
                      <a:pPr marL="0" marR="0" lvl="0" indent="0" algn="ctr" rtl="0">
                        <a:lnSpc>
                          <a:spcPct val="100000"/>
                        </a:lnSpc>
                        <a:spcBef>
                          <a:spcPts val="0"/>
                        </a:spcBef>
                        <a:spcAft>
                          <a:spcPts val="0"/>
                        </a:spcAft>
                        <a:buClr>
                          <a:srgbClr val="3F3F3F"/>
                        </a:buClr>
                        <a:buSzPts val="1100"/>
                        <a:buFont typeface="Montserrat SemiBold"/>
                        <a:buNone/>
                      </a:pPr>
                      <a:r>
                        <a:rPr lang="en-US" sz="1100" b="0" i="0">
                          <a:solidFill>
                            <a:srgbClr val="3F3F3F"/>
                          </a:solidFill>
                          <a:latin typeface="Montserrat SemiBold"/>
                          <a:ea typeface="Montserrat SemiBold"/>
                          <a:cs typeface="Montserrat SemiBold"/>
                          <a:sym typeface="Montserrat SemiBold"/>
                        </a:rPr>
                        <a:t>Θέματα</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F2F2F2"/>
                    </a:solidFill>
                  </a:tcPr>
                </a:tc>
                <a:tc>
                  <a:txBody>
                    <a:bodyPr/>
                    <a:lstStyle/>
                    <a:p>
                      <a:pPr marL="0" marR="0" lvl="0" indent="0" algn="ctr" rtl="0">
                        <a:lnSpc>
                          <a:spcPct val="100000"/>
                        </a:lnSpc>
                        <a:spcBef>
                          <a:spcPts val="0"/>
                        </a:spcBef>
                        <a:spcAft>
                          <a:spcPts val="0"/>
                        </a:spcAft>
                        <a:buClr>
                          <a:srgbClr val="3F3F3F"/>
                        </a:buClr>
                        <a:buSzPts val="1100"/>
                        <a:buFont typeface="Montserrat SemiBold"/>
                        <a:buNone/>
                      </a:pPr>
                      <a:r>
                        <a:rPr lang="en-US" sz="1100" b="0" i="0">
                          <a:solidFill>
                            <a:srgbClr val="3F3F3F"/>
                          </a:solidFill>
                          <a:latin typeface="Montserrat SemiBold"/>
                          <a:ea typeface="Montserrat SemiBold"/>
                          <a:cs typeface="Montserrat SemiBold"/>
                          <a:sym typeface="Montserrat SemiBold"/>
                        </a:rPr>
                        <a:t>Περιεχόμενα</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F2F2F2"/>
                    </a:solidFill>
                  </a:tcPr>
                </a:tc>
                <a:tc>
                  <a:txBody>
                    <a:bodyPr/>
                    <a:lstStyle/>
                    <a:p>
                      <a:pPr marL="0" marR="0" lvl="0" indent="0" algn="ctr" rtl="0">
                        <a:lnSpc>
                          <a:spcPct val="100000"/>
                        </a:lnSpc>
                        <a:spcBef>
                          <a:spcPts val="0"/>
                        </a:spcBef>
                        <a:spcAft>
                          <a:spcPts val="0"/>
                        </a:spcAft>
                        <a:buClr>
                          <a:srgbClr val="3F3F3F"/>
                        </a:buClr>
                        <a:buSzPts val="1100"/>
                        <a:buFont typeface="Montserrat SemiBold"/>
                        <a:buNone/>
                      </a:pPr>
                      <a:r>
                        <a:rPr lang="en-US" sz="1100" b="0" i="0">
                          <a:solidFill>
                            <a:srgbClr val="3F3F3F"/>
                          </a:solidFill>
                          <a:latin typeface="Montserrat SemiBold"/>
                          <a:ea typeface="Montserrat SemiBold"/>
                          <a:cs typeface="Montserrat SemiBold"/>
                          <a:sym typeface="Montserrat SemiBold"/>
                        </a:rPr>
                        <a:t>Μέθοδοι </a:t>
                      </a:r>
                      <a:r>
                        <a:rPr lang="en-US" sz="1100">
                          <a:solidFill>
                            <a:srgbClr val="3F3F3F"/>
                          </a:solidFill>
                          <a:latin typeface="Montserrat SemiBold"/>
                          <a:ea typeface="Montserrat SemiBold"/>
                          <a:cs typeface="Montserrat SemiBold"/>
                          <a:sym typeface="Montserrat SemiBold"/>
                        </a:rPr>
                        <a:t>και Τ</a:t>
                      </a:r>
                      <a:r>
                        <a:rPr lang="en-US" sz="1100" b="0" i="0">
                          <a:solidFill>
                            <a:srgbClr val="3F3F3F"/>
                          </a:solidFill>
                          <a:latin typeface="Montserrat SemiBold"/>
                          <a:ea typeface="Montserrat SemiBold"/>
                          <a:cs typeface="Montserrat SemiBold"/>
                          <a:sym typeface="Montserrat SemiBold"/>
                        </a:rPr>
                        <a:t>εχνικές</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F2F2F2"/>
                    </a:solidFill>
                  </a:tcPr>
                </a:tc>
                <a:tc gridSpan="2">
                  <a:txBody>
                    <a:bodyPr/>
                    <a:lstStyle/>
                    <a:p>
                      <a:pPr marL="0" marR="0" lvl="0" indent="0" algn="ctr" rtl="0">
                        <a:lnSpc>
                          <a:spcPct val="100000"/>
                        </a:lnSpc>
                        <a:spcBef>
                          <a:spcPts val="0"/>
                        </a:spcBef>
                        <a:spcAft>
                          <a:spcPts val="0"/>
                        </a:spcAft>
                        <a:buClr>
                          <a:srgbClr val="3F3F3F"/>
                        </a:buClr>
                        <a:buSzPts val="1100"/>
                        <a:buFont typeface="Montserrat SemiBold"/>
                        <a:buNone/>
                      </a:pPr>
                      <a:r>
                        <a:rPr lang="en-US" sz="1100" b="0" i="0">
                          <a:solidFill>
                            <a:srgbClr val="3F3F3F"/>
                          </a:solidFill>
                          <a:latin typeface="Montserrat SemiBold"/>
                          <a:ea typeface="Montserrat SemiBold"/>
                          <a:cs typeface="Montserrat SemiBold"/>
                          <a:sym typeface="Montserrat SemiBold"/>
                        </a:rPr>
                        <a:t>Πόροι</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F2F2F2"/>
                    </a:solidFill>
                  </a:tcPr>
                </a:tc>
                <a:tc hMerge="1">
                  <a:txBody>
                    <a:bodyPr/>
                    <a:lstStyle/>
                    <a:p>
                      <a:endParaRPr lang="pt-PT"/>
                    </a:p>
                  </a:txBody>
                  <a:tcPr/>
                </a:tc>
                <a:tc>
                  <a:txBody>
                    <a:bodyPr/>
                    <a:lstStyle/>
                    <a:p>
                      <a:pPr marL="0" marR="0" lvl="0" indent="0" algn="ctr" rtl="0">
                        <a:lnSpc>
                          <a:spcPct val="100000"/>
                        </a:lnSpc>
                        <a:spcBef>
                          <a:spcPts val="0"/>
                        </a:spcBef>
                        <a:spcAft>
                          <a:spcPts val="0"/>
                        </a:spcAft>
                        <a:buClr>
                          <a:srgbClr val="3F3F3F"/>
                        </a:buClr>
                        <a:buSzPts val="1100"/>
                        <a:buFont typeface="Montserrat SemiBold"/>
                        <a:buNone/>
                      </a:pPr>
                      <a:r>
                        <a:rPr lang="en-US" sz="1100" b="0" i="0">
                          <a:solidFill>
                            <a:srgbClr val="3F3F3F"/>
                          </a:solidFill>
                          <a:latin typeface="Montserrat SemiBold"/>
                          <a:ea typeface="Montserrat SemiBold"/>
                          <a:cs typeface="Montserrat SemiBold"/>
                          <a:sym typeface="Montserrat SemiBold"/>
                        </a:rPr>
                        <a:t>Παρατηρήσεις</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686100">
                <a:tc>
                  <a:txBody>
                    <a:bodyPr/>
                    <a:lstStyle/>
                    <a:p>
                      <a:pPr marL="0" marR="0" lvl="0" indent="0" algn="ctr" rtl="0">
                        <a:spcBef>
                          <a:spcPts val="0"/>
                        </a:spcBef>
                        <a:spcAft>
                          <a:spcPts val="0"/>
                        </a:spcAft>
                        <a:buNone/>
                      </a:pPr>
                      <a:r>
                        <a:rPr lang="en-US" sz="1050">
                          <a:solidFill>
                            <a:srgbClr val="3F3F3F"/>
                          </a:solidFill>
                          <a:latin typeface="Montserrat Light"/>
                          <a:ea typeface="Montserrat Light"/>
                          <a:cs typeface="Montserrat Light"/>
                          <a:sym typeface="Montserrat Light"/>
                        </a:rPr>
                        <a:t>1 ώρα και 30 λεπτά</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939393"/>
                        </a:buClr>
                        <a:buSzPts val="1050"/>
                        <a:buFont typeface="Montserrat Light"/>
                        <a:buNone/>
                      </a:pPr>
                      <a:r>
                        <a:rPr lang="en-US" sz="1050" b="0">
                          <a:solidFill>
                            <a:srgbClr val="939393"/>
                          </a:solidFill>
                          <a:latin typeface="Montserrat Light"/>
                          <a:ea typeface="Montserrat Light"/>
                          <a:cs typeface="Montserrat Light"/>
                          <a:sym typeface="Montserrat Light"/>
                        </a:rPr>
                        <a:t>Συζ</a:t>
                      </a:r>
                      <a:r>
                        <a:rPr lang="en-US" sz="1050">
                          <a:solidFill>
                            <a:srgbClr val="939393"/>
                          </a:solidFill>
                          <a:latin typeface="Montserrat Light"/>
                          <a:ea typeface="Montserrat Light"/>
                          <a:cs typeface="Montserrat Light"/>
                          <a:sym typeface="Montserrat Light"/>
                        </a:rPr>
                        <a:t>ήτηση των</a:t>
                      </a:r>
                      <a:r>
                        <a:rPr lang="en-US" sz="1050" b="0">
                          <a:solidFill>
                            <a:srgbClr val="939393"/>
                          </a:solidFill>
                          <a:latin typeface="Montserrat Light"/>
                          <a:ea typeface="Montserrat Light"/>
                          <a:cs typeface="Montserrat Light"/>
                          <a:sym typeface="Montserrat Light"/>
                        </a:rPr>
                        <a:t> ιδ</a:t>
                      </a:r>
                      <a:r>
                        <a:rPr lang="en-US" sz="1050">
                          <a:solidFill>
                            <a:srgbClr val="939393"/>
                          </a:solidFill>
                          <a:latin typeface="Montserrat Light"/>
                          <a:ea typeface="Montserrat Light"/>
                          <a:cs typeface="Montserrat Light"/>
                          <a:sym typeface="Montserrat Light"/>
                        </a:rPr>
                        <a:t>εών</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171450" marR="0" lvl="0" indent="-171450" algn="l" rtl="0">
                        <a:lnSpc>
                          <a:spcPct val="100000"/>
                        </a:lnSpc>
                        <a:spcBef>
                          <a:spcPts val="0"/>
                        </a:spcBef>
                        <a:spcAft>
                          <a:spcPts val="0"/>
                        </a:spcAft>
                        <a:buClr>
                          <a:srgbClr val="939393"/>
                        </a:buClr>
                        <a:buSzPts val="1050"/>
                        <a:buFont typeface="Arial"/>
                        <a:buChar char="•"/>
                      </a:pPr>
                      <a:r>
                        <a:rPr lang="en-US" sz="1050" b="0">
                          <a:solidFill>
                            <a:srgbClr val="939393"/>
                          </a:solidFill>
                          <a:latin typeface="Montserrat Light"/>
                          <a:ea typeface="Montserrat Light"/>
                          <a:cs typeface="Montserrat Light"/>
                          <a:sym typeface="Montserrat Light"/>
                        </a:rPr>
                        <a:t>Ψηφ</a:t>
                      </a:r>
                      <a:r>
                        <a:rPr lang="en-US" sz="1050">
                          <a:solidFill>
                            <a:srgbClr val="939393"/>
                          </a:solidFill>
                          <a:latin typeface="Montserrat Light"/>
                          <a:ea typeface="Montserrat Light"/>
                          <a:cs typeface="Montserrat Light"/>
                          <a:sym typeface="Montserrat Light"/>
                        </a:rPr>
                        <a:t>οφορία για </a:t>
                      </a:r>
                      <a:r>
                        <a:rPr lang="en-US" sz="1050" b="0">
                          <a:solidFill>
                            <a:srgbClr val="939393"/>
                          </a:solidFill>
                          <a:latin typeface="Montserrat Light"/>
                          <a:ea typeface="Montserrat Light"/>
                          <a:cs typeface="Montserrat Light"/>
                          <a:sym typeface="Montserrat Light"/>
                        </a:rPr>
                        <a:t>τις ιδέες που παρουσιάζονται για κάθε πρόβλημα</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939393"/>
                        </a:buClr>
                        <a:buSzPts val="1050"/>
                        <a:buFont typeface="Montserrat Light"/>
                        <a:buNone/>
                      </a:pPr>
                      <a:r>
                        <a:rPr lang="en-US" sz="1050" b="0">
                          <a:solidFill>
                            <a:srgbClr val="939393"/>
                          </a:solidFill>
                          <a:latin typeface="Montserrat Light"/>
                          <a:ea typeface="Montserrat Light"/>
                          <a:cs typeface="Montserrat Light"/>
                          <a:sym typeface="Montserrat Light"/>
                        </a:rPr>
                        <a:t>Ενεργητική </a:t>
                      </a:r>
                      <a:r>
                        <a:rPr lang="en-US" sz="1050">
                          <a:solidFill>
                            <a:srgbClr val="939393"/>
                          </a:solidFill>
                          <a:latin typeface="Montserrat Light"/>
                          <a:ea typeface="Montserrat Light"/>
                          <a:cs typeface="Montserrat Light"/>
                          <a:sym typeface="Montserrat Light"/>
                        </a:rPr>
                        <a:t>Μ</a:t>
                      </a:r>
                      <a:r>
                        <a:rPr lang="en-US" sz="1050" b="0">
                          <a:solidFill>
                            <a:srgbClr val="939393"/>
                          </a:solidFill>
                          <a:latin typeface="Montserrat Light"/>
                          <a:ea typeface="Montserrat Light"/>
                          <a:cs typeface="Montserrat Light"/>
                          <a:sym typeface="Montserrat Light"/>
                        </a:rPr>
                        <a:t>έθοδος - Καταιγισμός ιδεών</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171450" marR="0" lvl="0" indent="-171450" algn="l" rtl="0">
                        <a:lnSpc>
                          <a:spcPct val="100000"/>
                        </a:lnSpc>
                        <a:spcBef>
                          <a:spcPts val="0"/>
                        </a:spcBef>
                        <a:spcAft>
                          <a:spcPts val="0"/>
                        </a:spcAft>
                        <a:buClr>
                          <a:srgbClr val="939393"/>
                        </a:buClr>
                        <a:buSzPts val="1050"/>
                        <a:buFont typeface="Arial"/>
                        <a:buChar char="•"/>
                      </a:pPr>
                      <a:r>
                        <a:rPr lang="en-US" sz="1050" b="0">
                          <a:solidFill>
                            <a:srgbClr val="939393"/>
                          </a:solidFill>
                          <a:latin typeface="Montserrat Light"/>
                          <a:ea typeface="Montserrat Light"/>
                          <a:cs typeface="Montserrat Light"/>
                          <a:sym typeface="Montserrat Light"/>
                        </a:rPr>
                        <a:t>Υπολογιστής</a:t>
                      </a:r>
                      <a:endParaRPr/>
                    </a:p>
                    <a:p>
                      <a:pPr marL="171450" marR="0" lvl="0" indent="-171450" algn="l" rtl="0">
                        <a:lnSpc>
                          <a:spcPct val="100000"/>
                        </a:lnSpc>
                        <a:spcBef>
                          <a:spcPts val="0"/>
                        </a:spcBef>
                        <a:spcAft>
                          <a:spcPts val="0"/>
                        </a:spcAft>
                        <a:buClr>
                          <a:srgbClr val="939393"/>
                        </a:buClr>
                        <a:buSzPts val="1050"/>
                        <a:buFont typeface="Arial"/>
                        <a:buChar char="•"/>
                      </a:pPr>
                      <a:r>
                        <a:rPr lang="en-US" sz="1050" b="0">
                          <a:solidFill>
                            <a:srgbClr val="939393"/>
                          </a:solidFill>
                          <a:latin typeface="Montserrat Light"/>
                          <a:ea typeface="Montserrat Light"/>
                          <a:cs typeface="Montserrat Light"/>
                          <a:sym typeface="Montserrat Light"/>
                        </a:rPr>
                        <a:t>Προβολέας</a:t>
                      </a:r>
                      <a:endParaRPr/>
                    </a:p>
                    <a:p>
                      <a:pPr marL="171450" marR="0" lvl="0" indent="-171450" algn="l" rtl="0">
                        <a:lnSpc>
                          <a:spcPct val="100000"/>
                        </a:lnSpc>
                        <a:spcBef>
                          <a:spcPts val="0"/>
                        </a:spcBef>
                        <a:spcAft>
                          <a:spcPts val="0"/>
                        </a:spcAft>
                        <a:buClr>
                          <a:srgbClr val="939393"/>
                        </a:buClr>
                        <a:buSzPts val="1050"/>
                        <a:buFont typeface="Arial"/>
                        <a:buChar char="•"/>
                      </a:pPr>
                      <a:r>
                        <a:rPr lang="en-US" sz="1050" b="0">
                          <a:solidFill>
                            <a:srgbClr val="939393"/>
                          </a:solidFill>
                          <a:latin typeface="Montserrat Light"/>
                          <a:ea typeface="Montserrat Light"/>
                          <a:cs typeface="Montserrat Light"/>
                          <a:sym typeface="Montserrat Light"/>
                        </a:rPr>
                        <a:t>Πρόσβαση σε μαθήματα (πακέτο scorm)</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rowSpan="4">
                  <a:txBody>
                    <a:bodyPr/>
                    <a:lstStyle/>
                    <a:p>
                      <a:pPr marL="171450" marR="0" lvl="0" indent="-171450" algn="l" rtl="0">
                        <a:lnSpc>
                          <a:spcPct val="100000"/>
                        </a:lnSpc>
                        <a:spcBef>
                          <a:spcPts val="0"/>
                        </a:spcBef>
                        <a:spcAft>
                          <a:spcPts val="0"/>
                        </a:spcAft>
                        <a:buClr>
                          <a:srgbClr val="939393"/>
                        </a:buClr>
                        <a:buSzPts val="1050"/>
                        <a:buFont typeface="Arial"/>
                        <a:buChar char="•"/>
                      </a:pPr>
                      <a:r>
                        <a:rPr lang="en-US" sz="1050" b="0">
                          <a:solidFill>
                            <a:srgbClr val="939393"/>
                          </a:solidFill>
                          <a:latin typeface="Montserrat Light"/>
                          <a:ea typeface="Montserrat Light"/>
                          <a:cs typeface="Montserrat Light"/>
                          <a:sym typeface="Montserrat Light"/>
                        </a:rPr>
                        <a:t>1 καρέκλα ανά συμμετέχοντα/ουσα (10 +1)</a:t>
                      </a:r>
                      <a:endParaRPr/>
                    </a:p>
                    <a:p>
                      <a:pPr marL="171450" marR="0" lvl="0" indent="-171450" algn="l" rtl="0">
                        <a:lnSpc>
                          <a:spcPct val="100000"/>
                        </a:lnSpc>
                        <a:spcBef>
                          <a:spcPts val="0"/>
                        </a:spcBef>
                        <a:spcAft>
                          <a:spcPts val="0"/>
                        </a:spcAft>
                        <a:buClr>
                          <a:srgbClr val="939393"/>
                        </a:buClr>
                        <a:buSzPts val="1050"/>
                        <a:buFont typeface="Arial"/>
                        <a:buChar char="•"/>
                      </a:pPr>
                      <a:r>
                        <a:rPr lang="en-US" sz="1050" b="0">
                          <a:solidFill>
                            <a:srgbClr val="939393"/>
                          </a:solidFill>
                          <a:latin typeface="Montserrat Light"/>
                          <a:ea typeface="Montserrat Light"/>
                          <a:cs typeface="Montserrat Light"/>
                          <a:sym typeface="Montserrat Light"/>
                        </a:rPr>
                        <a:t>Οδηγός </a:t>
                      </a:r>
                      <a:r>
                        <a:rPr lang="en-US" sz="1050">
                          <a:solidFill>
                            <a:srgbClr val="939393"/>
                          </a:solidFill>
                          <a:latin typeface="Montserrat Light"/>
                          <a:ea typeface="Montserrat Light"/>
                          <a:cs typeface="Montserrat Light"/>
                          <a:sym typeface="Montserrat Light"/>
                        </a:rPr>
                        <a:t>Π</a:t>
                      </a:r>
                      <a:r>
                        <a:rPr lang="en-US" sz="1050" b="0">
                          <a:solidFill>
                            <a:srgbClr val="939393"/>
                          </a:solidFill>
                          <a:latin typeface="Montserrat Light"/>
                          <a:ea typeface="Montserrat Light"/>
                          <a:cs typeface="Montserrat Light"/>
                          <a:sym typeface="Montserrat Light"/>
                        </a:rPr>
                        <a:t>αιδαγωγικής </a:t>
                      </a:r>
                      <a:r>
                        <a:rPr lang="en-US" sz="1050">
                          <a:solidFill>
                            <a:srgbClr val="939393"/>
                          </a:solidFill>
                          <a:latin typeface="Montserrat Light"/>
                          <a:ea typeface="Montserrat Light"/>
                          <a:cs typeface="Montserrat Light"/>
                          <a:sym typeface="Montserrat Light"/>
                        </a:rPr>
                        <a:t>Σ</a:t>
                      </a:r>
                      <a:r>
                        <a:rPr lang="en-US" sz="1050" b="0">
                          <a:solidFill>
                            <a:srgbClr val="939393"/>
                          </a:solidFill>
                          <a:latin typeface="Montserrat Light"/>
                          <a:ea typeface="Montserrat Light"/>
                          <a:cs typeface="Montserrat Light"/>
                          <a:sym typeface="Montserrat Light"/>
                        </a:rPr>
                        <a:t>υνεδρίας</a:t>
                      </a:r>
                      <a:br>
                        <a:rPr lang="en-US" sz="1050" b="0">
                          <a:solidFill>
                            <a:srgbClr val="939393"/>
                          </a:solidFill>
                          <a:latin typeface="Montserrat Light"/>
                          <a:ea typeface="Montserrat Light"/>
                          <a:cs typeface="Montserrat Light"/>
                          <a:sym typeface="Montserrat Light"/>
                        </a:rPr>
                      </a:br>
                      <a:r>
                        <a:rPr lang="en-US" sz="1050" b="0">
                          <a:solidFill>
                            <a:srgbClr val="939393"/>
                          </a:solidFill>
                          <a:latin typeface="Montserrat Light"/>
                          <a:ea typeface="Montserrat Light"/>
                          <a:cs typeface="Montserrat Light"/>
                          <a:sym typeface="Montserrat Light"/>
                        </a:rPr>
                        <a:t>(για τον εκπαιδευτή)</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939393"/>
                        </a:buClr>
                        <a:buSzPts val="1000"/>
                        <a:buFont typeface="Montserrat Light"/>
                        <a:buNone/>
                      </a:pPr>
                      <a:r>
                        <a:rPr lang="en-US" sz="1000" b="0">
                          <a:solidFill>
                            <a:srgbClr val="939393"/>
                          </a:solidFill>
                          <a:latin typeface="Montserrat Light"/>
                          <a:ea typeface="Montserrat Light"/>
                          <a:cs typeface="Montserrat Light"/>
                          <a:sym typeface="Montserrat Light"/>
                        </a:rPr>
                        <a:t>Όλοι/ες οι εκπαιδευόμενοι/ες πρέπει να έχουν πρόσβαση στο </a:t>
                      </a:r>
                      <a:r>
                        <a:rPr lang="en-US" sz="1000">
                          <a:solidFill>
                            <a:srgbClr val="939393"/>
                          </a:solidFill>
                          <a:latin typeface="Montserrat Light"/>
                          <a:ea typeface="Montserrat Light"/>
                          <a:cs typeface="Montserrat Light"/>
                          <a:sym typeface="Montserrat Light"/>
                        </a:rPr>
                        <a:t>εκπαιδευτικό πρόγραμμα </a:t>
                      </a:r>
                      <a:r>
                        <a:rPr lang="en-US" sz="1000" b="0">
                          <a:solidFill>
                            <a:srgbClr val="939393"/>
                          </a:solidFill>
                          <a:latin typeface="Montserrat Light"/>
                          <a:ea typeface="Montserrat Light"/>
                          <a:cs typeface="Montserrat Light"/>
                          <a:sym typeface="Montserrat Light"/>
                        </a:rPr>
                        <a:t>σε αυτό το σημείο της συνεδρίας. </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2"/>
                  </a:ext>
                </a:extLst>
              </a:tr>
              <a:tr h="686100">
                <a:tc>
                  <a:txBody>
                    <a:bodyPr/>
                    <a:lstStyle/>
                    <a:p>
                      <a:pPr marL="0" marR="0" lvl="0" indent="0" algn="ctr" rtl="0">
                        <a:spcBef>
                          <a:spcPts val="0"/>
                        </a:spcBef>
                        <a:spcAft>
                          <a:spcPts val="0"/>
                        </a:spcAft>
                        <a:buNone/>
                      </a:pPr>
                      <a:r>
                        <a:rPr lang="en-US" sz="1050">
                          <a:solidFill>
                            <a:srgbClr val="3F3F3F"/>
                          </a:solidFill>
                          <a:latin typeface="Montserrat Light"/>
                          <a:ea typeface="Montserrat Light"/>
                          <a:cs typeface="Montserrat Light"/>
                          <a:sym typeface="Montserrat Light"/>
                        </a:rPr>
                        <a:t>15 λεπτά.</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gridSpan="4">
                  <a:txBody>
                    <a:bodyPr/>
                    <a:lstStyle/>
                    <a:p>
                      <a:pPr marL="0" marR="0" lvl="0" indent="0" algn="l" rtl="0">
                        <a:lnSpc>
                          <a:spcPct val="100000"/>
                        </a:lnSpc>
                        <a:spcBef>
                          <a:spcPts val="0"/>
                        </a:spcBef>
                        <a:spcAft>
                          <a:spcPts val="0"/>
                        </a:spcAft>
                        <a:buClr>
                          <a:srgbClr val="939393"/>
                        </a:buClr>
                        <a:buSzPts val="1050"/>
                        <a:buFont typeface="Montserrat Light"/>
                        <a:buNone/>
                      </a:pPr>
                      <a:r>
                        <a:rPr lang="en-US" sz="1050" b="0">
                          <a:solidFill>
                            <a:srgbClr val="939393"/>
                          </a:solidFill>
                          <a:latin typeface="Montserrat Light"/>
                          <a:ea typeface="Montserrat Light"/>
                          <a:cs typeface="Montserrat Light"/>
                          <a:sym typeface="Montserrat Light"/>
                        </a:rPr>
                        <a:t>Διάλειμμα για καφέ</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chemeClr val="lt1"/>
                    </a:solidFill>
                  </a:tcPr>
                </a:tc>
                <a:tc hMerge="1">
                  <a:txBody>
                    <a:bodyPr/>
                    <a:lstStyle/>
                    <a:p>
                      <a:endParaRPr lang="pt-PT"/>
                    </a:p>
                  </a:txBody>
                  <a:tcPr/>
                </a:tc>
                <a:tc hMerge="1">
                  <a:txBody>
                    <a:bodyPr/>
                    <a:lstStyle/>
                    <a:p>
                      <a:endParaRPr lang="pt-PT"/>
                    </a:p>
                  </a:txBody>
                  <a:tcPr/>
                </a:tc>
                <a:tc hMerge="1">
                  <a:txBody>
                    <a:bodyPr/>
                    <a:lstStyle/>
                    <a:p>
                      <a:endParaRPr lang="pt-PT"/>
                    </a:p>
                  </a:txBody>
                  <a:tcPr/>
                </a:tc>
                <a:tc vMerge="1">
                  <a:txBody>
                    <a:bodyPr/>
                    <a:lstStyle/>
                    <a:p>
                      <a:endParaRPr lang="pt-PT"/>
                    </a:p>
                  </a:txBody>
                  <a:tcPr/>
                </a:tc>
                <a:tc>
                  <a:txBody>
                    <a:bodyPr/>
                    <a:lstStyle/>
                    <a:p>
                      <a:pPr marL="0" marR="0" lvl="0" indent="0" algn="ctr" rtl="0">
                        <a:lnSpc>
                          <a:spcPct val="100000"/>
                        </a:lnSpc>
                        <a:spcBef>
                          <a:spcPts val="0"/>
                        </a:spcBef>
                        <a:spcAft>
                          <a:spcPts val="0"/>
                        </a:spcAft>
                        <a:buClr>
                          <a:schemeClr val="dk1"/>
                        </a:buClr>
                        <a:buSzPts val="1000"/>
                        <a:buFont typeface="Arial"/>
                        <a:buNone/>
                      </a:pPr>
                      <a:endParaRPr sz="1000" b="0">
                        <a:solidFill>
                          <a:srgbClr val="939393"/>
                        </a:solidFill>
                        <a:latin typeface="Montserrat Light"/>
                        <a:ea typeface="Montserrat Light"/>
                        <a:cs typeface="Montserrat Light"/>
                        <a:sym typeface="Montserrat Light"/>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3"/>
                  </a:ext>
                </a:extLst>
              </a:tr>
              <a:tr h="836200">
                <a:tc>
                  <a:txBody>
                    <a:bodyPr/>
                    <a:lstStyle/>
                    <a:p>
                      <a:pPr marL="0" marR="0" lvl="0" indent="0" algn="ctr" rtl="0">
                        <a:spcBef>
                          <a:spcPts val="0"/>
                        </a:spcBef>
                        <a:spcAft>
                          <a:spcPts val="0"/>
                        </a:spcAft>
                        <a:buNone/>
                      </a:pPr>
                      <a:r>
                        <a:rPr lang="en-US" sz="1050">
                          <a:solidFill>
                            <a:srgbClr val="3F3F3F"/>
                          </a:solidFill>
                          <a:latin typeface="Montserrat Light"/>
                          <a:ea typeface="Montserrat Light"/>
                          <a:cs typeface="Montserrat Light"/>
                          <a:sym typeface="Montserrat Light"/>
                        </a:rPr>
                        <a:t>1 ώρα</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939393"/>
                        </a:buClr>
                        <a:buSzPts val="1050"/>
                        <a:buFont typeface="Montserrat Light"/>
                        <a:buNone/>
                      </a:pPr>
                      <a:r>
                        <a:rPr lang="en-US" sz="1050" b="0">
                          <a:solidFill>
                            <a:srgbClr val="939393"/>
                          </a:solidFill>
                          <a:latin typeface="Montserrat Light"/>
                          <a:ea typeface="Montserrat Light"/>
                          <a:cs typeface="Montserrat Light"/>
                          <a:sym typeface="Montserrat Light"/>
                        </a:rPr>
                        <a:t>Προσομοίωση</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171450" marR="0" lvl="0" indent="-171450" algn="l" rtl="0">
                        <a:lnSpc>
                          <a:spcPct val="100000"/>
                        </a:lnSpc>
                        <a:spcBef>
                          <a:spcPts val="0"/>
                        </a:spcBef>
                        <a:spcAft>
                          <a:spcPts val="0"/>
                        </a:spcAft>
                        <a:buClr>
                          <a:srgbClr val="939393"/>
                        </a:buClr>
                        <a:buSzPts val="1050"/>
                        <a:buFont typeface="Arial"/>
                        <a:buChar char="•"/>
                      </a:pPr>
                      <a:r>
                        <a:rPr lang="en-US" sz="1050" b="0">
                          <a:solidFill>
                            <a:srgbClr val="939393"/>
                          </a:solidFill>
                          <a:latin typeface="Montserrat Light"/>
                          <a:ea typeface="Montserrat Light"/>
                          <a:cs typeface="Montserrat Light"/>
                          <a:sym typeface="Montserrat Light"/>
                        </a:rPr>
                        <a:t>Συζήτηση </a:t>
                      </a:r>
                      <a:r>
                        <a:rPr lang="en-US" sz="1050">
                          <a:solidFill>
                            <a:srgbClr val="939393"/>
                          </a:solidFill>
                          <a:latin typeface="Montserrat Light"/>
                          <a:ea typeface="Montserrat Light"/>
                          <a:cs typeface="Montserrat Light"/>
                          <a:sym typeface="Montserrat Light"/>
                        </a:rPr>
                        <a:t>των </a:t>
                      </a:r>
                      <a:r>
                        <a:rPr lang="en-US" sz="1050" b="0">
                          <a:solidFill>
                            <a:srgbClr val="939393"/>
                          </a:solidFill>
                          <a:latin typeface="Montserrat Light"/>
                          <a:ea typeface="Montserrat Light"/>
                          <a:cs typeface="Montserrat Light"/>
                          <a:sym typeface="Montserrat Light"/>
                        </a:rPr>
                        <a:t>ιδ</a:t>
                      </a:r>
                      <a:r>
                        <a:rPr lang="en-US" sz="1050">
                          <a:solidFill>
                            <a:srgbClr val="939393"/>
                          </a:solidFill>
                          <a:latin typeface="Montserrat Light"/>
                          <a:ea typeface="Montserrat Light"/>
                          <a:cs typeface="Montserrat Light"/>
                          <a:sym typeface="Montserrat Light"/>
                        </a:rPr>
                        <a:t>εών</a:t>
                      </a:r>
                      <a:r>
                        <a:rPr lang="en-US" sz="1050" b="0">
                          <a:solidFill>
                            <a:srgbClr val="939393"/>
                          </a:solidFill>
                          <a:latin typeface="Montserrat Light"/>
                          <a:ea typeface="Montserrat Light"/>
                          <a:cs typeface="Montserrat Light"/>
                          <a:sym typeface="Montserrat Light"/>
                        </a:rPr>
                        <a:t> που παρουσιάζονται για κάθε πρόβλημα</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939393"/>
                        </a:buClr>
                        <a:buSzPts val="1050"/>
                        <a:buFont typeface="Montserrat Light"/>
                        <a:buNone/>
                      </a:pPr>
                      <a:r>
                        <a:rPr lang="en-US" sz="1050" b="0">
                          <a:solidFill>
                            <a:srgbClr val="939393"/>
                          </a:solidFill>
                          <a:latin typeface="Montserrat Light"/>
                          <a:ea typeface="Montserrat Light"/>
                          <a:cs typeface="Montserrat Light"/>
                          <a:sym typeface="Montserrat Light"/>
                        </a:rPr>
                        <a:t>Ενερ</a:t>
                      </a:r>
                      <a:r>
                        <a:rPr lang="en-US" sz="1050">
                          <a:solidFill>
                            <a:srgbClr val="939393"/>
                          </a:solidFill>
                          <a:latin typeface="Montserrat Light"/>
                          <a:ea typeface="Montserrat Light"/>
                          <a:cs typeface="Montserrat Light"/>
                          <a:sym typeface="Montserrat Light"/>
                        </a:rPr>
                        <a:t>ητική</a:t>
                      </a:r>
                      <a:r>
                        <a:rPr lang="en-US" sz="1050" b="0">
                          <a:solidFill>
                            <a:srgbClr val="939393"/>
                          </a:solidFill>
                          <a:latin typeface="Montserrat Light"/>
                          <a:ea typeface="Montserrat Light"/>
                          <a:cs typeface="Montserrat Light"/>
                          <a:sym typeface="Montserrat Light"/>
                        </a:rPr>
                        <a:t> </a:t>
                      </a:r>
                      <a:r>
                        <a:rPr lang="en-US" sz="1050">
                          <a:solidFill>
                            <a:srgbClr val="939393"/>
                          </a:solidFill>
                          <a:latin typeface="Montserrat Light"/>
                          <a:ea typeface="Montserrat Light"/>
                          <a:cs typeface="Montserrat Light"/>
                          <a:sym typeface="Montserrat Light"/>
                        </a:rPr>
                        <a:t>Μ</a:t>
                      </a:r>
                      <a:r>
                        <a:rPr lang="en-US" sz="1050" b="0">
                          <a:solidFill>
                            <a:srgbClr val="939393"/>
                          </a:solidFill>
                          <a:latin typeface="Montserrat Light"/>
                          <a:ea typeface="Montserrat Light"/>
                          <a:cs typeface="Montserrat Light"/>
                          <a:sym typeface="Montserrat Light"/>
                        </a:rPr>
                        <a:t>έθοδος - Προσομοίωση</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171450" marR="0" lvl="0" indent="-171450" algn="l" rtl="0">
                        <a:lnSpc>
                          <a:spcPct val="100000"/>
                        </a:lnSpc>
                        <a:spcBef>
                          <a:spcPts val="0"/>
                        </a:spcBef>
                        <a:spcAft>
                          <a:spcPts val="0"/>
                        </a:spcAft>
                        <a:buClr>
                          <a:srgbClr val="939393"/>
                        </a:buClr>
                        <a:buSzPts val="1050"/>
                        <a:buFont typeface="Arial"/>
                        <a:buChar char="•"/>
                      </a:pPr>
                      <a:r>
                        <a:rPr lang="en-US" sz="1050">
                          <a:solidFill>
                            <a:srgbClr val="939393"/>
                          </a:solidFill>
                          <a:latin typeface="Montserrat Light"/>
                          <a:ea typeface="Montserrat Light"/>
                          <a:cs typeface="Montserrat Light"/>
                          <a:sym typeface="Montserrat Light"/>
                        </a:rPr>
                        <a:t>Πίνακας</a:t>
                      </a:r>
                      <a:r>
                        <a:rPr lang="en-US" sz="1050" b="0">
                          <a:solidFill>
                            <a:srgbClr val="939393"/>
                          </a:solidFill>
                          <a:latin typeface="Montserrat Light"/>
                          <a:ea typeface="Montserrat Light"/>
                          <a:cs typeface="Montserrat Light"/>
                          <a:sym typeface="Montserrat Light"/>
                        </a:rPr>
                        <a:t> ή 2 </a:t>
                      </a:r>
                      <a:r>
                        <a:rPr lang="en-US" sz="1050">
                          <a:solidFill>
                            <a:srgbClr val="939393"/>
                          </a:solidFill>
                          <a:latin typeface="Montserrat Light"/>
                          <a:ea typeface="Montserrat Light"/>
                          <a:cs typeface="Montserrat Light"/>
                          <a:sym typeface="Montserrat Light"/>
                        </a:rPr>
                        <a:t>κομμάτια χαρτί διαστάσεων </a:t>
                      </a:r>
                      <a:r>
                        <a:rPr lang="en-US" sz="1050" b="0">
                          <a:solidFill>
                            <a:srgbClr val="939393"/>
                          </a:solidFill>
                          <a:latin typeface="Montserrat Light"/>
                          <a:ea typeface="Montserrat Light"/>
                          <a:cs typeface="Montserrat Light"/>
                          <a:sym typeface="Montserrat Light"/>
                        </a:rPr>
                        <a:t>Α2/Α1</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vMerge="1">
                  <a:txBody>
                    <a:bodyPr/>
                    <a:lstStyle/>
                    <a:p>
                      <a:endParaRPr lang="pt-PT"/>
                    </a:p>
                  </a:txBody>
                  <a:tcPr/>
                </a:tc>
                <a:tc rowSpan="2">
                  <a:txBody>
                    <a:bodyPr/>
                    <a:lstStyle/>
                    <a:p>
                      <a:pPr marL="0" marR="0" lvl="0" indent="0" algn="l" rtl="0">
                        <a:lnSpc>
                          <a:spcPct val="100000"/>
                        </a:lnSpc>
                        <a:spcBef>
                          <a:spcPts val="0"/>
                        </a:spcBef>
                        <a:spcAft>
                          <a:spcPts val="0"/>
                        </a:spcAft>
                        <a:buClr>
                          <a:schemeClr val="dk1"/>
                        </a:buClr>
                        <a:buSzPts val="1050"/>
                        <a:buFont typeface="Arial"/>
                        <a:buNone/>
                      </a:pPr>
                      <a:endParaRPr sz="1050" b="0" i="1">
                        <a:solidFill>
                          <a:srgbClr val="939393"/>
                        </a:solidFill>
                        <a:highlight>
                          <a:srgbClr val="FFFF00"/>
                        </a:highlight>
                        <a:latin typeface="Montserrat Light"/>
                        <a:ea typeface="Montserrat Light"/>
                        <a:cs typeface="Montserrat Light"/>
                        <a:sym typeface="Montserrat Light"/>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extLst>
                  <a:ext uri="{0D108BD9-81ED-4DB2-BD59-A6C34878D82A}">
                    <a16:rowId xmlns:a16="http://schemas.microsoft.com/office/drawing/2014/main" val="10004"/>
                  </a:ext>
                </a:extLst>
              </a:tr>
              <a:tr h="836200">
                <a:tc>
                  <a:txBody>
                    <a:bodyPr/>
                    <a:lstStyle/>
                    <a:p>
                      <a:pPr marL="0" marR="0" lvl="0" indent="0" algn="ctr" rtl="0">
                        <a:spcBef>
                          <a:spcPts val="0"/>
                        </a:spcBef>
                        <a:spcAft>
                          <a:spcPts val="0"/>
                        </a:spcAft>
                        <a:buNone/>
                      </a:pPr>
                      <a:r>
                        <a:rPr lang="en-US" sz="1050">
                          <a:solidFill>
                            <a:srgbClr val="3F3F3F"/>
                          </a:solidFill>
                          <a:latin typeface="Montserrat Light"/>
                          <a:ea typeface="Montserrat Light"/>
                          <a:cs typeface="Montserrat Light"/>
                          <a:sym typeface="Montserrat Light"/>
                        </a:rPr>
                        <a:t>1 ώρα</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939393"/>
                        </a:buClr>
                        <a:buSzPts val="1050"/>
                        <a:buFont typeface="Montserrat Light"/>
                        <a:buNone/>
                      </a:pPr>
                      <a:r>
                        <a:rPr lang="en-US" sz="1050" b="0">
                          <a:solidFill>
                            <a:srgbClr val="939393"/>
                          </a:solidFill>
                          <a:latin typeface="Montserrat Light"/>
                          <a:ea typeface="Montserrat Light"/>
                          <a:cs typeface="Montserrat Light"/>
                          <a:sym typeface="Montserrat Light"/>
                        </a:rPr>
                        <a:t>Συμπέρασμα / Κλείσιμο της δραστηριότητας</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171450" marR="0" lvl="0" indent="-104775" algn="l" rtl="0">
                        <a:lnSpc>
                          <a:spcPct val="100000"/>
                        </a:lnSpc>
                        <a:spcBef>
                          <a:spcPts val="0"/>
                        </a:spcBef>
                        <a:spcAft>
                          <a:spcPts val="0"/>
                        </a:spcAft>
                        <a:buClr>
                          <a:schemeClr val="dk1"/>
                        </a:buClr>
                        <a:buSzPts val="1050"/>
                        <a:buFont typeface="Arial"/>
                        <a:buNone/>
                      </a:pPr>
                      <a:endParaRPr sz="1050" b="0">
                        <a:solidFill>
                          <a:srgbClr val="939393"/>
                        </a:solidFill>
                        <a:latin typeface="Montserrat Light"/>
                        <a:ea typeface="Montserrat Light"/>
                        <a:cs typeface="Montserrat Light"/>
                        <a:sym typeface="Montserrat Light"/>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939393"/>
                        </a:buClr>
                        <a:buSzPts val="1050"/>
                        <a:buFont typeface="Montserrat Light"/>
                        <a:buNone/>
                      </a:pPr>
                      <a:r>
                        <a:rPr lang="en-US" sz="1050">
                          <a:solidFill>
                            <a:srgbClr val="939393"/>
                          </a:solidFill>
                          <a:latin typeface="Montserrat Light"/>
                          <a:ea typeface="Montserrat Light"/>
                          <a:cs typeface="Montserrat Light"/>
                          <a:sym typeface="Montserrat Light"/>
                        </a:rPr>
                        <a:t>Μέθοδος Έ</a:t>
                      </a:r>
                      <a:r>
                        <a:rPr lang="en-US" sz="1050" b="0">
                          <a:solidFill>
                            <a:srgbClr val="939393"/>
                          </a:solidFill>
                          <a:latin typeface="Montserrat Light"/>
                          <a:ea typeface="Montserrat Light"/>
                          <a:cs typeface="Montserrat Light"/>
                          <a:sym typeface="Montserrat Light"/>
                        </a:rPr>
                        <a:t>κθε</a:t>
                      </a:r>
                      <a:r>
                        <a:rPr lang="en-US" sz="1050">
                          <a:solidFill>
                            <a:srgbClr val="939393"/>
                          </a:solidFill>
                          <a:latin typeface="Montserrat Light"/>
                          <a:ea typeface="Montserrat Light"/>
                          <a:cs typeface="Montserrat Light"/>
                          <a:sym typeface="Montserrat Light"/>
                        </a:rPr>
                        <a:t>σης</a:t>
                      </a:r>
                      <a:r>
                        <a:rPr lang="en-US" sz="1050" b="0">
                          <a:solidFill>
                            <a:srgbClr val="939393"/>
                          </a:solidFill>
                          <a:latin typeface="Montserrat Light"/>
                          <a:ea typeface="Montserrat Light"/>
                          <a:cs typeface="Montserrat Light"/>
                          <a:sym typeface="Montserrat Light"/>
                        </a:rPr>
                        <a:t>/ Αποδεικτική Μέθοδος/ Μέθοδος Επιβεβα</a:t>
                      </a:r>
                      <a:r>
                        <a:rPr lang="en-US" sz="1050">
                          <a:solidFill>
                            <a:srgbClr val="939393"/>
                          </a:solidFill>
                          <a:latin typeface="Montserrat Light"/>
                          <a:ea typeface="Montserrat Light"/>
                          <a:cs typeface="Montserrat Light"/>
                          <a:sym typeface="Montserrat Light"/>
                        </a:rPr>
                        <a:t>ίωσης</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a:txBody>
                    <a:bodyPr/>
                    <a:lstStyle/>
                    <a:p>
                      <a:pPr marL="171450" marR="0" lvl="0" indent="-104775" algn="l" rtl="0">
                        <a:lnSpc>
                          <a:spcPct val="100000"/>
                        </a:lnSpc>
                        <a:spcBef>
                          <a:spcPts val="0"/>
                        </a:spcBef>
                        <a:spcAft>
                          <a:spcPts val="0"/>
                        </a:spcAft>
                        <a:buClr>
                          <a:schemeClr val="dk1"/>
                        </a:buClr>
                        <a:buSzPts val="1050"/>
                        <a:buFont typeface="Arial"/>
                        <a:buNone/>
                      </a:pPr>
                      <a:endParaRPr sz="1050" b="0">
                        <a:solidFill>
                          <a:srgbClr val="939393"/>
                        </a:solidFill>
                        <a:latin typeface="Montserrat Light"/>
                        <a:ea typeface="Montserrat Light"/>
                        <a:cs typeface="Montserrat Light"/>
                        <a:sym typeface="Montserrat Light"/>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tcPr>
                </a:tc>
                <a:tc vMerge="1">
                  <a:txBody>
                    <a:bodyPr/>
                    <a:lstStyle/>
                    <a:p>
                      <a:endParaRPr lang="pt-PT"/>
                    </a:p>
                  </a:txBody>
                  <a:tcPr/>
                </a:tc>
                <a:tc vMerge="1">
                  <a:txBody>
                    <a:bodyPr/>
                    <a:lstStyle/>
                    <a:p>
                      <a:endParaRPr lang="pt-PT"/>
                    </a:p>
                  </a:txBody>
                  <a:tcPr/>
                </a:tc>
                <a:extLst>
                  <a:ext uri="{0D108BD9-81ED-4DB2-BD59-A6C34878D82A}">
                    <a16:rowId xmlns:a16="http://schemas.microsoft.com/office/drawing/2014/main" val="10005"/>
                  </a:ext>
                </a:extLst>
              </a:tr>
              <a:tr h="527725">
                <a:tc gridSpan="7">
                  <a:txBody>
                    <a:bodyPr/>
                    <a:lstStyle/>
                    <a:p>
                      <a:pPr marL="0" marR="0" lvl="0" indent="0" algn="l" rtl="0">
                        <a:spcBef>
                          <a:spcPts val="0"/>
                        </a:spcBef>
                        <a:spcAft>
                          <a:spcPts val="0"/>
                        </a:spcAft>
                        <a:buNone/>
                      </a:pPr>
                      <a:r>
                        <a:rPr lang="en-US" sz="1200" b="1">
                          <a:solidFill>
                            <a:srgbClr val="595959"/>
                          </a:solidFill>
                          <a:latin typeface="Montserrat"/>
                          <a:ea typeface="Montserrat"/>
                          <a:cs typeface="Montserrat"/>
                          <a:sym typeface="Montserrat"/>
                        </a:rPr>
                        <a:t>Συνολική διάρκεια: 3 ώρες και 45 λεπτά</a:t>
                      </a:r>
                      <a:endParaRPr/>
                    </a:p>
                  </a:txBody>
                  <a:tcPr marL="91450" marR="91450" marT="45725" marB="45725" anchor="ctr">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D8D8D8"/>
                      </a:solidFill>
                      <a:prstDash val="solid"/>
                      <a:round/>
                      <a:headEnd type="none" w="sm" len="sm"/>
                      <a:tailEnd type="none" w="sm" len="sm"/>
                    </a:lnB>
                    <a:solidFill>
                      <a:srgbClr val="F2F2F2"/>
                    </a:solidFill>
                  </a:tcPr>
                </a:tc>
                <a:tc hMerge="1">
                  <a:txBody>
                    <a:bodyPr/>
                    <a:lstStyle/>
                    <a:p>
                      <a:endParaRPr lang="pt-PT"/>
                    </a:p>
                  </a:txBody>
                  <a:tcPr/>
                </a:tc>
                <a:tc hMerge="1">
                  <a:txBody>
                    <a:bodyPr/>
                    <a:lstStyle/>
                    <a:p>
                      <a:endParaRPr lang="pt-PT"/>
                    </a:p>
                  </a:txBody>
                  <a:tcPr/>
                </a:tc>
                <a:tc hMerge="1">
                  <a:txBody>
                    <a:bodyPr/>
                    <a:lstStyle/>
                    <a:p>
                      <a:endParaRPr lang="pt-PT"/>
                    </a:p>
                  </a:txBody>
                  <a:tcPr/>
                </a:tc>
                <a:tc hMerge="1">
                  <a:txBody>
                    <a:bodyPr/>
                    <a:lstStyle/>
                    <a:p>
                      <a:endParaRPr lang="pt-PT"/>
                    </a:p>
                  </a:txBody>
                  <a:tcPr/>
                </a:tc>
                <a:tc hMerge="1">
                  <a:txBody>
                    <a:bodyPr/>
                    <a:lstStyle/>
                    <a:p>
                      <a:endParaRPr lang="pt-PT"/>
                    </a:p>
                  </a:txBody>
                  <a:tcPr/>
                </a:tc>
                <a:tc hMerge="1">
                  <a:txBody>
                    <a:bodyPr/>
                    <a:lstStyle/>
                    <a:p>
                      <a:endParaRPr lang="pt-PT"/>
                    </a:p>
                  </a:txBody>
                  <a:tcPr/>
                </a:tc>
                <a:extLst>
                  <a:ext uri="{0D108BD9-81ED-4DB2-BD59-A6C34878D82A}">
                    <a16:rowId xmlns:a16="http://schemas.microsoft.com/office/drawing/2014/main" val="10006"/>
                  </a:ext>
                </a:extLst>
              </a:tr>
            </a:tbl>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589"/>
        <p:cNvGrpSpPr/>
        <p:nvPr/>
      </p:nvGrpSpPr>
      <p:grpSpPr>
        <a:xfrm>
          <a:off x="0" y="0"/>
          <a:ext cx="0" cy="0"/>
          <a:chOff x="0" y="0"/>
          <a:chExt cx="0" cy="0"/>
        </a:xfrm>
      </p:grpSpPr>
      <p:graphicFrame>
        <p:nvGraphicFramePr>
          <p:cNvPr id="590" name="Google Shape;590;p42"/>
          <p:cNvGraphicFramePr/>
          <p:nvPr>
            <p:extLst>
              <p:ext uri="{D42A27DB-BD31-4B8C-83A1-F6EECF244321}">
                <p14:modId xmlns:p14="http://schemas.microsoft.com/office/powerpoint/2010/main" val="331714896"/>
              </p:ext>
            </p:extLst>
          </p:nvPr>
        </p:nvGraphicFramePr>
        <p:xfrm>
          <a:off x="1457860" y="621406"/>
          <a:ext cx="9314900" cy="5587803"/>
        </p:xfrm>
        <a:graphic>
          <a:graphicData uri="http://schemas.openxmlformats.org/drawingml/2006/table">
            <a:tbl>
              <a:tblPr firstRow="1" firstCol="1" bandRow="1">
                <a:tableStyleId>{393E074D-2FA5-427C-8E8C-BBA496DCB21E}</a:tableStyleId>
              </a:tblPr>
              <a:tblGrid>
                <a:gridCol w="776975">
                  <a:extLst>
                    <a:ext uri="{9D8B030D-6E8A-4147-A177-3AD203B41FA5}">
                      <a16:colId xmlns:a16="http://schemas.microsoft.com/office/drawing/2014/main" val="20000"/>
                    </a:ext>
                  </a:extLst>
                </a:gridCol>
                <a:gridCol w="8537925">
                  <a:extLst>
                    <a:ext uri="{9D8B030D-6E8A-4147-A177-3AD203B41FA5}">
                      <a16:colId xmlns:a16="http://schemas.microsoft.com/office/drawing/2014/main" val="20001"/>
                    </a:ext>
                  </a:extLst>
                </a:gridCol>
              </a:tblGrid>
              <a:tr h="495000">
                <a:tc gridSpan="2">
                  <a:txBody>
                    <a:bodyPr/>
                    <a:lstStyle/>
                    <a:p>
                      <a:pPr marL="0" marR="0" lvl="0" indent="0" algn="ctr" rtl="0">
                        <a:lnSpc>
                          <a:spcPct val="100000"/>
                        </a:lnSpc>
                        <a:spcBef>
                          <a:spcPts val="0"/>
                        </a:spcBef>
                        <a:spcAft>
                          <a:spcPts val="0"/>
                        </a:spcAft>
                        <a:buClr>
                          <a:schemeClr val="dk1"/>
                        </a:buClr>
                        <a:buSzPts val="1200"/>
                        <a:buFont typeface="Arial"/>
                        <a:buNone/>
                      </a:pPr>
                      <a:endParaRPr sz="1200" dirty="0">
                        <a:solidFill>
                          <a:srgbClr val="595959"/>
                        </a:solidFill>
                        <a:sym typeface="Montserrat SemiBold"/>
                      </a:endParaRPr>
                    </a:p>
                    <a:p>
                      <a:pPr marL="0" marR="0" lvl="0" indent="0" algn="ctr" rtl="0">
                        <a:lnSpc>
                          <a:spcPct val="100000"/>
                        </a:lnSpc>
                        <a:spcBef>
                          <a:spcPts val="0"/>
                        </a:spcBef>
                        <a:spcAft>
                          <a:spcPts val="0"/>
                        </a:spcAft>
                        <a:buClr>
                          <a:srgbClr val="595959"/>
                        </a:buClr>
                        <a:buSzPts val="1200"/>
                        <a:buFont typeface="Montserrat SemiBold"/>
                        <a:buNone/>
                      </a:pPr>
                      <a:r>
                        <a:rPr lang="en-US" sz="1200" dirty="0" err="1">
                          <a:solidFill>
                            <a:srgbClr val="595959"/>
                          </a:solidFill>
                          <a:sym typeface="Montserrat SemiBold"/>
                        </a:rPr>
                        <a:t>Συζήτηση</a:t>
                      </a:r>
                      <a:r>
                        <a:rPr lang="en-US" sz="1200" dirty="0">
                          <a:solidFill>
                            <a:srgbClr val="595959"/>
                          </a:solidFill>
                          <a:sym typeface="Montserrat SemiBold"/>
                        </a:rPr>
                        <a:t> </a:t>
                      </a:r>
                      <a:r>
                        <a:rPr lang="en-US" sz="1200" dirty="0" err="1">
                          <a:solidFill>
                            <a:srgbClr val="595959"/>
                          </a:solidFill>
                          <a:sym typeface="Montserrat SemiBold"/>
                        </a:rPr>
                        <a:t>των</a:t>
                      </a:r>
                      <a:r>
                        <a:rPr lang="en-US" sz="1200" dirty="0">
                          <a:solidFill>
                            <a:srgbClr val="595959"/>
                          </a:solidFill>
                          <a:sym typeface="Montserrat SemiBold"/>
                        </a:rPr>
                        <a:t> </a:t>
                      </a:r>
                      <a:r>
                        <a:rPr lang="en-US" sz="1200" dirty="0" err="1">
                          <a:solidFill>
                            <a:srgbClr val="595959"/>
                          </a:solidFill>
                          <a:sym typeface="Montserrat SemiBold"/>
                        </a:rPr>
                        <a:t>ιδεών</a:t>
                      </a:r>
                      <a:r>
                        <a:rPr lang="en-US" sz="1200" dirty="0">
                          <a:solidFill>
                            <a:srgbClr val="595959"/>
                          </a:solidFill>
                          <a:sym typeface="Montserrat SemiBold"/>
                        </a:rPr>
                        <a:t> και </a:t>
                      </a:r>
                      <a:r>
                        <a:rPr lang="en-US" sz="1200" dirty="0" err="1">
                          <a:solidFill>
                            <a:srgbClr val="595959"/>
                          </a:solidFill>
                          <a:sym typeface="Montserrat SemiBold"/>
                        </a:rPr>
                        <a:t>Προσομοίωση</a:t>
                      </a:r>
                      <a:endParaRPr dirty="0"/>
                    </a:p>
                    <a:p>
                      <a:pPr marL="0" marR="0" lvl="0" indent="0" algn="ctr" rtl="0">
                        <a:lnSpc>
                          <a:spcPct val="107000"/>
                        </a:lnSpc>
                        <a:spcBef>
                          <a:spcPts val="0"/>
                        </a:spcBef>
                        <a:spcAft>
                          <a:spcPts val="0"/>
                        </a:spcAft>
                        <a:buNone/>
                      </a:pPr>
                      <a:r>
                        <a:rPr lang="en-US" sz="1000" dirty="0">
                          <a:solidFill>
                            <a:srgbClr val="595959"/>
                          </a:solidFill>
                          <a:sym typeface="Montserrat Light"/>
                        </a:rPr>
                        <a:t> </a:t>
                      </a:r>
                      <a:endParaRPr sz="1000" dirty="0">
                        <a:solidFill>
                          <a:srgbClr val="595959"/>
                        </a:solidFill>
                        <a:latin typeface="Montserrat Light"/>
                        <a:ea typeface="Montserrat Light"/>
                        <a:cs typeface="Montserrat Light"/>
                        <a:sym typeface="Montserrat Light"/>
                      </a:endParaRPr>
                    </a:p>
                  </a:txBody>
                  <a:tcPr marL="48625" marR="48625"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75000"/>
                      </a:schemeClr>
                    </a:solidFill>
                  </a:tcPr>
                </a:tc>
                <a:tc hMerge="1">
                  <a:txBody>
                    <a:bodyPr/>
                    <a:lstStyle/>
                    <a:p>
                      <a:endParaRPr lang="pt-PT"/>
                    </a:p>
                  </a:txBody>
                  <a:tcPr/>
                </a:tc>
                <a:extLst>
                  <a:ext uri="{0D108BD9-81ED-4DB2-BD59-A6C34878D82A}">
                    <a16:rowId xmlns:a16="http://schemas.microsoft.com/office/drawing/2014/main" val="10000"/>
                  </a:ext>
                </a:extLst>
              </a:tr>
              <a:tr h="1319125">
                <a:tc gridSpan="2">
                  <a:txBody>
                    <a:bodyPr/>
                    <a:lstStyle/>
                    <a:p>
                      <a:pPr marL="0" marR="0" lvl="0" indent="0" algn="l" rtl="0">
                        <a:lnSpc>
                          <a:spcPct val="107000"/>
                        </a:lnSpc>
                        <a:spcBef>
                          <a:spcPts val="0"/>
                        </a:spcBef>
                        <a:spcAft>
                          <a:spcPts val="0"/>
                        </a:spcAft>
                        <a:buNone/>
                      </a:pPr>
                      <a:endParaRPr sz="100" b="1" dirty="0">
                        <a:sym typeface="Montserrat"/>
                      </a:endParaRPr>
                    </a:p>
                    <a:p>
                      <a:pPr marL="0" marR="0" lvl="0" indent="0" algn="l" rtl="0">
                        <a:spcBef>
                          <a:spcPts val="800"/>
                        </a:spcBef>
                        <a:spcAft>
                          <a:spcPts val="0"/>
                        </a:spcAft>
                        <a:buNone/>
                      </a:pPr>
                      <a:r>
                        <a:rPr lang="en-US" sz="1200" b="1" dirty="0" err="1">
                          <a:solidFill>
                            <a:schemeClr val="tx1">
                              <a:lumMod val="50000"/>
                              <a:lumOff val="50000"/>
                            </a:schemeClr>
                          </a:solidFill>
                          <a:sym typeface="Montserrat"/>
                        </a:rPr>
                        <a:t>Περιγρ</a:t>
                      </a:r>
                      <a:r>
                        <a:rPr lang="en-US" sz="1200" b="1" dirty="0">
                          <a:solidFill>
                            <a:schemeClr val="tx1">
                              <a:lumMod val="50000"/>
                              <a:lumOff val="50000"/>
                            </a:schemeClr>
                          </a:solidFill>
                          <a:sym typeface="Montserrat"/>
                        </a:rPr>
                        <a:t>αφή</a:t>
                      </a:r>
                      <a:br>
                        <a:rPr lang="en-US" sz="1050" b="0" dirty="0">
                          <a:solidFill>
                            <a:schemeClr val="tx1">
                              <a:lumMod val="50000"/>
                              <a:lumOff val="50000"/>
                            </a:schemeClr>
                          </a:solidFill>
                          <a:sym typeface="Montserrat Light"/>
                        </a:rPr>
                      </a:br>
                      <a:r>
                        <a:rPr lang="en-US" sz="1050" dirty="0">
                          <a:solidFill>
                            <a:schemeClr val="tx1">
                              <a:lumMod val="50000"/>
                              <a:lumOff val="50000"/>
                            </a:schemeClr>
                          </a:solidFill>
                          <a:sym typeface="Montserrat Light"/>
                        </a:rPr>
                        <a:t>Αρχικά, ο/η εκπαιδευτής/τρια θα πρέπει να βεβαιωθεί ότι όλοι/ες οι εκπαιδευόμενοι/ες έχουν ήδη προβεί σε ψηφοφορία των ιδεών που έχουν δημοσιευτεί. </a:t>
                      </a:r>
                      <a:r>
                        <a:rPr lang="en-US" sz="1050" dirty="0" err="1">
                          <a:solidFill>
                            <a:schemeClr val="tx1">
                              <a:lumMod val="50000"/>
                              <a:lumOff val="50000"/>
                            </a:schemeClr>
                          </a:solidFill>
                          <a:sym typeface="Montserrat Light"/>
                        </a:rPr>
                        <a:t>Εάν</a:t>
                      </a:r>
                      <a:r>
                        <a:rPr lang="en-US" sz="1050" dirty="0">
                          <a:solidFill>
                            <a:schemeClr val="tx1">
                              <a:lumMod val="50000"/>
                              <a:lumOff val="50000"/>
                            </a:schemeClr>
                          </a:solidFill>
                          <a:sym typeface="Montserrat Light"/>
                        </a:rPr>
                        <a:t> </a:t>
                      </a:r>
                      <a:r>
                        <a:rPr lang="en-US" sz="1050" dirty="0" err="1">
                          <a:solidFill>
                            <a:schemeClr val="tx1">
                              <a:lumMod val="50000"/>
                              <a:lumOff val="50000"/>
                            </a:schemeClr>
                          </a:solidFill>
                          <a:sym typeface="Montserrat Light"/>
                        </a:rPr>
                        <a:t>δεν</a:t>
                      </a:r>
                      <a:r>
                        <a:rPr lang="en-US" sz="1050" dirty="0">
                          <a:solidFill>
                            <a:schemeClr val="tx1">
                              <a:lumMod val="50000"/>
                              <a:lumOff val="50000"/>
                            </a:schemeClr>
                          </a:solidFill>
                          <a:sym typeface="Montserrat Light"/>
                        </a:rPr>
                        <a:t> </a:t>
                      </a:r>
                      <a:r>
                        <a:rPr lang="en-US" sz="1050" dirty="0" err="1">
                          <a:solidFill>
                            <a:schemeClr val="tx1">
                              <a:lumMod val="50000"/>
                              <a:lumOff val="50000"/>
                            </a:schemeClr>
                          </a:solidFill>
                          <a:sym typeface="Montserrat Light"/>
                        </a:rPr>
                        <a:t>το</a:t>
                      </a:r>
                      <a:r>
                        <a:rPr lang="en-US" sz="1050" dirty="0">
                          <a:solidFill>
                            <a:schemeClr val="tx1">
                              <a:lumMod val="50000"/>
                              <a:lumOff val="50000"/>
                            </a:schemeClr>
                          </a:solidFill>
                          <a:sym typeface="Montserrat Light"/>
                        </a:rPr>
                        <a:t> </a:t>
                      </a:r>
                      <a:r>
                        <a:rPr lang="en-US" sz="1050" dirty="0" err="1">
                          <a:solidFill>
                            <a:schemeClr val="tx1">
                              <a:lumMod val="50000"/>
                              <a:lumOff val="50000"/>
                            </a:schemeClr>
                          </a:solidFill>
                          <a:sym typeface="Montserrat Light"/>
                        </a:rPr>
                        <a:t>έχουν</a:t>
                      </a:r>
                      <a:r>
                        <a:rPr lang="en-US" sz="1050" dirty="0">
                          <a:solidFill>
                            <a:schemeClr val="tx1">
                              <a:lumMod val="50000"/>
                              <a:lumOff val="50000"/>
                            </a:schemeClr>
                          </a:solidFill>
                          <a:sym typeface="Montserrat Light"/>
                        </a:rPr>
                        <a:t> </a:t>
                      </a:r>
                      <a:r>
                        <a:rPr lang="en-US" sz="1050" dirty="0" err="1">
                          <a:solidFill>
                            <a:schemeClr val="tx1">
                              <a:lumMod val="50000"/>
                              <a:lumOff val="50000"/>
                            </a:schemeClr>
                          </a:solidFill>
                          <a:sym typeface="Montserrat Light"/>
                        </a:rPr>
                        <a:t>κάνει</a:t>
                      </a:r>
                      <a:r>
                        <a:rPr lang="en-US" sz="1050" dirty="0">
                          <a:solidFill>
                            <a:schemeClr val="tx1">
                              <a:lumMod val="50000"/>
                              <a:lumOff val="50000"/>
                            </a:schemeClr>
                          </a:solidFill>
                          <a:sym typeface="Montserrat Light"/>
                        </a:rPr>
                        <a:t>, θα π</a:t>
                      </a:r>
                      <a:r>
                        <a:rPr lang="en-US" sz="1050" dirty="0" err="1">
                          <a:solidFill>
                            <a:schemeClr val="tx1">
                              <a:lumMod val="50000"/>
                              <a:lumOff val="50000"/>
                            </a:schemeClr>
                          </a:solidFill>
                          <a:sym typeface="Montserrat Light"/>
                        </a:rPr>
                        <a:t>ρέ</a:t>
                      </a:r>
                      <a:r>
                        <a:rPr lang="en-US" sz="1050" dirty="0">
                          <a:solidFill>
                            <a:schemeClr val="tx1">
                              <a:lumMod val="50000"/>
                              <a:lumOff val="50000"/>
                            </a:schemeClr>
                          </a:solidFill>
                          <a:sym typeface="Montserrat Light"/>
                        </a:rPr>
                        <a:t>πει να το κάνουν στο σημείο αυτό. </a:t>
                      </a:r>
                      <a:r>
                        <a:rPr lang="en-US" sz="1050" dirty="0" err="1">
                          <a:solidFill>
                            <a:schemeClr val="tx1">
                              <a:lumMod val="50000"/>
                              <a:lumOff val="50000"/>
                            </a:schemeClr>
                          </a:solidFill>
                          <a:sym typeface="Montserrat Light"/>
                        </a:rPr>
                        <a:t>Στη</a:t>
                      </a:r>
                      <a:r>
                        <a:rPr lang="en-US" sz="1050" dirty="0">
                          <a:solidFill>
                            <a:schemeClr val="tx1">
                              <a:lumMod val="50000"/>
                              <a:lumOff val="50000"/>
                            </a:schemeClr>
                          </a:solidFill>
                          <a:sym typeface="Montserrat Light"/>
                        </a:rPr>
                        <a:t> </a:t>
                      </a:r>
                      <a:r>
                        <a:rPr lang="en-US" sz="1050" dirty="0" err="1">
                          <a:solidFill>
                            <a:schemeClr val="tx1">
                              <a:lumMod val="50000"/>
                              <a:lumOff val="50000"/>
                            </a:schemeClr>
                          </a:solidFill>
                          <a:sym typeface="Montserrat Light"/>
                        </a:rPr>
                        <a:t>συνέχει</a:t>
                      </a:r>
                      <a:r>
                        <a:rPr lang="en-US" sz="1050" dirty="0">
                          <a:solidFill>
                            <a:schemeClr val="tx1">
                              <a:lumMod val="50000"/>
                              <a:lumOff val="50000"/>
                            </a:schemeClr>
                          </a:solidFill>
                          <a:sym typeface="Montserrat Light"/>
                        </a:rPr>
                        <a:t>α αρχίζει η προσομοίωση.</a:t>
                      </a:r>
                      <a:endParaRPr dirty="0">
                        <a:solidFill>
                          <a:schemeClr val="tx1">
                            <a:lumMod val="50000"/>
                            <a:lumOff val="50000"/>
                          </a:schemeClr>
                        </a:solidFill>
                      </a:endParaRPr>
                    </a:p>
                    <a:p>
                      <a:pPr marL="0" marR="0" lvl="0" indent="0" algn="l" rtl="0">
                        <a:spcBef>
                          <a:spcPts val="800"/>
                        </a:spcBef>
                        <a:spcAft>
                          <a:spcPts val="0"/>
                        </a:spcAft>
                        <a:buNone/>
                      </a:pPr>
                      <a:r>
                        <a:rPr lang="en-US" sz="1050" dirty="0">
                          <a:solidFill>
                            <a:schemeClr val="tx1">
                              <a:lumMod val="50000"/>
                              <a:lumOff val="50000"/>
                            </a:schemeClr>
                          </a:solidFill>
                          <a:sym typeface="Montserrat Light"/>
                        </a:rPr>
                        <a:t>Η π</a:t>
                      </a:r>
                      <a:r>
                        <a:rPr lang="en-US" sz="1050" dirty="0" err="1">
                          <a:solidFill>
                            <a:schemeClr val="tx1">
                              <a:lumMod val="50000"/>
                              <a:lumOff val="50000"/>
                            </a:schemeClr>
                          </a:solidFill>
                          <a:sym typeface="Montserrat Light"/>
                        </a:rPr>
                        <a:t>ροσομοίωση</a:t>
                      </a:r>
                      <a:r>
                        <a:rPr lang="en-US" sz="1050" dirty="0">
                          <a:solidFill>
                            <a:schemeClr val="tx1">
                              <a:lumMod val="50000"/>
                              <a:lumOff val="50000"/>
                            </a:schemeClr>
                          </a:solidFill>
                          <a:sym typeface="Montserrat Light"/>
                        </a:rPr>
                        <a:t> θα </a:t>
                      </a:r>
                      <a:r>
                        <a:rPr lang="en-US" sz="1050" dirty="0" err="1">
                          <a:solidFill>
                            <a:schemeClr val="tx1">
                              <a:lumMod val="50000"/>
                              <a:lumOff val="50000"/>
                            </a:schemeClr>
                          </a:solidFill>
                          <a:sym typeface="Montserrat Light"/>
                        </a:rPr>
                        <a:t>χρησιμο</a:t>
                      </a:r>
                      <a:r>
                        <a:rPr lang="en-US" sz="1050" dirty="0">
                          <a:solidFill>
                            <a:schemeClr val="tx1">
                              <a:lumMod val="50000"/>
                              <a:lumOff val="50000"/>
                            </a:schemeClr>
                          </a:solidFill>
                          <a:sym typeface="Montserrat Light"/>
                        </a:rPr>
                        <a:t>ποιηθεί υπό τη μορφή συζήτησης, η οποία θα διεξαχθεί ανάμεσα στους/στις εκπαιδευόμενους/ες , και οι οποίοι/ες υποδύονται έναν ρόλο, ευαισθητοποιούν το κοινό, εφαρμόζουν τις γνώσεις και προβληματίζονται σχετικά με τις διάφορες στάσεις και τις αξίες. </a:t>
                      </a:r>
                      <a:r>
                        <a:rPr lang="en-US" sz="1050" dirty="0" err="1">
                          <a:solidFill>
                            <a:schemeClr val="tx1">
                              <a:lumMod val="50000"/>
                              <a:lumOff val="50000"/>
                            </a:schemeClr>
                          </a:solidFill>
                          <a:sym typeface="Montserrat Light"/>
                        </a:rPr>
                        <a:t>Συγκεκριμέν</a:t>
                      </a:r>
                      <a:r>
                        <a:rPr lang="en-US" sz="1050" dirty="0">
                          <a:solidFill>
                            <a:schemeClr val="tx1">
                              <a:lumMod val="50000"/>
                              <a:lumOff val="50000"/>
                            </a:schemeClr>
                          </a:solidFill>
                          <a:sym typeface="Montserrat Light"/>
                        </a:rPr>
                        <a:t>α, οι προσομοιώσεις αυτές θα σχεδιάζονται πριν από την παρουσίασή τους. Η </a:t>
                      </a:r>
                      <a:r>
                        <a:rPr lang="en-US" sz="1050" dirty="0" err="1">
                          <a:solidFill>
                            <a:schemeClr val="tx1">
                              <a:lumMod val="50000"/>
                              <a:lumOff val="50000"/>
                            </a:schemeClr>
                          </a:solidFill>
                          <a:sym typeface="Montserrat Light"/>
                        </a:rPr>
                        <a:t>μέθοδος</a:t>
                      </a:r>
                      <a:r>
                        <a:rPr lang="en-US" sz="1050" dirty="0">
                          <a:solidFill>
                            <a:schemeClr val="tx1">
                              <a:lumMod val="50000"/>
                              <a:lumOff val="50000"/>
                            </a:schemeClr>
                          </a:solidFill>
                          <a:sym typeface="Montserrat Light"/>
                        </a:rPr>
                        <a:t> α</a:t>
                      </a:r>
                      <a:r>
                        <a:rPr lang="en-US" sz="1050" dirty="0" err="1">
                          <a:solidFill>
                            <a:schemeClr val="tx1">
                              <a:lumMod val="50000"/>
                              <a:lumOff val="50000"/>
                            </a:schemeClr>
                          </a:solidFill>
                          <a:sym typeface="Montserrat Light"/>
                        </a:rPr>
                        <a:t>υτή</a:t>
                      </a:r>
                      <a:r>
                        <a:rPr lang="en-US" sz="1050" dirty="0">
                          <a:solidFill>
                            <a:schemeClr val="tx1">
                              <a:lumMod val="50000"/>
                              <a:lumOff val="50000"/>
                            </a:schemeClr>
                          </a:solidFill>
                          <a:sym typeface="Montserrat Light"/>
                        </a:rPr>
                        <a:t> α</a:t>
                      </a:r>
                      <a:r>
                        <a:rPr lang="en-US" sz="1050" dirty="0" err="1">
                          <a:solidFill>
                            <a:schemeClr val="tx1">
                              <a:lumMod val="50000"/>
                              <a:lumOff val="50000"/>
                            </a:schemeClr>
                          </a:solidFill>
                          <a:sym typeface="Montserrat Light"/>
                        </a:rPr>
                        <a:t>κολουθεί</a:t>
                      </a:r>
                      <a:r>
                        <a:rPr lang="en-US" sz="1050" dirty="0">
                          <a:solidFill>
                            <a:schemeClr val="tx1">
                              <a:lumMod val="50000"/>
                              <a:lumOff val="50000"/>
                            </a:schemeClr>
                          </a:solidFill>
                          <a:sym typeface="Montserrat Light"/>
                        </a:rPr>
                        <a:t> </a:t>
                      </a:r>
                      <a:r>
                        <a:rPr lang="en-US" sz="1050" dirty="0" err="1">
                          <a:solidFill>
                            <a:schemeClr val="tx1">
                              <a:lumMod val="50000"/>
                              <a:lumOff val="50000"/>
                            </a:schemeClr>
                          </a:solidFill>
                          <a:sym typeface="Montserrat Light"/>
                        </a:rPr>
                        <a:t>έν</a:t>
                      </a:r>
                      <a:r>
                        <a:rPr lang="en-US" sz="1050" dirty="0">
                          <a:solidFill>
                            <a:schemeClr val="tx1">
                              <a:lumMod val="50000"/>
                              <a:lumOff val="50000"/>
                            </a:schemeClr>
                          </a:solidFill>
                          <a:sym typeface="Montserrat Light"/>
                        </a:rPr>
                        <a:t>α μαθησιακό στυλ στη βάση του ακτιβισμού.</a:t>
                      </a:r>
                      <a:endParaRPr dirty="0">
                        <a:solidFill>
                          <a:schemeClr val="tx1">
                            <a:lumMod val="50000"/>
                            <a:lumOff val="50000"/>
                          </a:schemeClr>
                        </a:solidFill>
                      </a:endParaRPr>
                    </a:p>
                    <a:p>
                      <a:pPr marL="0" marR="0" lvl="0" indent="0" algn="l" rtl="0">
                        <a:lnSpc>
                          <a:spcPct val="107000"/>
                        </a:lnSpc>
                        <a:spcBef>
                          <a:spcPts val="800"/>
                        </a:spcBef>
                        <a:spcAft>
                          <a:spcPts val="0"/>
                        </a:spcAft>
                        <a:buNone/>
                      </a:pPr>
                      <a:r>
                        <a:rPr lang="en-US" sz="500" b="0" dirty="0">
                          <a:solidFill>
                            <a:schemeClr val="tx1">
                              <a:lumMod val="50000"/>
                              <a:lumOff val="50000"/>
                            </a:schemeClr>
                          </a:solidFill>
                          <a:sym typeface="Montserrat Light"/>
                        </a:rPr>
                        <a:t> </a:t>
                      </a:r>
                      <a:endParaRPr sz="500" b="0" dirty="0">
                        <a:solidFill>
                          <a:schemeClr val="tx1">
                            <a:lumMod val="50000"/>
                            <a:lumOff val="50000"/>
                          </a:schemeClr>
                        </a:solidFill>
                        <a:latin typeface="Montserrat Light"/>
                        <a:ea typeface="Montserrat Light"/>
                        <a:cs typeface="Montserrat Light"/>
                        <a:sym typeface="Montserrat Light"/>
                      </a:endParaRPr>
                    </a:p>
                  </a:txBody>
                  <a:tcPr marL="48625" marR="4862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hMerge="1">
                  <a:txBody>
                    <a:bodyPr/>
                    <a:lstStyle/>
                    <a:p>
                      <a:endParaRPr lang="pt-PT"/>
                    </a:p>
                  </a:txBody>
                  <a:tcPr/>
                </a:tc>
                <a:extLst>
                  <a:ext uri="{0D108BD9-81ED-4DB2-BD59-A6C34878D82A}">
                    <a16:rowId xmlns:a16="http://schemas.microsoft.com/office/drawing/2014/main" val="10001"/>
                  </a:ext>
                </a:extLst>
              </a:tr>
              <a:tr h="254425">
                <a:tc>
                  <a:txBody>
                    <a:bodyPr/>
                    <a:lstStyle/>
                    <a:p>
                      <a:pPr marL="0" marR="0" lvl="0" indent="0" algn="ctr" rtl="0">
                        <a:lnSpc>
                          <a:spcPct val="107000"/>
                        </a:lnSpc>
                        <a:spcBef>
                          <a:spcPts val="0"/>
                        </a:spcBef>
                        <a:spcAft>
                          <a:spcPts val="0"/>
                        </a:spcAft>
                        <a:buNone/>
                      </a:pPr>
                      <a:r>
                        <a:rPr lang="en-US" sz="1050" dirty="0" err="1">
                          <a:solidFill>
                            <a:schemeClr val="tx1">
                              <a:lumMod val="50000"/>
                              <a:lumOff val="50000"/>
                            </a:schemeClr>
                          </a:solidFill>
                          <a:sym typeface="Montserrat"/>
                        </a:rPr>
                        <a:t>Διάρκει</a:t>
                      </a:r>
                      <a:r>
                        <a:rPr lang="en-US" sz="1050" dirty="0">
                          <a:solidFill>
                            <a:schemeClr val="tx1">
                              <a:lumMod val="50000"/>
                              <a:lumOff val="50000"/>
                            </a:schemeClr>
                          </a:solidFill>
                          <a:sym typeface="Montserrat"/>
                        </a:rPr>
                        <a:t>α</a:t>
                      </a:r>
                      <a:endParaRPr sz="1050" b="1" dirty="0">
                        <a:solidFill>
                          <a:schemeClr val="tx1">
                            <a:lumMod val="50000"/>
                            <a:lumOff val="50000"/>
                          </a:schemeClr>
                        </a:solidFill>
                        <a:latin typeface="Montserrat"/>
                        <a:ea typeface="Montserrat"/>
                        <a:cs typeface="Montserrat"/>
                        <a:sym typeface="Montserrat"/>
                      </a:endParaRPr>
                    </a:p>
                  </a:txBody>
                  <a:tcPr marL="48625" marR="4862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lvl="0" indent="0" algn="ctr" rtl="0">
                        <a:lnSpc>
                          <a:spcPct val="107000"/>
                        </a:lnSpc>
                        <a:spcBef>
                          <a:spcPts val="0"/>
                        </a:spcBef>
                        <a:spcAft>
                          <a:spcPts val="0"/>
                        </a:spcAft>
                        <a:buNone/>
                      </a:pPr>
                      <a:r>
                        <a:rPr lang="en-US" sz="1050" b="1" dirty="0" err="1">
                          <a:solidFill>
                            <a:schemeClr val="tx1">
                              <a:lumMod val="50000"/>
                              <a:lumOff val="50000"/>
                            </a:schemeClr>
                          </a:solidFill>
                          <a:sym typeface="Montserrat"/>
                        </a:rPr>
                        <a:t>Βήμ</a:t>
                      </a:r>
                      <a:r>
                        <a:rPr lang="en-US" sz="1050" b="1" dirty="0">
                          <a:solidFill>
                            <a:schemeClr val="tx1">
                              <a:lumMod val="50000"/>
                              <a:lumOff val="50000"/>
                            </a:schemeClr>
                          </a:solidFill>
                          <a:sym typeface="Montserrat"/>
                        </a:rPr>
                        <a:t>ατα</a:t>
                      </a:r>
                      <a:endParaRPr sz="1050" b="1" dirty="0">
                        <a:solidFill>
                          <a:schemeClr val="tx1">
                            <a:lumMod val="50000"/>
                            <a:lumOff val="50000"/>
                          </a:schemeClr>
                        </a:solidFill>
                        <a:latin typeface="Montserrat"/>
                        <a:ea typeface="Montserrat"/>
                        <a:cs typeface="Montserrat"/>
                        <a:sym typeface="Montserrat"/>
                      </a:endParaRPr>
                    </a:p>
                  </a:txBody>
                  <a:tcPr marL="48625" marR="4862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555625">
                <a:tc>
                  <a:txBody>
                    <a:bodyPr/>
                    <a:lstStyle/>
                    <a:p>
                      <a:pPr marL="0" marR="0" lvl="0" indent="0" algn="ctr" rtl="0">
                        <a:lnSpc>
                          <a:spcPct val="107000"/>
                        </a:lnSpc>
                        <a:spcBef>
                          <a:spcPts val="0"/>
                        </a:spcBef>
                        <a:spcAft>
                          <a:spcPts val="0"/>
                        </a:spcAft>
                        <a:buNone/>
                      </a:pPr>
                      <a:r>
                        <a:rPr lang="en-US" sz="1050" b="0">
                          <a:solidFill>
                            <a:schemeClr val="tx1">
                              <a:lumMod val="50000"/>
                              <a:lumOff val="50000"/>
                            </a:schemeClr>
                          </a:solidFill>
                          <a:sym typeface="Montserrat"/>
                        </a:rPr>
                        <a:t>1 ώρα και 10 λεπτά</a:t>
                      </a:r>
                      <a:endParaRPr>
                        <a:solidFill>
                          <a:schemeClr val="tx1">
                            <a:lumMod val="50000"/>
                            <a:lumOff val="50000"/>
                          </a:schemeClr>
                        </a:solidFill>
                      </a:endParaRPr>
                    </a:p>
                  </a:txBody>
                  <a:tcPr marL="48625" marR="48625"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228600" marR="0" lvl="0" indent="-228600" algn="l" rtl="0">
                        <a:spcBef>
                          <a:spcPts val="0"/>
                        </a:spcBef>
                        <a:spcAft>
                          <a:spcPts val="0"/>
                        </a:spcAft>
                        <a:buClr>
                          <a:srgbClr val="595959"/>
                        </a:buClr>
                        <a:buSzPts val="1050"/>
                        <a:buFont typeface="Play"/>
                        <a:buAutoNum type="arabicPeriod"/>
                      </a:pPr>
                      <a:r>
                        <a:rPr lang="en-US" sz="1050" b="1" dirty="0">
                          <a:solidFill>
                            <a:schemeClr val="tx1">
                              <a:lumMod val="50000"/>
                              <a:lumOff val="50000"/>
                            </a:schemeClr>
                          </a:solidFill>
                          <a:sym typeface="Montserrat Light"/>
                        </a:rPr>
                        <a:t>Ο/Η </a:t>
                      </a:r>
                      <a:r>
                        <a:rPr lang="en-US" sz="1050" b="1" dirty="0" err="1">
                          <a:solidFill>
                            <a:schemeClr val="tx1">
                              <a:lumMod val="50000"/>
                              <a:lumOff val="50000"/>
                            </a:schemeClr>
                          </a:solidFill>
                          <a:sym typeface="Montserrat Light"/>
                        </a:rPr>
                        <a:t>εκ</a:t>
                      </a:r>
                      <a:r>
                        <a:rPr lang="en-US" sz="1050" b="1" dirty="0">
                          <a:solidFill>
                            <a:schemeClr val="tx1">
                              <a:lumMod val="50000"/>
                              <a:lumOff val="50000"/>
                            </a:schemeClr>
                          </a:solidFill>
                          <a:sym typeface="Montserrat Light"/>
                        </a:rPr>
                        <a:t>παιδευόμενος/η εισέρχεται στο πρόγραμμα παιχνιδοποιημένης μάθησης και εντοπίζει τις καταστάσεις με τις ιδέες που έχουν λάβει τις περισσότερες ψήφους, σε κάθε κατάσταση. </a:t>
                      </a:r>
                      <a:r>
                        <a:rPr lang="en-US" sz="1050" b="1" dirty="0" err="1">
                          <a:solidFill>
                            <a:schemeClr val="tx1">
                              <a:lumMod val="50000"/>
                              <a:lumOff val="50000"/>
                            </a:schemeClr>
                          </a:solidFill>
                          <a:sym typeface="Montserrat Light"/>
                        </a:rPr>
                        <a:t>Προσδιορίζει</a:t>
                      </a:r>
                      <a:r>
                        <a:rPr lang="en-US" sz="1050" b="1" dirty="0">
                          <a:solidFill>
                            <a:schemeClr val="tx1">
                              <a:lumMod val="50000"/>
                              <a:lumOff val="50000"/>
                            </a:schemeClr>
                          </a:solidFill>
                          <a:sym typeface="Montserrat Light"/>
                        </a:rPr>
                        <a:t> τα </a:t>
                      </a:r>
                      <a:r>
                        <a:rPr lang="en-US" sz="1050" b="1" dirty="0" err="1">
                          <a:solidFill>
                            <a:schemeClr val="tx1">
                              <a:lumMod val="50000"/>
                              <a:lumOff val="50000"/>
                            </a:schemeClr>
                          </a:solidFill>
                          <a:sym typeface="Montserrat Light"/>
                        </a:rPr>
                        <a:t>άτομ</a:t>
                      </a:r>
                      <a:r>
                        <a:rPr lang="en-US" sz="1050" b="1" dirty="0">
                          <a:solidFill>
                            <a:schemeClr val="tx1">
                              <a:lumMod val="50000"/>
                              <a:lumOff val="50000"/>
                            </a:schemeClr>
                          </a:solidFill>
                          <a:sym typeface="Montserrat Light"/>
                        </a:rPr>
                        <a:t>α (2) που εμπνεύστηκαν αυτές τις ιδέες. </a:t>
                      </a:r>
                      <a:endParaRPr dirty="0">
                        <a:solidFill>
                          <a:schemeClr val="tx1">
                            <a:lumMod val="50000"/>
                            <a:lumOff val="50000"/>
                          </a:schemeClr>
                        </a:solidFill>
                      </a:endParaRPr>
                    </a:p>
                    <a:p>
                      <a:pPr marL="228600" marR="0" lvl="0" indent="-161925" algn="l" rtl="0">
                        <a:lnSpc>
                          <a:spcPct val="107000"/>
                        </a:lnSpc>
                        <a:spcBef>
                          <a:spcPts val="800"/>
                        </a:spcBef>
                        <a:spcAft>
                          <a:spcPts val="0"/>
                        </a:spcAft>
                        <a:buClr>
                          <a:schemeClr val="dk1"/>
                        </a:buClr>
                        <a:buSzPts val="1050"/>
                        <a:buFont typeface="Play"/>
                        <a:buNone/>
                      </a:pPr>
                      <a:endParaRPr sz="1050" b="1" dirty="0">
                        <a:solidFill>
                          <a:schemeClr val="tx1">
                            <a:lumMod val="50000"/>
                            <a:lumOff val="50000"/>
                          </a:schemeClr>
                        </a:solidFill>
                        <a:latin typeface="Montserrat Light"/>
                        <a:ea typeface="Montserrat Light"/>
                        <a:cs typeface="Montserrat Light"/>
                        <a:sym typeface="Montserrat Light"/>
                      </a:endParaRPr>
                    </a:p>
                  </a:txBody>
                  <a:tcPr marL="48625" marR="4862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402675">
                <a:tc>
                  <a:txBody>
                    <a:bodyPr/>
                    <a:lstStyle/>
                    <a:p>
                      <a:pPr marL="0" marR="0" lvl="0" indent="0" algn="ctr" rtl="0">
                        <a:lnSpc>
                          <a:spcPct val="107000"/>
                        </a:lnSpc>
                        <a:spcBef>
                          <a:spcPts val="0"/>
                        </a:spcBef>
                        <a:spcAft>
                          <a:spcPts val="0"/>
                        </a:spcAft>
                        <a:buNone/>
                      </a:pPr>
                      <a:r>
                        <a:rPr lang="en-US" sz="1050" b="0">
                          <a:solidFill>
                            <a:schemeClr val="tx1">
                              <a:lumMod val="50000"/>
                              <a:lumOff val="50000"/>
                            </a:schemeClr>
                          </a:solidFill>
                          <a:sym typeface="Montserrat"/>
                        </a:rPr>
                        <a:t>10 λεπτά</a:t>
                      </a:r>
                      <a:endParaRPr>
                        <a:solidFill>
                          <a:schemeClr val="tx1">
                            <a:lumMod val="50000"/>
                            <a:lumOff val="50000"/>
                          </a:schemeClr>
                        </a:solidFill>
                      </a:endParaRPr>
                    </a:p>
                  </a:txBody>
                  <a:tcPr marL="48625" marR="48625"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228600" marR="0" lvl="0" indent="-228600" algn="l" rtl="0">
                        <a:spcBef>
                          <a:spcPts val="0"/>
                        </a:spcBef>
                        <a:spcAft>
                          <a:spcPts val="0"/>
                        </a:spcAft>
                        <a:buClr>
                          <a:srgbClr val="595959"/>
                        </a:buClr>
                        <a:buSzPts val="1050"/>
                        <a:buFont typeface="Play"/>
                        <a:buAutoNum type="arabicPeriod" startAt="2"/>
                      </a:pPr>
                      <a:r>
                        <a:rPr lang="en-US" sz="1050" b="1" dirty="0" err="1">
                          <a:solidFill>
                            <a:schemeClr val="tx1">
                              <a:lumMod val="50000"/>
                              <a:lumOff val="50000"/>
                            </a:schemeClr>
                          </a:solidFill>
                          <a:sym typeface="Montserrat Light"/>
                        </a:rPr>
                        <a:t>Ζητήστε</a:t>
                      </a:r>
                      <a:r>
                        <a:rPr lang="en-US" sz="1050" b="1" dirty="0">
                          <a:solidFill>
                            <a:schemeClr val="tx1">
                              <a:lumMod val="50000"/>
                              <a:lumOff val="50000"/>
                            </a:schemeClr>
                          </a:solidFill>
                          <a:sym typeface="Montserrat Light"/>
                        </a:rPr>
                        <a:t> από </a:t>
                      </a:r>
                      <a:r>
                        <a:rPr lang="en-US" sz="1050" b="1" dirty="0" err="1">
                          <a:solidFill>
                            <a:schemeClr val="tx1">
                              <a:lumMod val="50000"/>
                              <a:lumOff val="50000"/>
                            </a:schemeClr>
                          </a:solidFill>
                          <a:sym typeface="Montserrat Light"/>
                        </a:rPr>
                        <a:t>τους</a:t>
                      </a:r>
                      <a:r>
                        <a:rPr lang="en-US" sz="1050" b="1" dirty="0">
                          <a:solidFill>
                            <a:schemeClr val="tx1">
                              <a:lumMod val="50000"/>
                              <a:lumOff val="50000"/>
                            </a:schemeClr>
                          </a:solidFill>
                          <a:sym typeface="Montserrat Light"/>
                        </a:rPr>
                        <a:t>/</a:t>
                      </a:r>
                      <a:r>
                        <a:rPr lang="en-US" sz="1050" b="1" dirty="0" err="1">
                          <a:solidFill>
                            <a:schemeClr val="tx1">
                              <a:lumMod val="50000"/>
                              <a:lumOff val="50000"/>
                            </a:schemeClr>
                          </a:solidFill>
                          <a:sym typeface="Montserrat Light"/>
                        </a:rPr>
                        <a:t>τις</a:t>
                      </a:r>
                      <a:r>
                        <a:rPr lang="en-US" sz="1050" b="1" dirty="0">
                          <a:solidFill>
                            <a:schemeClr val="tx1">
                              <a:lumMod val="50000"/>
                              <a:lumOff val="50000"/>
                            </a:schemeClr>
                          </a:solidFill>
                          <a:sym typeface="Montserrat Light"/>
                        </a:rPr>
                        <a:t> </a:t>
                      </a:r>
                      <a:r>
                        <a:rPr lang="en-US" sz="1050" b="1" dirty="0" err="1">
                          <a:solidFill>
                            <a:schemeClr val="tx1">
                              <a:lumMod val="50000"/>
                              <a:lumOff val="50000"/>
                            </a:schemeClr>
                          </a:solidFill>
                          <a:sym typeface="Montserrat Light"/>
                        </a:rPr>
                        <a:t>άλλους</a:t>
                      </a:r>
                      <a:r>
                        <a:rPr lang="en-US" sz="1050" b="1" dirty="0">
                          <a:solidFill>
                            <a:schemeClr val="tx1">
                              <a:lumMod val="50000"/>
                              <a:lumOff val="50000"/>
                            </a:schemeClr>
                          </a:solidFill>
                          <a:sym typeface="Montserrat Light"/>
                        </a:rPr>
                        <a:t>/</a:t>
                      </a:r>
                      <a:r>
                        <a:rPr lang="en-US" sz="1050" b="1" dirty="0" err="1">
                          <a:solidFill>
                            <a:schemeClr val="tx1">
                              <a:lumMod val="50000"/>
                              <a:lumOff val="50000"/>
                            </a:schemeClr>
                          </a:solidFill>
                          <a:sym typeface="Montserrat Light"/>
                        </a:rPr>
                        <a:t>ες</a:t>
                      </a:r>
                      <a:r>
                        <a:rPr lang="en-US" sz="1050" b="1" dirty="0">
                          <a:solidFill>
                            <a:schemeClr val="tx1">
                              <a:lumMod val="50000"/>
                              <a:lumOff val="50000"/>
                            </a:schemeClr>
                          </a:solidFill>
                          <a:sym typeface="Montserrat Light"/>
                        </a:rPr>
                        <a:t> </a:t>
                      </a:r>
                      <a:r>
                        <a:rPr lang="en-US" sz="1050" b="1" dirty="0" err="1">
                          <a:solidFill>
                            <a:schemeClr val="tx1">
                              <a:lumMod val="50000"/>
                              <a:lumOff val="50000"/>
                            </a:schemeClr>
                          </a:solidFill>
                          <a:sym typeface="Montserrat Light"/>
                        </a:rPr>
                        <a:t>εκ</a:t>
                      </a:r>
                      <a:r>
                        <a:rPr lang="en-US" sz="1050" b="1" dirty="0">
                          <a:solidFill>
                            <a:schemeClr val="tx1">
                              <a:lumMod val="50000"/>
                              <a:lumOff val="50000"/>
                            </a:schemeClr>
                          </a:solidFill>
                          <a:sym typeface="Montserrat Light"/>
                        </a:rPr>
                        <a:t>παιδευόμενους/ες να σταθούν πίσω από το άτομο που πιστεύουν ότι έχει την καλύτερη ιδέα.</a:t>
                      </a:r>
                      <a:endParaRPr dirty="0">
                        <a:solidFill>
                          <a:schemeClr val="tx1">
                            <a:lumMod val="50000"/>
                            <a:lumOff val="50000"/>
                          </a:schemeClr>
                        </a:solidFill>
                      </a:endParaRPr>
                    </a:p>
                    <a:p>
                      <a:pPr marL="0" marR="0" lvl="0" indent="0" algn="l" rtl="0">
                        <a:lnSpc>
                          <a:spcPct val="107000"/>
                        </a:lnSpc>
                        <a:spcBef>
                          <a:spcPts val="800"/>
                        </a:spcBef>
                        <a:spcAft>
                          <a:spcPts val="0"/>
                        </a:spcAft>
                        <a:buClr>
                          <a:schemeClr val="dk1"/>
                        </a:buClr>
                        <a:buSzPts val="1050"/>
                        <a:buFont typeface="Play"/>
                        <a:buNone/>
                      </a:pPr>
                      <a:endParaRPr sz="1050" b="1" dirty="0">
                        <a:solidFill>
                          <a:schemeClr val="tx1">
                            <a:lumMod val="50000"/>
                            <a:lumOff val="50000"/>
                          </a:schemeClr>
                        </a:solidFill>
                        <a:latin typeface="Montserrat Light"/>
                        <a:ea typeface="Montserrat Light"/>
                        <a:cs typeface="Montserrat Light"/>
                        <a:sym typeface="Montserrat Light"/>
                      </a:endParaRPr>
                    </a:p>
                  </a:txBody>
                  <a:tcPr marL="48625" marR="4862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296300">
                <a:tc>
                  <a:txBody>
                    <a:bodyPr/>
                    <a:lstStyle/>
                    <a:p>
                      <a:pPr marL="0" marR="0" lvl="0" indent="0" algn="ctr" rtl="0">
                        <a:lnSpc>
                          <a:spcPct val="107000"/>
                        </a:lnSpc>
                        <a:spcBef>
                          <a:spcPts val="0"/>
                        </a:spcBef>
                        <a:spcAft>
                          <a:spcPts val="0"/>
                        </a:spcAft>
                        <a:buNone/>
                      </a:pPr>
                      <a:r>
                        <a:rPr lang="en-US" sz="1050" b="0">
                          <a:solidFill>
                            <a:schemeClr val="tx1">
                              <a:lumMod val="50000"/>
                              <a:lumOff val="50000"/>
                            </a:schemeClr>
                          </a:solidFill>
                          <a:sym typeface="Montserrat"/>
                        </a:rPr>
                        <a:t>10 λεπτά </a:t>
                      </a:r>
                      <a:endParaRPr>
                        <a:solidFill>
                          <a:schemeClr val="tx1">
                            <a:lumMod val="50000"/>
                            <a:lumOff val="50000"/>
                          </a:schemeClr>
                        </a:solidFill>
                      </a:endParaRPr>
                    </a:p>
                  </a:txBody>
                  <a:tcPr marL="48625" marR="48625"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228600" marR="0" lvl="0" indent="-228600" algn="l" rtl="0">
                        <a:spcBef>
                          <a:spcPts val="0"/>
                        </a:spcBef>
                        <a:spcAft>
                          <a:spcPts val="0"/>
                        </a:spcAft>
                        <a:buClr>
                          <a:srgbClr val="595959"/>
                        </a:buClr>
                        <a:buSzPts val="1050"/>
                        <a:buFont typeface="Play"/>
                        <a:buAutoNum type="arabicPeriod" startAt="3"/>
                      </a:pPr>
                      <a:r>
                        <a:rPr lang="en-US" sz="1050" b="1" dirty="0" err="1">
                          <a:solidFill>
                            <a:schemeClr val="tx1">
                              <a:lumMod val="50000"/>
                              <a:lumOff val="50000"/>
                            </a:schemeClr>
                          </a:solidFill>
                          <a:sym typeface="Montserrat Light"/>
                        </a:rPr>
                        <a:t>Μόλις</a:t>
                      </a:r>
                      <a:r>
                        <a:rPr lang="en-US" sz="1050" b="1" dirty="0">
                          <a:solidFill>
                            <a:schemeClr val="tx1">
                              <a:lumMod val="50000"/>
                              <a:lumOff val="50000"/>
                            </a:schemeClr>
                          </a:solidFill>
                          <a:sym typeface="Montserrat Light"/>
                        </a:rPr>
                        <a:t> </a:t>
                      </a:r>
                      <a:r>
                        <a:rPr lang="en-US" sz="1050" b="1" dirty="0" err="1">
                          <a:solidFill>
                            <a:schemeClr val="tx1">
                              <a:lumMod val="50000"/>
                              <a:lumOff val="50000"/>
                            </a:schemeClr>
                          </a:solidFill>
                          <a:sym typeface="Montserrat Light"/>
                        </a:rPr>
                        <a:t>σχημ</a:t>
                      </a:r>
                      <a:r>
                        <a:rPr lang="en-US" sz="1050" b="1" dirty="0">
                          <a:solidFill>
                            <a:schemeClr val="tx1">
                              <a:lumMod val="50000"/>
                              <a:lumOff val="50000"/>
                            </a:schemeClr>
                          </a:solidFill>
                          <a:sym typeface="Montserrat Light"/>
                        </a:rPr>
                        <a:t>ατιστούν οι ομάδες, ο/η εκπαιδευτής/τρια εξηγεί πώς θα εξελιχθεί η δραστηριότητα.</a:t>
                      </a:r>
                      <a:endParaRPr dirty="0">
                        <a:solidFill>
                          <a:schemeClr val="tx1">
                            <a:lumMod val="50000"/>
                            <a:lumOff val="50000"/>
                          </a:schemeClr>
                        </a:solidFill>
                      </a:endParaRPr>
                    </a:p>
                  </a:txBody>
                  <a:tcPr marL="48625" marR="4862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375000">
                <a:tc>
                  <a:txBody>
                    <a:bodyPr/>
                    <a:lstStyle/>
                    <a:p>
                      <a:pPr marL="0" marR="0" lvl="0" indent="0" algn="ctr" rtl="0">
                        <a:lnSpc>
                          <a:spcPct val="107000"/>
                        </a:lnSpc>
                        <a:spcBef>
                          <a:spcPts val="0"/>
                        </a:spcBef>
                        <a:spcAft>
                          <a:spcPts val="0"/>
                        </a:spcAft>
                        <a:buNone/>
                      </a:pPr>
                      <a:r>
                        <a:rPr lang="en-US" sz="1050" b="0">
                          <a:solidFill>
                            <a:schemeClr val="tx1">
                              <a:lumMod val="50000"/>
                              <a:lumOff val="50000"/>
                            </a:schemeClr>
                          </a:solidFill>
                          <a:sym typeface="Montserrat"/>
                        </a:rPr>
                        <a:t>15 λεπτά</a:t>
                      </a:r>
                      <a:endParaRPr>
                        <a:solidFill>
                          <a:schemeClr val="tx1">
                            <a:lumMod val="50000"/>
                            <a:lumOff val="50000"/>
                          </a:schemeClr>
                        </a:solidFill>
                      </a:endParaRPr>
                    </a:p>
                  </a:txBody>
                  <a:tcPr marL="48625" marR="48625"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228600" marR="0" lvl="0" indent="-228600" algn="l" rtl="0">
                        <a:spcBef>
                          <a:spcPts val="0"/>
                        </a:spcBef>
                        <a:spcAft>
                          <a:spcPts val="0"/>
                        </a:spcAft>
                        <a:buClr>
                          <a:srgbClr val="595959"/>
                        </a:buClr>
                        <a:buSzPts val="1050"/>
                        <a:buFont typeface="Play"/>
                        <a:buAutoNum type="arabicPeriod" startAt="4"/>
                      </a:pPr>
                      <a:r>
                        <a:rPr lang="en-US" sz="1050" b="1" dirty="0" err="1">
                          <a:solidFill>
                            <a:schemeClr val="tx1">
                              <a:lumMod val="50000"/>
                              <a:lumOff val="50000"/>
                            </a:schemeClr>
                          </a:solidFill>
                          <a:sym typeface="Montserrat Light"/>
                        </a:rPr>
                        <a:t>Διάλειμμ</a:t>
                      </a:r>
                      <a:r>
                        <a:rPr lang="en-US" sz="1050" b="1" dirty="0">
                          <a:solidFill>
                            <a:schemeClr val="tx1">
                              <a:lumMod val="50000"/>
                              <a:lumOff val="50000"/>
                            </a:schemeClr>
                          </a:solidFill>
                          <a:sym typeface="Montserrat Light"/>
                        </a:rPr>
                        <a:t>α για καφέ. </a:t>
                      </a:r>
                      <a:endParaRPr dirty="0">
                        <a:solidFill>
                          <a:schemeClr val="tx1">
                            <a:lumMod val="50000"/>
                            <a:lumOff val="50000"/>
                          </a:schemeClr>
                        </a:solidFill>
                      </a:endParaRPr>
                    </a:p>
                  </a:txBody>
                  <a:tcPr marL="48625" marR="4862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477650">
                <a:tc>
                  <a:txBody>
                    <a:bodyPr/>
                    <a:lstStyle/>
                    <a:p>
                      <a:pPr marL="0" marR="0" lvl="0" indent="0" algn="ctr" rtl="0">
                        <a:lnSpc>
                          <a:spcPct val="107000"/>
                        </a:lnSpc>
                        <a:spcBef>
                          <a:spcPts val="0"/>
                        </a:spcBef>
                        <a:spcAft>
                          <a:spcPts val="0"/>
                        </a:spcAft>
                        <a:buNone/>
                      </a:pPr>
                      <a:r>
                        <a:rPr lang="en-US" sz="1050" b="0">
                          <a:solidFill>
                            <a:schemeClr val="tx1">
                              <a:lumMod val="50000"/>
                              <a:lumOff val="50000"/>
                            </a:schemeClr>
                          </a:solidFill>
                          <a:sym typeface="Montserrat"/>
                        </a:rPr>
                        <a:t>20 λεπτά</a:t>
                      </a:r>
                      <a:endParaRPr>
                        <a:solidFill>
                          <a:schemeClr val="tx1">
                            <a:lumMod val="50000"/>
                            <a:lumOff val="50000"/>
                          </a:schemeClr>
                        </a:solidFill>
                      </a:endParaRPr>
                    </a:p>
                  </a:txBody>
                  <a:tcPr marL="48625" marR="4862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228600" marR="0" lvl="0" indent="-228600" algn="l" rtl="0">
                        <a:spcBef>
                          <a:spcPts val="0"/>
                        </a:spcBef>
                        <a:spcAft>
                          <a:spcPts val="0"/>
                        </a:spcAft>
                        <a:buClr>
                          <a:srgbClr val="595959"/>
                        </a:buClr>
                        <a:buSzPts val="1050"/>
                        <a:buFont typeface="Play"/>
                        <a:buAutoNum type="arabicPeriod" startAt="5"/>
                      </a:pPr>
                      <a:r>
                        <a:rPr lang="en-US" sz="1050" b="1" dirty="0" err="1">
                          <a:solidFill>
                            <a:schemeClr val="tx1">
                              <a:lumMod val="50000"/>
                              <a:lumOff val="50000"/>
                            </a:schemeClr>
                          </a:solidFill>
                          <a:sym typeface="Montserrat Light"/>
                        </a:rPr>
                        <a:t>Οι</a:t>
                      </a:r>
                      <a:r>
                        <a:rPr lang="en-US" sz="1050" b="1" dirty="0">
                          <a:solidFill>
                            <a:schemeClr val="tx1">
                              <a:lumMod val="50000"/>
                              <a:lumOff val="50000"/>
                            </a:schemeClr>
                          </a:solidFill>
                          <a:sym typeface="Montserrat Light"/>
                        </a:rPr>
                        <a:t> </a:t>
                      </a:r>
                      <a:r>
                        <a:rPr lang="en-US" sz="1050" b="1" dirty="0" err="1">
                          <a:solidFill>
                            <a:schemeClr val="tx1">
                              <a:lumMod val="50000"/>
                              <a:lumOff val="50000"/>
                            </a:schemeClr>
                          </a:solidFill>
                          <a:sym typeface="Montserrat Light"/>
                        </a:rPr>
                        <a:t>ομάδες</a:t>
                      </a:r>
                      <a:r>
                        <a:rPr lang="en-US" sz="1050" b="1" dirty="0">
                          <a:solidFill>
                            <a:schemeClr val="tx1">
                              <a:lumMod val="50000"/>
                              <a:lumOff val="50000"/>
                            </a:schemeClr>
                          </a:solidFill>
                          <a:sym typeface="Montserrat Light"/>
                        </a:rPr>
                        <a:t> π</a:t>
                      </a:r>
                      <a:r>
                        <a:rPr lang="en-US" sz="1050" b="1" dirty="0" err="1">
                          <a:solidFill>
                            <a:schemeClr val="tx1">
                              <a:lumMod val="50000"/>
                              <a:lumOff val="50000"/>
                            </a:schemeClr>
                          </a:solidFill>
                          <a:sym typeface="Montserrat Light"/>
                        </a:rPr>
                        <a:t>ου</a:t>
                      </a:r>
                      <a:r>
                        <a:rPr lang="en-US" sz="1050" b="1" dirty="0">
                          <a:solidFill>
                            <a:schemeClr val="tx1">
                              <a:lumMod val="50000"/>
                              <a:lumOff val="50000"/>
                            </a:schemeClr>
                          </a:solidFill>
                          <a:sym typeface="Montserrat Light"/>
                        </a:rPr>
                        <a:t> </a:t>
                      </a:r>
                      <a:r>
                        <a:rPr lang="en-US" sz="1050" b="1" dirty="0" err="1">
                          <a:solidFill>
                            <a:schemeClr val="tx1">
                              <a:lumMod val="50000"/>
                              <a:lumOff val="50000"/>
                            </a:schemeClr>
                          </a:solidFill>
                          <a:sym typeface="Montserrat Light"/>
                        </a:rPr>
                        <a:t>δημιουργήθηκ</a:t>
                      </a:r>
                      <a:r>
                        <a:rPr lang="en-US" sz="1050" b="1" dirty="0">
                          <a:solidFill>
                            <a:schemeClr val="tx1">
                              <a:lumMod val="50000"/>
                              <a:lumOff val="50000"/>
                            </a:schemeClr>
                          </a:solidFill>
                          <a:sym typeface="Montserrat Light"/>
                        </a:rPr>
                        <a:t>αν νωρίτερα συναντώνται για να προσδιορίσουν τις πιθανές επιπτώσεις των μέτρων τους και τις αδυναμίες του αντίθετου μέτρου, ώστε να μπορέσουν να το αντικρούσουν κατά τη διάρκεια της συζήτησης. </a:t>
                      </a:r>
                      <a:endParaRPr dirty="0">
                        <a:solidFill>
                          <a:schemeClr val="tx1">
                            <a:lumMod val="50000"/>
                            <a:lumOff val="50000"/>
                          </a:schemeClr>
                        </a:solidFill>
                      </a:endParaRPr>
                    </a:p>
                  </a:txBody>
                  <a:tcPr marL="48625" marR="4862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7"/>
                  </a:ext>
                </a:extLst>
              </a:tr>
              <a:tr h="418425">
                <a:tc>
                  <a:txBody>
                    <a:bodyPr/>
                    <a:lstStyle/>
                    <a:p>
                      <a:pPr marL="0" marR="0" lvl="0" indent="0" algn="ctr" rtl="0">
                        <a:lnSpc>
                          <a:spcPct val="107000"/>
                        </a:lnSpc>
                        <a:spcBef>
                          <a:spcPts val="0"/>
                        </a:spcBef>
                        <a:spcAft>
                          <a:spcPts val="0"/>
                        </a:spcAft>
                        <a:buNone/>
                      </a:pPr>
                      <a:r>
                        <a:rPr lang="en-US" sz="1050" b="0">
                          <a:solidFill>
                            <a:schemeClr val="tx1">
                              <a:lumMod val="50000"/>
                              <a:lumOff val="50000"/>
                            </a:schemeClr>
                          </a:solidFill>
                          <a:sym typeface="Montserrat"/>
                        </a:rPr>
                        <a:t>20 λεπτά</a:t>
                      </a:r>
                      <a:endParaRPr>
                        <a:solidFill>
                          <a:schemeClr val="tx1">
                            <a:lumMod val="50000"/>
                            <a:lumOff val="50000"/>
                          </a:schemeClr>
                        </a:solidFill>
                      </a:endParaRPr>
                    </a:p>
                  </a:txBody>
                  <a:tcPr marL="48625" marR="4862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228600" marR="0" lvl="0" indent="-228600" algn="l" rtl="0">
                        <a:lnSpc>
                          <a:spcPct val="100000"/>
                        </a:lnSpc>
                        <a:spcBef>
                          <a:spcPts val="0"/>
                        </a:spcBef>
                        <a:spcAft>
                          <a:spcPts val="0"/>
                        </a:spcAft>
                        <a:buClr>
                          <a:srgbClr val="595959"/>
                        </a:buClr>
                        <a:buSzPts val="1050"/>
                        <a:buFont typeface="Play"/>
                        <a:buAutoNum type="arabicPeriod" startAt="6"/>
                      </a:pPr>
                      <a:r>
                        <a:rPr lang="en-US" sz="1050" b="1" dirty="0" err="1">
                          <a:solidFill>
                            <a:schemeClr val="tx1">
                              <a:lumMod val="50000"/>
                              <a:lumOff val="50000"/>
                            </a:schemeClr>
                          </a:solidFill>
                          <a:sym typeface="Montserrat Light"/>
                        </a:rPr>
                        <a:t>Κάθε</a:t>
                      </a:r>
                      <a:r>
                        <a:rPr lang="en-US" sz="1050" b="1" dirty="0">
                          <a:solidFill>
                            <a:schemeClr val="tx1">
                              <a:lumMod val="50000"/>
                              <a:lumOff val="50000"/>
                            </a:schemeClr>
                          </a:solidFill>
                          <a:sym typeface="Montserrat Light"/>
                        </a:rPr>
                        <a:t> </a:t>
                      </a:r>
                      <a:r>
                        <a:rPr lang="en-US" sz="1050" b="1" dirty="0" err="1">
                          <a:solidFill>
                            <a:schemeClr val="tx1">
                              <a:lumMod val="50000"/>
                              <a:lumOff val="50000"/>
                            </a:schemeClr>
                          </a:solidFill>
                          <a:sym typeface="Montserrat Light"/>
                        </a:rPr>
                        <a:t>ομάδ</a:t>
                      </a:r>
                      <a:r>
                        <a:rPr lang="en-US" sz="1050" b="1" dirty="0">
                          <a:solidFill>
                            <a:schemeClr val="tx1">
                              <a:lumMod val="50000"/>
                              <a:lumOff val="50000"/>
                            </a:schemeClr>
                          </a:solidFill>
                          <a:sym typeface="Montserrat Light"/>
                        </a:rPr>
                        <a:t>α πρέπει να επιλέξει έναν/μία εκπρόσωπο για να παρουσιάσει τις ιδέες της έναντι του/της εκπροσώπου της άλλης ομάδας.</a:t>
                      </a:r>
                      <a:endParaRPr dirty="0">
                        <a:solidFill>
                          <a:schemeClr val="tx1">
                            <a:lumMod val="50000"/>
                            <a:lumOff val="50000"/>
                          </a:schemeClr>
                        </a:solidFill>
                      </a:endParaRPr>
                    </a:p>
                    <a:p>
                      <a:pPr marL="228600" marR="0" lvl="0" indent="-161925" algn="l" rtl="0">
                        <a:spcBef>
                          <a:spcPts val="800"/>
                        </a:spcBef>
                        <a:spcAft>
                          <a:spcPts val="0"/>
                        </a:spcAft>
                        <a:buClr>
                          <a:schemeClr val="dk1"/>
                        </a:buClr>
                        <a:buSzPts val="1050"/>
                        <a:buFont typeface="Play"/>
                        <a:buNone/>
                      </a:pPr>
                      <a:endParaRPr sz="1050" b="1" dirty="0">
                        <a:solidFill>
                          <a:schemeClr val="tx1">
                            <a:lumMod val="50000"/>
                            <a:lumOff val="50000"/>
                          </a:schemeClr>
                        </a:solidFill>
                        <a:latin typeface="Montserrat Light"/>
                        <a:ea typeface="Montserrat Light"/>
                        <a:cs typeface="Montserrat Light"/>
                        <a:sym typeface="Montserrat Light"/>
                      </a:endParaRPr>
                    </a:p>
                  </a:txBody>
                  <a:tcPr marL="48625" marR="4862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8"/>
                  </a:ext>
                </a:extLst>
              </a:tr>
              <a:tr h="695800">
                <a:tc>
                  <a:txBody>
                    <a:bodyPr/>
                    <a:lstStyle/>
                    <a:p>
                      <a:pPr marL="0" marR="0" lvl="0" indent="0" algn="ctr" rtl="0">
                        <a:lnSpc>
                          <a:spcPct val="107000"/>
                        </a:lnSpc>
                        <a:spcBef>
                          <a:spcPts val="0"/>
                        </a:spcBef>
                        <a:spcAft>
                          <a:spcPts val="0"/>
                        </a:spcAft>
                        <a:buClr>
                          <a:srgbClr val="595959"/>
                        </a:buClr>
                        <a:buSzPts val="1050"/>
                        <a:buFont typeface="Play"/>
                        <a:buNone/>
                      </a:pPr>
                      <a:r>
                        <a:rPr lang="en-US" sz="1050" b="0">
                          <a:solidFill>
                            <a:schemeClr val="tx1">
                              <a:lumMod val="50000"/>
                              <a:lumOff val="50000"/>
                            </a:schemeClr>
                          </a:solidFill>
                          <a:sym typeface="Montserrat"/>
                        </a:rPr>
                        <a:t>20 λεπτά</a:t>
                      </a:r>
                      <a:endParaRPr>
                        <a:solidFill>
                          <a:schemeClr val="tx1">
                            <a:lumMod val="50000"/>
                            <a:lumOff val="50000"/>
                          </a:schemeClr>
                        </a:solidFill>
                      </a:endParaRPr>
                    </a:p>
                  </a:txBody>
                  <a:tcPr marL="48625" marR="4862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228600" marR="0" lvl="0" indent="-228600" algn="l" rtl="0">
                        <a:lnSpc>
                          <a:spcPct val="100000"/>
                        </a:lnSpc>
                        <a:spcBef>
                          <a:spcPts val="0"/>
                        </a:spcBef>
                        <a:spcAft>
                          <a:spcPts val="0"/>
                        </a:spcAft>
                        <a:buClr>
                          <a:srgbClr val="595959"/>
                        </a:buClr>
                        <a:buSzPts val="1050"/>
                        <a:buFont typeface="Play"/>
                        <a:buAutoNum type="arabicPeriod" startAt="7"/>
                      </a:pPr>
                      <a:r>
                        <a:rPr lang="en-US" sz="1050" b="1" dirty="0">
                          <a:solidFill>
                            <a:schemeClr val="tx1">
                              <a:lumMod val="50000"/>
                              <a:lumOff val="50000"/>
                            </a:schemeClr>
                          </a:solidFill>
                          <a:sym typeface="Montserrat Light"/>
                        </a:rPr>
                        <a:t>Ο/Η </a:t>
                      </a:r>
                      <a:r>
                        <a:rPr lang="en-US" sz="1050" b="1" dirty="0" err="1">
                          <a:solidFill>
                            <a:schemeClr val="tx1">
                              <a:lumMod val="50000"/>
                              <a:lumOff val="50000"/>
                            </a:schemeClr>
                          </a:solidFill>
                          <a:sym typeface="Montserrat Light"/>
                        </a:rPr>
                        <a:t>εκ</a:t>
                      </a:r>
                      <a:r>
                        <a:rPr lang="en-US" sz="1050" b="1" dirty="0">
                          <a:solidFill>
                            <a:schemeClr val="tx1">
                              <a:lumMod val="50000"/>
                              <a:lumOff val="50000"/>
                            </a:schemeClr>
                          </a:solidFill>
                          <a:sym typeface="Montserrat Light"/>
                        </a:rPr>
                        <a:t>παιδευτής/τρια θα μεσολαβήσει στη συζήτηση και θα καταγράψει τα θετικά και τα αρνητικά στοιχεία των διαφόρων ομάδων.</a:t>
                      </a:r>
                      <a:endParaRPr dirty="0">
                        <a:solidFill>
                          <a:schemeClr val="tx1">
                            <a:lumMod val="50000"/>
                            <a:lumOff val="50000"/>
                          </a:schemeClr>
                        </a:solidFill>
                      </a:endParaRPr>
                    </a:p>
                  </a:txBody>
                  <a:tcPr marL="48625" marR="48625"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9"/>
                  </a:ext>
                </a:extLst>
              </a:tr>
            </a:tbl>
          </a:graphicData>
        </a:graphic>
      </p:graphicFrame>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594"/>
        <p:cNvGrpSpPr/>
        <p:nvPr/>
      </p:nvGrpSpPr>
      <p:grpSpPr>
        <a:xfrm>
          <a:off x="0" y="0"/>
          <a:ext cx="0" cy="0"/>
          <a:chOff x="0" y="0"/>
          <a:chExt cx="0" cy="0"/>
        </a:xfrm>
      </p:grpSpPr>
      <p:graphicFrame>
        <p:nvGraphicFramePr>
          <p:cNvPr id="595" name="Google Shape;595;p43"/>
          <p:cNvGraphicFramePr/>
          <p:nvPr>
            <p:extLst>
              <p:ext uri="{D42A27DB-BD31-4B8C-83A1-F6EECF244321}">
                <p14:modId xmlns:p14="http://schemas.microsoft.com/office/powerpoint/2010/main" val="1349517519"/>
              </p:ext>
            </p:extLst>
          </p:nvPr>
        </p:nvGraphicFramePr>
        <p:xfrm>
          <a:off x="1540991" y="532251"/>
          <a:ext cx="9110025" cy="1394225"/>
        </p:xfrm>
        <a:graphic>
          <a:graphicData uri="http://schemas.openxmlformats.org/drawingml/2006/table">
            <a:tbl>
              <a:tblPr firstRow="1" firstCol="1" bandRow="1">
                <a:noFill/>
                <a:tableStyleId>{393E074D-2FA5-427C-8E8C-BBA496DCB21E}</a:tableStyleId>
              </a:tblPr>
              <a:tblGrid>
                <a:gridCol w="9110025">
                  <a:extLst>
                    <a:ext uri="{9D8B030D-6E8A-4147-A177-3AD203B41FA5}">
                      <a16:colId xmlns:a16="http://schemas.microsoft.com/office/drawing/2014/main" val="20000"/>
                    </a:ext>
                  </a:extLst>
                </a:gridCol>
              </a:tblGrid>
              <a:tr h="674775">
                <a:tc>
                  <a:txBody>
                    <a:bodyPr/>
                    <a:lstStyle/>
                    <a:p>
                      <a:pPr marL="0" marR="0" lvl="0" indent="0" algn="ctr" rtl="0">
                        <a:lnSpc>
                          <a:spcPct val="100000"/>
                        </a:lnSpc>
                        <a:spcBef>
                          <a:spcPts val="0"/>
                        </a:spcBef>
                        <a:spcAft>
                          <a:spcPts val="0"/>
                        </a:spcAft>
                        <a:buClr>
                          <a:srgbClr val="595959"/>
                        </a:buClr>
                        <a:buSzPts val="1400"/>
                        <a:buFont typeface="Montserrat SemiBold"/>
                        <a:buNone/>
                      </a:pPr>
                      <a:r>
                        <a:rPr lang="en-US" sz="1400" b="0">
                          <a:solidFill>
                            <a:srgbClr val="595959"/>
                          </a:solidFill>
                          <a:latin typeface="Montserrat SemiBold"/>
                          <a:ea typeface="Montserrat SemiBold"/>
                          <a:cs typeface="Montserrat SemiBold"/>
                          <a:sym typeface="Montserrat SemiBold"/>
                        </a:rPr>
                        <a:t>Συμπέρασμα / Κλείσιμο της δραστηριότητας</a:t>
                      </a:r>
                      <a:endParaRPr/>
                    </a:p>
                  </a:txBody>
                  <a:tcPr marL="38375" marR="38375" marT="0" marB="0" anchor="ctr">
                    <a:lnB w="12700" cap="flat" cmpd="sng">
                      <a:solidFill>
                        <a:srgbClr val="D8D8D8"/>
                      </a:solidFill>
                      <a:prstDash val="solid"/>
                      <a:round/>
                      <a:headEnd type="none" w="sm" len="sm"/>
                      <a:tailEnd type="none" w="sm" len="sm"/>
                    </a:lnB>
                    <a:solidFill>
                      <a:srgbClr val="D8D8D8"/>
                    </a:solidFill>
                  </a:tcPr>
                </a:tc>
                <a:extLst>
                  <a:ext uri="{0D108BD9-81ED-4DB2-BD59-A6C34878D82A}">
                    <a16:rowId xmlns:a16="http://schemas.microsoft.com/office/drawing/2014/main" val="10000"/>
                  </a:ext>
                </a:extLst>
              </a:tr>
              <a:tr h="719450">
                <a:tc>
                  <a:txBody>
                    <a:bodyPr/>
                    <a:lstStyle/>
                    <a:p>
                      <a:pPr marL="0" marR="0" lvl="0" indent="0" algn="l" rtl="0">
                        <a:lnSpc>
                          <a:spcPct val="100000"/>
                        </a:lnSpc>
                        <a:spcBef>
                          <a:spcPts val="0"/>
                        </a:spcBef>
                        <a:spcAft>
                          <a:spcPts val="0"/>
                        </a:spcAft>
                        <a:buClr>
                          <a:srgbClr val="595959"/>
                        </a:buClr>
                        <a:buSzPts val="1200"/>
                        <a:buFont typeface="Montserrat"/>
                        <a:buNone/>
                      </a:pPr>
                      <a:r>
                        <a:rPr lang="en-US" sz="1200" b="1" dirty="0" err="1">
                          <a:solidFill>
                            <a:schemeClr val="tx1">
                              <a:lumMod val="50000"/>
                              <a:lumOff val="50000"/>
                            </a:schemeClr>
                          </a:solidFill>
                          <a:latin typeface="Montserrat"/>
                          <a:ea typeface="Montserrat"/>
                          <a:cs typeface="Montserrat"/>
                          <a:sym typeface="Montserrat"/>
                        </a:rPr>
                        <a:t>Περιγρ</a:t>
                      </a:r>
                      <a:r>
                        <a:rPr lang="en-US" sz="1200" b="1" dirty="0">
                          <a:solidFill>
                            <a:schemeClr val="tx1">
                              <a:lumMod val="50000"/>
                              <a:lumOff val="50000"/>
                            </a:schemeClr>
                          </a:solidFill>
                          <a:latin typeface="Montserrat"/>
                          <a:ea typeface="Montserrat"/>
                          <a:cs typeface="Montserrat"/>
                          <a:sym typeface="Montserrat"/>
                        </a:rPr>
                        <a:t>αφή</a:t>
                      </a:r>
                      <a:br>
                        <a:rPr lang="en-US" sz="1050" b="0" dirty="0">
                          <a:solidFill>
                            <a:schemeClr val="tx1">
                              <a:lumMod val="50000"/>
                              <a:lumOff val="50000"/>
                            </a:schemeClr>
                          </a:solidFill>
                          <a:latin typeface="Montserrat Light"/>
                          <a:ea typeface="Montserrat Light"/>
                          <a:cs typeface="Montserrat Light"/>
                          <a:sym typeface="Montserrat Light"/>
                        </a:rPr>
                      </a:br>
                      <a:r>
                        <a:rPr lang="en-US" sz="1050" dirty="0">
                          <a:solidFill>
                            <a:schemeClr val="tx1">
                              <a:lumMod val="50000"/>
                              <a:lumOff val="50000"/>
                            </a:schemeClr>
                          </a:solidFill>
                          <a:latin typeface="Montserrat Light"/>
                          <a:ea typeface="Montserrat Light"/>
                          <a:cs typeface="Montserrat Light"/>
                          <a:sym typeface="Montserrat Light"/>
                        </a:rPr>
                        <a:t>Για το κλείσιμο των συνεδριών, ο/η εκπαιδευτής/τρια θα πρέπει να εκφωνήσει μια σύντομη ομιλία υπό τη μορφή ενός «μαθήματος» σχετικά με τη σημασία της συμμετοχής των νέων στις αποφάσεις που λαμβάνονται στα πλαίσια μιας πόλης.</a:t>
                      </a:r>
                      <a:endParaRPr sz="1050" b="0" dirty="0">
                        <a:solidFill>
                          <a:schemeClr val="tx1">
                            <a:lumMod val="50000"/>
                            <a:lumOff val="50000"/>
                          </a:schemeClr>
                        </a:solidFill>
                        <a:latin typeface="Montserrat Light"/>
                        <a:ea typeface="Montserrat Light"/>
                        <a:cs typeface="Montserrat Light"/>
                        <a:sym typeface="Montserrat Light"/>
                      </a:endParaRPr>
                    </a:p>
                  </a:txBody>
                  <a:tcPr marL="38375" marR="38375" marT="0" marB="0">
                    <a:lnL w="12700" cap="flat" cmpd="sng">
                      <a:solidFill>
                        <a:srgbClr val="D8D8D8"/>
                      </a:solidFill>
                      <a:prstDash val="solid"/>
                      <a:round/>
                      <a:headEnd type="none" w="sm" len="sm"/>
                      <a:tailEnd type="none" w="sm" len="sm"/>
                    </a:lnL>
                    <a:lnR w="12700" cap="flat" cmpd="sng">
                      <a:solidFill>
                        <a:srgbClr val="D8D8D8"/>
                      </a:solidFill>
                      <a:prstDash val="solid"/>
                      <a:round/>
                      <a:headEnd type="none" w="sm" len="sm"/>
                      <a:tailEnd type="none" w="sm" len="sm"/>
                    </a:lnR>
                    <a:lnT w="12700" cap="flat" cmpd="sng">
                      <a:solidFill>
                        <a:srgbClr val="D8D8D8"/>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bg1"/>
                    </a:solidFill>
                  </a:tcPr>
                </a:tc>
                <a:extLst>
                  <a:ext uri="{0D108BD9-81ED-4DB2-BD59-A6C34878D82A}">
                    <a16:rowId xmlns:a16="http://schemas.microsoft.com/office/drawing/2014/main" val="10001"/>
                  </a:ext>
                </a:extLst>
              </a:tr>
            </a:tbl>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599"/>
        <p:cNvGrpSpPr/>
        <p:nvPr/>
      </p:nvGrpSpPr>
      <p:grpSpPr>
        <a:xfrm>
          <a:off x="0" y="0"/>
          <a:ext cx="0" cy="0"/>
          <a:chOff x="0" y="0"/>
          <a:chExt cx="0" cy="0"/>
        </a:xfrm>
      </p:grpSpPr>
      <p:pic>
        <p:nvPicPr>
          <p:cNvPr id="600" name="Google Shape;600;p44"/>
          <p:cNvPicPr preferRelativeResize="0"/>
          <p:nvPr/>
        </p:nvPicPr>
        <p:blipFill rotWithShape="1">
          <a:blip r:embed="rId3">
            <a:alphaModFix/>
          </a:blip>
          <a:srcRect t="56" b="64"/>
          <a:stretch/>
        </p:blipFill>
        <p:spPr>
          <a:xfrm>
            <a:off x="0" y="0"/>
            <a:ext cx="12192000" cy="6858000"/>
          </a:xfrm>
          <a:prstGeom prst="rect">
            <a:avLst/>
          </a:prstGeom>
          <a:noFill/>
          <a:ln>
            <a:noFill/>
          </a:ln>
        </p:spPr>
      </p:pic>
      <p:sp>
        <p:nvSpPr>
          <p:cNvPr id="601" name="Google Shape;601;p44"/>
          <p:cNvSpPr txBox="1"/>
          <p:nvPr/>
        </p:nvSpPr>
        <p:spPr>
          <a:xfrm>
            <a:off x="2144857" y="995553"/>
            <a:ext cx="7902300" cy="5850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3200" b="1">
                <a:solidFill>
                  <a:srgbClr val="FF636C"/>
                </a:solidFill>
                <a:latin typeface="Montserrat"/>
                <a:ea typeface="Montserrat"/>
                <a:cs typeface="Montserrat"/>
                <a:sym typeface="Montserrat"/>
              </a:rPr>
              <a:t>ΔΙΑΔΡΑΣΤΙΚΟ ΕΓΧΕΙΡΙΔΙΟ</a:t>
            </a:r>
            <a:endParaRPr sz="3200" b="1">
              <a:solidFill>
                <a:srgbClr val="FF636C"/>
              </a:solidFill>
              <a:latin typeface="Montserrat"/>
              <a:ea typeface="Montserrat"/>
              <a:cs typeface="Montserrat"/>
              <a:sym typeface="Montserrat"/>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606"/>
        <p:cNvGrpSpPr/>
        <p:nvPr/>
      </p:nvGrpSpPr>
      <p:grpSpPr>
        <a:xfrm>
          <a:off x="0" y="0"/>
          <a:ext cx="0" cy="0"/>
          <a:chOff x="0" y="0"/>
          <a:chExt cx="0" cy="0"/>
        </a:xfrm>
      </p:grpSpPr>
      <p:sp>
        <p:nvSpPr>
          <p:cNvPr id="607" name="Google Shape;607;p45"/>
          <p:cNvSpPr/>
          <p:nvPr/>
        </p:nvSpPr>
        <p:spPr>
          <a:xfrm>
            <a:off x="0" y="1299442"/>
            <a:ext cx="291101" cy="4633767"/>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636C"/>
              </a:solidFill>
              <a:latin typeface="Arial"/>
              <a:ea typeface="Arial"/>
              <a:cs typeface="Arial"/>
              <a:sym typeface="Arial"/>
            </a:endParaRPr>
          </a:p>
        </p:txBody>
      </p:sp>
      <p:pic>
        <p:nvPicPr>
          <p:cNvPr id="608" name="Google Shape;608;p45"/>
          <p:cNvPicPr preferRelativeResize="0"/>
          <p:nvPr/>
        </p:nvPicPr>
        <p:blipFill rotWithShape="1">
          <a:blip r:embed="rId3">
            <a:alphaModFix/>
          </a:blip>
          <a:srcRect/>
          <a:stretch/>
        </p:blipFill>
        <p:spPr>
          <a:xfrm>
            <a:off x="291101" y="200025"/>
            <a:ext cx="609599" cy="523623"/>
          </a:xfrm>
          <a:prstGeom prst="rect">
            <a:avLst/>
          </a:prstGeom>
          <a:noFill/>
          <a:ln>
            <a:noFill/>
          </a:ln>
        </p:spPr>
      </p:pic>
      <p:sp>
        <p:nvSpPr>
          <p:cNvPr id="609" name="Google Shape;609;p45"/>
          <p:cNvSpPr txBox="1"/>
          <p:nvPr/>
        </p:nvSpPr>
        <p:spPr>
          <a:xfrm>
            <a:off x="667293" y="1003042"/>
            <a:ext cx="5068200" cy="60339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rgbClr val="FF636C"/>
                </a:solidFill>
                <a:latin typeface="Montserrat"/>
                <a:ea typeface="Montserrat"/>
                <a:cs typeface="Montserrat"/>
                <a:sym typeface="Montserrat"/>
              </a:rPr>
              <a:t>Το διαδραστικό εγχειρίδιο αποτελείται από τρεις ενότητες:</a:t>
            </a:r>
            <a:endParaRPr/>
          </a:p>
          <a:p>
            <a:pPr marL="0" marR="0" lvl="0" indent="0" algn="l" rtl="0">
              <a:spcBef>
                <a:spcPts val="0"/>
              </a:spcBef>
              <a:spcAft>
                <a:spcPts val="0"/>
              </a:spcAft>
              <a:buNone/>
            </a:pPr>
            <a:endParaRPr sz="1600">
              <a:solidFill>
                <a:srgbClr val="FF636C"/>
              </a:solidFill>
              <a:latin typeface="Montserrat"/>
              <a:ea typeface="Montserrat"/>
              <a:cs typeface="Montserrat"/>
              <a:sym typeface="Montserrat"/>
            </a:endParaRPr>
          </a:p>
          <a:p>
            <a:pPr marL="0" marR="0" lvl="0" indent="-101600" algn="l" rtl="0">
              <a:spcBef>
                <a:spcPts val="0"/>
              </a:spcBef>
              <a:spcAft>
                <a:spcPts val="0"/>
              </a:spcAft>
              <a:buClr>
                <a:srgbClr val="FF636C"/>
              </a:buClr>
              <a:buSzPts val="1600"/>
              <a:buFont typeface="Play"/>
              <a:buAutoNum type="arabicPeriod"/>
            </a:pPr>
            <a:r>
              <a:rPr lang="en-US" sz="1600" b="1">
                <a:solidFill>
                  <a:srgbClr val="FF636C"/>
                </a:solidFill>
                <a:latin typeface="Montserrat"/>
                <a:ea typeface="Montserrat"/>
                <a:cs typeface="Montserrat"/>
                <a:sym typeface="Montserrat"/>
              </a:rPr>
              <a:t> Ενότητα Επισκόπησης</a:t>
            </a:r>
            <a:r>
              <a:rPr lang="en-US" sz="1600">
                <a:solidFill>
                  <a:srgbClr val="FF636C"/>
                </a:solidFill>
                <a:latin typeface="Montserrat"/>
                <a:ea typeface="Montserrat"/>
                <a:cs typeface="Montserrat"/>
                <a:sym typeface="Montserrat"/>
              </a:rPr>
              <a:t>:</a:t>
            </a:r>
            <a:endParaRPr/>
          </a:p>
          <a:p>
            <a:pPr marL="285750" marR="0" lvl="0" indent="-285750" algn="l" rtl="0">
              <a:spcBef>
                <a:spcPts val="0"/>
              </a:spcBef>
              <a:spcAft>
                <a:spcPts val="0"/>
              </a:spcAft>
              <a:buClr>
                <a:srgbClr val="FF636C"/>
              </a:buClr>
              <a:buSzPts val="1600"/>
              <a:buFont typeface="Arial"/>
              <a:buChar char="•"/>
            </a:pPr>
            <a:r>
              <a:rPr lang="en-US" sz="1600">
                <a:solidFill>
                  <a:srgbClr val="FF636C"/>
                </a:solidFill>
                <a:latin typeface="Montserrat"/>
                <a:ea typeface="Montserrat"/>
                <a:cs typeface="Montserrat"/>
                <a:sym typeface="Montserrat"/>
              </a:rPr>
              <a:t>Η ενότητα αυτή παρέχει μια γενική εισαγωγή και θέτει τις βάσεις για το περιεχόμενο που ακολουθεί.</a:t>
            </a:r>
            <a:endParaRPr/>
          </a:p>
          <a:p>
            <a:pPr marL="0" marR="0" lvl="0" indent="0" algn="l" rtl="0">
              <a:spcBef>
                <a:spcPts val="0"/>
              </a:spcBef>
              <a:spcAft>
                <a:spcPts val="0"/>
              </a:spcAft>
              <a:buNone/>
            </a:pPr>
            <a:endParaRPr sz="1600">
              <a:solidFill>
                <a:srgbClr val="FF636C"/>
              </a:solidFill>
              <a:latin typeface="Montserrat"/>
              <a:ea typeface="Montserrat"/>
              <a:cs typeface="Montserrat"/>
              <a:sym typeface="Montserrat"/>
            </a:endParaRPr>
          </a:p>
          <a:p>
            <a:pPr marL="342900" marR="0" lvl="0" indent="-342900" algn="l" rtl="0">
              <a:spcBef>
                <a:spcPts val="0"/>
              </a:spcBef>
              <a:spcAft>
                <a:spcPts val="0"/>
              </a:spcAft>
              <a:buClr>
                <a:srgbClr val="FF636C"/>
              </a:buClr>
              <a:buSzPts val="1600"/>
              <a:buFont typeface="Play"/>
              <a:buAutoNum type="arabicPeriod" startAt="2"/>
            </a:pPr>
            <a:r>
              <a:rPr lang="en-US" sz="1600" b="1">
                <a:solidFill>
                  <a:srgbClr val="FF636C"/>
                </a:solidFill>
                <a:latin typeface="Montserrat"/>
                <a:ea typeface="Montserrat"/>
                <a:cs typeface="Montserrat"/>
                <a:sym typeface="Montserrat"/>
              </a:rPr>
              <a:t>Κινητοποιώντας τη Νεολαίας για Πόλεις Διατομεακής Ένταξης των Φύλων</a:t>
            </a:r>
            <a:r>
              <a:rPr lang="en-US" sz="1600">
                <a:solidFill>
                  <a:srgbClr val="FF636C"/>
                </a:solidFill>
                <a:latin typeface="Montserrat"/>
                <a:ea typeface="Montserrat"/>
                <a:cs typeface="Montserrat"/>
                <a:sym typeface="Montserrat"/>
              </a:rPr>
              <a:t>:</a:t>
            </a:r>
            <a:endParaRPr/>
          </a:p>
          <a:p>
            <a:pPr marL="342900" marR="0" lvl="0" indent="-342900" algn="l" rtl="0">
              <a:spcBef>
                <a:spcPts val="0"/>
              </a:spcBef>
              <a:spcAft>
                <a:spcPts val="0"/>
              </a:spcAft>
              <a:buClr>
                <a:srgbClr val="FF636C"/>
              </a:buClr>
              <a:buSzPts val="1600"/>
              <a:buFont typeface="Arial"/>
              <a:buChar char="•"/>
            </a:pPr>
            <a:r>
              <a:rPr lang="en-US" sz="1600">
                <a:solidFill>
                  <a:srgbClr val="FF636C"/>
                </a:solidFill>
                <a:latin typeface="Montserrat"/>
                <a:ea typeface="Montserrat"/>
                <a:cs typeface="Montserrat"/>
                <a:sym typeface="Montserrat"/>
              </a:rPr>
              <a:t>Αυτή η συνεδρία διερευνά κρίσιμα ερωτήματα όπως «Τι είναι μια συμπεριληπτική πόλη;»και «Τι αντίκτυπο έχουν οι αστικές πολιτικές, οι αστικές υπηρεσίες και οι αστικές υποδομές στην καθημερινή ζωή;».</a:t>
            </a:r>
            <a:endParaRPr/>
          </a:p>
          <a:p>
            <a:pPr marL="285750" marR="0" lvl="0" indent="-184150" algn="l" rtl="0">
              <a:spcBef>
                <a:spcPts val="0"/>
              </a:spcBef>
              <a:spcAft>
                <a:spcPts val="0"/>
              </a:spcAft>
              <a:buClr>
                <a:schemeClr val="dk1"/>
              </a:buClr>
              <a:buSzPts val="1600"/>
              <a:buFont typeface="Arial"/>
              <a:buNone/>
            </a:pPr>
            <a:endParaRPr sz="1600">
              <a:solidFill>
                <a:srgbClr val="FF636C"/>
              </a:solidFill>
              <a:latin typeface="Montserrat"/>
              <a:ea typeface="Montserrat"/>
              <a:cs typeface="Montserrat"/>
              <a:sym typeface="Montserrat"/>
            </a:endParaRPr>
          </a:p>
          <a:p>
            <a:pPr marL="342900" marR="0" lvl="0" indent="-342900" algn="l" rtl="0">
              <a:spcBef>
                <a:spcPts val="0"/>
              </a:spcBef>
              <a:spcAft>
                <a:spcPts val="0"/>
              </a:spcAft>
              <a:buClr>
                <a:srgbClr val="FF636C"/>
              </a:buClr>
              <a:buSzPts val="1600"/>
              <a:buFont typeface="Play"/>
              <a:buAutoNum type="arabicPeriod" startAt="3"/>
            </a:pPr>
            <a:r>
              <a:rPr lang="en-US" sz="1600" b="1">
                <a:solidFill>
                  <a:srgbClr val="FF636C"/>
                </a:solidFill>
                <a:latin typeface="Montserrat"/>
                <a:ea typeface="Montserrat"/>
                <a:cs typeface="Montserrat"/>
                <a:sym typeface="Montserrat"/>
              </a:rPr>
              <a:t>Σενάρια από την Πραγματικής Ζωής και Συγκεκριμένες Περιπτώσεις</a:t>
            </a:r>
            <a:r>
              <a:rPr lang="en-US" sz="1600">
                <a:solidFill>
                  <a:srgbClr val="FF636C"/>
                </a:solidFill>
                <a:latin typeface="Montserrat"/>
                <a:ea typeface="Montserrat"/>
                <a:cs typeface="Montserrat"/>
                <a:sym typeface="Montserrat"/>
              </a:rPr>
              <a:t>:</a:t>
            </a:r>
            <a:endParaRPr/>
          </a:p>
          <a:p>
            <a:pPr marL="285750" marR="0" lvl="0" indent="-285750" algn="l" rtl="0">
              <a:spcBef>
                <a:spcPts val="0"/>
              </a:spcBef>
              <a:spcAft>
                <a:spcPts val="0"/>
              </a:spcAft>
              <a:buClr>
                <a:srgbClr val="FF636C"/>
              </a:buClr>
              <a:buSzPts val="1600"/>
              <a:buFont typeface="Arial"/>
              <a:buChar char="•"/>
            </a:pPr>
            <a:r>
              <a:rPr lang="en-US" sz="1600">
                <a:solidFill>
                  <a:srgbClr val="FF636C"/>
                </a:solidFill>
                <a:latin typeface="Montserrat"/>
                <a:ea typeface="Montserrat"/>
                <a:cs typeface="Montserrat"/>
                <a:sym typeface="Montserrat"/>
              </a:rPr>
              <a:t>Στην ενότητα αυτή παρουσιάζονται πραγματικές περιπτώσεις που αντικατοπτρίζουν τα διάφορα από τα θέματα που καλύπτονται στο παιχνίδι.</a:t>
            </a:r>
            <a:endParaRPr/>
          </a:p>
          <a:p>
            <a:pPr marL="285750" marR="0" lvl="0" indent="-184150" algn="l" rtl="0">
              <a:spcBef>
                <a:spcPts val="0"/>
              </a:spcBef>
              <a:spcAft>
                <a:spcPts val="0"/>
              </a:spcAft>
              <a:buClr>
                <a:schemeClr val="dk1"/>
              </a:buClr>
              <a:buSzPts val="1600"/>
              <a:buFont typeface="Arial"/>
              <a:buNone/>
            </a:pPr>
            <a:endParaRPr sz="1600">
              <a:solidFill>
                <a:srgbClr val="FF636C"/>
              </a:solidFill>
              <a:latin typeface="Montserrat"/>
              <a:ea typeface="Montserrat"/>
              <a:cs typeface="Montserrat"/>
              <a:sym typeface="Montserrat"/>
            </a:endParaRPr>
          </a:p>
          <a:p>
            <a:pPr marL="0" marR="0" lvl="0" indent="0" algn="l" rtl="0">
              <a:spcBef>
                <a:spcPts val="0"/>
              </a:spcBef>
              <a:spcAft>
                <a:spcPts val="0"/>
              </a:spcAft>
              <a:buNone/>
            </a:pPr>
            <a:r>
              <a:rPr lang="en-US" sz="1400">
                <a:solidFill>
                  <a:srgbClr val="176F78"/>
                </a:solidFill>
                <a:latin typeface="Montserrat"/>
                <a:ea typeface="Montserrat"/>
                <a:cs typeface="Montserrat"/>
                <a:sym typeface="Montserrat"/>
              </a:rPr>
              <a:t>Το </a:t>
            </a:r>
            <a:r>
              <a:rPr lang="en-US">
                <a:solidFill>
                  <a:srgbClr val="176F78"/>
                </a:solidFill>
                <a:latin typeface="Montserrat"/>
                <a:ea typeface="Montserrat"/>
                <a:cs typeface="Montserrat"/>
                <a:sym typeface="Montserrat"/>
              </a:rPr>
              <a:t>εγχειρίδιο </a:t>
            </a:r>
            <a:r>
              <a:rPr lang="en-US" sz="1400">
                <a:solidFill>
                  <a:srgbClr val="176F78"/>
                </a:solidFill>
                <a:latin typeface="Montserrat"/>
                <a:ea typeface="Montserrat"/>
                <a:cs typeface="Montserrat"/>
                <a:sym typeface="Montserrat"/>
              </a:rPr>
              <a:t>είναι διαθέσιμο </a:t>
            </a:r>
            <a:r>
              <a:rPr lang="en-US">
                <a:solidFill>
                  <a:srgbClr val="176F78"/>
                </a:solidFill>
                <a:latin typeface="Montserrat"/>
                <a:ea typeface="Montserrat"/>
                <a:cs typeface="Montserrat"/>
                <a:sym typeface="Montserrat"/>
              </a:rPr>
              <a:t>εντός </a:t>
            </a:r>
            <a:r>
              <a:rPr lang="en-US" sz="1400">
                <a:solidFill>
                  <a:srgbClr val="176F78"/>
                </a:solidFill>
                <a:latin typeface="Montserrat"/>
                <a:ea typeface="Montserrat"/>
                <a:cs typeface="Montserrat"/>
                <a:sym typeface="Montserrat"/>
              </a:rPr>
              <a:t>τ</a:t>
            </a:r>
            <a:r>
              <a:rPr lang="en-US">
                <a:solidFill>
                  <a:srgbClr val="176F78"/>
                </a:solidFill>
                <a:latin typeface="Montserrat"/>
                <a:ea typeface="Montserrat"/>
                <a:cs typeface="Montserrat"/>
                <a:sym typeface="Montserrat"/>
              </a:rPr>
              <a:t>ου</a:t>
            </a:r>
            <a:r>
              <a:rPr lang="en-US" sz="1400">
                <a:solidFill>
                  <a:srgbClr val="176F78"/>
                </a:solidFill>
                <a:latin typeface="Montserrat"/>
                <a:ea typeface="Montserrat"/>
                <a:cs typeface="Montserrat"/>
                <a:sym typeface="Montserrat"/>
              </a:rPr>
              <a:t> παιχν</a:t>
            </a:r>
            <a:r>
              <a:rPr lang="en-US">
                <a:solidFill>
                  <a:srgbClr val="176F78"/>
                </a:solidFill>
                <a:latin typeface="Montserrat"/>
                <a:ea typeface="Montserrat"/>
                <a:cs typeface="Montserrat"/>
                <a:sym typeface="Montserrat"/>
              </a:rPr>
              <a:t>ιδιού</a:t>
            </a:r>
            <a:r>
              <a:rPr lang="en-US" sz="1400">
                <a:solidFill>
                  <a:srgbClr val="176F78"/>
                </a:solidFill>
                <a:latin typeface="Montserrat"/>
                <a:ea typeface="Montserrat"/>
                <a:cs typeface="Montserrat"/>
                <a:sym typeface="Montserrat"/>
              </a:rPr>
              <a:t>.</a:t>
            </a:r>
            <a:endParaRPr/>
          </a:p>
          <a:p>
            <a:pPr marL="285750" marR="0" lvl="0" indent="-184150" algn="l" rtl="0">
              <a:spcBef>
                <a:spcPts val="0"/>
              </a:spcBef>
              <a:spcAft>
                <a:spcPts val="0"/>
              </a:spcAft>
              <a:buClr>
                <a:schemeClr val="dk1"/>
              </a:buClr>
              <a:buSzPts val="1600"/>
              <a:buFont typeface="Arial"/>
              <a:buNone/>
            </a:pPr>
            <a:endParaRPr sz="1600">
              <a:solidFill>
                <a:srgbClr val="FF636C"/>
              </a:solidFill>
              <a:latin typeface="Montserrat"/>
              <a:ea typeface="Montserrat"/>
              <a:cs typeface="Montserrat"/>
              <a:sym typeface="Montserrat"/>
            </a:endParaRPr>
          </a:p>
          <a:p>
            <a:pPr marL="0" marR="0" lvl="0" indent="0" algn="ctr" rtl="0">
              <a:spcBef>
                <a:spcPts val="0"/>
              </a:spcBef>
              <a:spcAft>
                <a:spcPts val="0"/>
              </a:spcAft>
              <a:buNone/>
            </a:pPr>
            <a:endParaRPr sz="1600">
              <a:solidFill>
                <a:srgbClr val="FF636C"/>
              </a:solidFill>
              <a:latin typeface="Montserrat"/>
              <a:ea typeface="Montserrat"/>
              <a:cs typeface="Montserrat"/>
              <a:sym typeface="Montserrat"/>
            </a:endParaRPr>
          </a:p>
        </p:txBody>
      </p:sp>
      <p:pic>
        <p:nvPicPr>
          <p:cNvPr id="610" name="Google Shape;610;p45"/>
          <p:cNvPicPr preferRelativeResize="0"/>
          <p:nvPr/>
        </p:nvPicPr>
        <p:blipFill rotWithShape="1">
          <a:blip r:embed="rId4">
            <a:alphaModFix/>
          </a:blip>
          <a:srcRect l="3" r="28"/>
          <a:stretch/>
        </p:blipFill>
        <p:spPr>
          <a:xfrm>
            <a:off x="6111685" y="0"/>
            <a:ext cx="5630923" cy="6858000"/>
          </a:xfrm>
          <a:prstGeom prst="rect">
            <a:avLst/>
          </a:prstGeom>
          <a:noFill/>
          <a:ln>
            <a:noFill/>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614"/>
        <p:cNvGrpSpPr/>
        <p:nvPr/>
      </p:nvGrpSpPr>
      <p:grpSpPr>
        <a:xfrm>
          <a:off x="0" y="0"/>
          <a:ext cx="0" cy="0"/>
          <a:chOff x="0" y="0"/>
          <a:chExt cx="0" cy="0"/>
        </a:xfrm>
      </p:grpSpPr>
      <p:sp>
        <p:nvSpPr>
          <p:cNvPr id="615" name="Google Shape;615;p46"/>
          <p:cNvSpPr/>
          <p:nvPr/>
        </p:nvSpPr>
        <p:spPr>
          <a:xfrm>
            <a:off x="0" y="0"/>
            <a:ext cx="12192000" cy="5036349"/>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800"/>
              <a:buFont typeface="Arial"/>
              <a:buNone/>
            </a:pPr>
            <a:endParaRPr sz="1800">
              <a:solidFill>
                <a:schemeClr val="lt1"/>
              </a:solidFill>
              <a:latin typeface="Calibri"/>
              <a:ea typeface="Calibri"/>
              <a:cs typeface="Calibri"/>
              <a:sym typeface="Calibri"/>
            </a:endParaRPr>
          </a:p>
        </p:txBody>
      </p:sp>
      <p:sp>
        <p:nvSpPr>
          <p:cNvPr id="616" name="Google Shape;616;p46"/>
          <p:cNvSpPr txBox="1"/>
          <p:nvPr/>
        </p:nvSpPr>
        <p:spPr>
          <a:xfrm>
            <a:off x="2202369" y="6156439"/>
            <a:ext cx="6931355" cy="5770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AEABAB"/>
              </a:buClr>
              <a:buSzPts val="1050"/>
              <a:buFont typeface="Arial"/>
              <a:buNone/>
            </a:pPr>
            <a:r>
              <a:rPr lang="en-US" sz="1050">
                <a:solidFill>
                  <a:srgbClr val="AEABAB"/>
                </a:solidFill>
                <a:latin typeface="Arial"/>
                <a:ea typeface="Arial"/>
                <a:cs typeface="Arial"/>
                <a:sym typeface="Arial"/>
              </a:rPr>
              <a:t>Η υποστήριξη της Ευρωπαϊκής Επιτροπής για την παραγωγή της παρούσας δημοσίευσης δεν συνιστά έγκριση του περιεχομένου της, το οποίο αντικατοπτρίζει τις απόψεις μόνο των συγγραφέων, και η Επιτροπή δεν μπορεί να θεωρηθεί υπεύθυνη για οποιαδήποτε χρήση των πληροφοριών που περιέχονται σε αυτήν.</a:t>
            </a:r>
            <a:endParaRPr sz="1800">
              <a:solidFill>
                <a:schemeClr val="dk1"/>
              </a:solidFill>
              <a:latin typeface="Arial"/>
              <a:ea typeface="Arial"/>
              <a:cs typeface="Arial"/>
              <a:sym typeface="Arial"/>
            </a:endParaRPr>
          </a:p>
        </p:txBody>
      </p:sp>
      <p:cxnSp>
        <p:nvCxnSpPr>
          <p:cNvPr id="617" name="Google Shape;617;p46"/>
          <p:cNvCxnSpPr/>
          <p:nvPr/>
        </p:nvCxnSpPr>
        <p:spPr>
          <a:xfrm>
            <a:off x="10048565" y="5341077"/>
            <a:ext cx="0" cy="1229998"/>
          </a:xfrm>
          <a:prstGeom prst="straightConnector1">
            <a:avLst/>
          </a:prstGeom>
          <a:noFill/>
          <a:ln w="9525" cap="flat" cmpd="sng">
            <a:solidFill>
              <a:srgbClr val="FF636C"/>
            </a:solidFill>
            <a:prstDash val="dash"/>
            <a:miter lim="800000"/>
            <a:headEnd type="none" w="sm" len="sm"/>
            <a:tailEnd type="none" w="sm" len="sm"/>
          </a:ln>
        </p:spPr>
      </p:cxnSp>
      <p:sp>
        <p:nvSpPr>
          <p:cNvPr id="618" name="Google Shape;618;p46"/>
          <p:cNvSpPr txBox="1"/>
          <p:nvPr/>
        </p:nvSpPr>
        <p:spPr>
          <a:xfrm>
            <a:off x="0" y="1994994"/>
            <a:ext cx="12192000" cy="120032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lt1"/>
              </a:buClr>
              <a:buSzPts val="7200"/>
              <a:buFont typeface="Montserrat SemiBold"/>
              <a:buNone/>
            </a:pPr>
            <a:r>
              <a:rPr lang="en-US" sz="7200">
                <a:solidFill>
                  <a:schemeClr val="lt1"/>
                </a:solidFill>
                <a:latin typeface="Montserrat SemiBold"/>
                <a:ea typeface="Montserrat SemiBold"/>
                <a:cs typeface="Montserrat SemiBold"/>
                <a:sym typeface="Montserrat SemiBold"/>
              </a:rPr>
              <a:t>ΣΑΣ ΕΥΧΑΡΙΣΤΟΥΜΕ!</a:t>
            </a:r>
            <a:endParaRPr sz="7200">
              <a:solidFill>
                <a:schemeClr val="lt1"/>
              </a:solidFill>
              <a:latin typeface="Montserrat SemiBold"/>
              <a:ea typeface="Montserrat SemiBold"/>
              <a:cs typeface="Montserrat SemiBold"/>
              <a:sym typeface="Montserrat SemiBold"/>
            </a:endParaRPr>
          </a:p>
        </p:txBody>
      </p:sp>
      <p:pic>
        <p:nvPicPr>
          <p:cNvPr id="619" name="Google Shape;619;p46" descr="Uma imagem com Tipo de letra, Gráficos, logótipo, design&#10;&#10;Descrição gerada automaticamente"/>
          <p:cNvPicPr preferRelativeResize="0"/>
          <p:nvPr/>
        </p:nvPicPr>
        <p:blipFill rotWithShape="1">
          <a:blip r:embed="rId3">
            <a:alphaModFix/>
          </a:blip>
          <a:srcRect/>
          <a:stretch/>
        </p:blipFill>
        <p:spPr>
          <a:xfrm>
            <a:off x="10365010" y="5177786"/>
            <a:ext cx="1524275" cy="1524275"/>
          </a:xfrm>
          <a:prstGeom prst="rect">
            <a:avLst/>
          </a:prstGeom>
          <a:noFill/>
          <a:ln>
            <a:noFill/>
          </a:ln>
        </p:spPr>
      </p:pic>
      <p:grpSp>
        <p:nvGrpSpPr>
          <p:cNvPr id="620" name="Google Shape;620;p46"/>
          <p:cNvGrpSpPr/>
          <p:nvPr/>
        </p:nvGrpSpPr>
        <p:grpSpPr>
          <a:xfrm>
            <a:off x="289632" y="5236688"/>
            <a:ext cx="9522631" cy="913064"/>
            <a:chOff x="-1698931" y="4427234"/>
            <a:chExt cx="11106718" cy="1064952"/>
          </a:xfrm>
        </p:grpSpPr>
        <p:pic>
          <p:nvPicPr>
            <p:cNvPr id="621" name="Google Shape;621;p46" descr="Uma imagem com texto, logótipo, Gráficos, clipart&#10;&#10;Descrição gerada automaticamente"/>
            <p:cNvPicPr preferRelativeResize="0"/>
            <p:nvPr/>
          </p:nvPicPr>
          <p:blipFill rotWithShape="1">
            <a:blip r:embed="rId4">
              <a:alphaModFix/>
            </a:blip>
            <a:srcRect/>
            <a:stretch/>
          </p:blipFill>
          <p:spPr>
            <a:xfrm>
              <a:off x="3686118" y="4567116"/>
              <a:ext cx="1843732" cy="788628"/>
            </a:xfrm>
            <a:prstGeom prst="rect">
              <a:avLst/>
            </a:prstGeom>
            <a:noFill/>
            <a:ln>
              <a:noFill/>
            </a:ln>
          </p:spPr>
        </p:pic>
        <p:pic>
          <p:nvPicPr>
            <p:cNvPr id="622" name="Google Shape;622;p46" descr="Uma imagem com texto, Tipo de letra, logótipo, Gráficos&#10;&#10;Descrição gerada automaticamente"/>
            <p:cNvPicPr preferRelativeResize="0"/>
            <p:nvPr/>
          </p:nvPicPr>
          <p:blipFill rotWithShape="1">
            <a:blip r:embed="rId5">
              <a:alphaModFix/>
            </a:blip>
            <a:srcRect/>
            <a:stretch/>
          </p:blipFill>
          <p:spPr>
            <a:xfrm>
              <a:off x="5701624" y="4551519"/>
              <a:ext cx="1604926" cy="710725"/>
            </a:xfrm>
            <a:prstGeom prst="rect">
              <a:avLst/>
            </a:prstGeom>
            <a:noFill/>
            <a:ln>
              <a:noFill/>
            </a:ln>
          </p:spPr>
        </p:pic>
        <p:pic>
          <p:nvPicPr>
            <p:cNvPr id="623" name="Google Shape;623;p46" descr="Uma imagem com texto, Tipo de letra, Gráficos, captura de ecrã&#10;&#10;Descrição gerada automaticamente"/>
            <p:cNvPicPr preferRelativeResize="0"/>
            <p:nvPr/>
          </p:nvPicPr>
          <p:blipFill rotWithShape="1">
            <a:blip r:embed="rId6">
              <a:alphaModFix/>
            </a:blip>
            <a:srcRect/>
            <a:stretch/>
          </p:blipFill>
          <p:spPr>
            <a:xfrm>
              <a:off x="7478326" y="4538810"/>
              <a:ext cx="1929461" cy="816934"/>
            </a:xfrm>
            <a:prstGeom prst="rect">
              <a:avLst/>
            </a:prstGeom>
            <a:noFill/>
            <a:ln>
              <a:noFill/>
            </a:ln>
          </p:spPr>
        </p:pic>
        <p:pic>
          <p:nvPicPr>
            <p:cNvPr id="624" name="Google Shape;624;p46" descr="Uma imagem com captura de ecrã, Tipo de letra, Gráficos, logótipo&#10;&#10;Descrição gerada automaticamente"/>
            <p:cNvPicPr preferRelativeResize="0"/>
            <p:nvPr/>
          </p:nvPicPr>
          <p:blipFill rotWithShape="1">
            <a:blip r:embed="rId7">
              <a:alphaModFix/>
            </a:blip>
            <a:srcRect/>
            <a:stretch/>
          </p:blipFill>
          <p:spPr>
            <a:xfrm>
              <a:off x="2215119" y="4665033"/>
              <a:ext cx="1299225" cy="594326"/>
            </a:xfrm>
            <a:prstGeom prst="rect">
              <a:avLst/>
            </a:prstGeom>
            <a:noFill/>
            <a:ln>
              <a:noFill/>
            </a:ln>
          </p:spPr>
        </p:pic>
        <p:pic>
          <p:nvPicPr>
            <p:cNvPr id="625" name="Google Shape;625;p46" descr="Uma imagem com texto, logótipo, Tipo de letra, Gráficos&#10;&#10;Descrição gerada automaticamente"/>
            <p:cNvPicPr preferRelativeResize="0"/>
            <p:nvPr/>
          </p:nvPicPr>
          <p:blipFill rotWithShape="1">
            <a:blip r:embed="rId8">
              <a:alphaModFix/>
            </a:blip>
            <a:srcRect/>
            <a:stretch/>
          </p:blipFill>
          <p:spPr>
            <a:xfrm>
              <a:off x="-1698931" y="4538809"/>
              <a:ext cx="2882192" cy="720549"/>
            </a:xfrm>
            <a:prstGeom prst="rect">
              <a:avLst/>
            </a:prstGeom>
            <a:noFill/>
            <a:ln>
              <a:noFill/>
            </a:ln>
          </p:spPr>
        </p:pic>
        <p:pic>
          <p:nvPicPr>
            <p:cNvPr id="626" name="Google Shape;626;p46" descr="Uma imagem com texto, Tipo de letra, Gráficos, branco&#10;&#10;Descrição gerada automaticamente"/>
            <p:cNvPicPr preferRelativeResize="0"/>
            <p:nvPr/>
          </p:nvPicPr>
          <p:blipFill rotWithShape="1">
            <a:blip r:embed="rId9">
              <a:alphaModFix/>
            </a:blip>
            <a:srcRect/>
            <a:stretch/>
          </p:blipFill>
          <p:spPr>
            <a:xfrm>
              <a:off x="919754" y="4427234"/>
              <a:ext cx="1064952" cy="1064952"/>
            </a:xfrm>
            <a:prstGeom prst="rect">
              <a:avLst/>
            </a:prstGeom>
            <a:noFill/>
            <a:ln>
              <a:noFill/>
            </a:ln>
          </p:spPr>
        </p:pic>
      </p:grpSp>
      <p:pic>
        <p:nvPicPr>
          <p:cNvPr id="627" name="Google Shape;627;p46"/>
          <p:cNvPicPr preferRelativeResize="0"/>
          <p:nvPr/>
        </p:nvPicPr>
        <p:blipFill>
          <a:blip r:embed="rId10">
            <a:alphaModFix/>
          </a:blip>
          <a:stretch>
            <a:fillRect/>
          </a:stretch>
        </p:blipFill>
        <p:spPr>
          <a:xfrm>
            <a:off x="122050" y="6262135"/>
            <a:ext cx="2170875" cy="3657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5"/>
          <p:cNvSpPr txBox="1"/>
          <p:nvPr/>
        </p:nvSpPr>
        <p:spPr>
          <a:xfrm>
            <a:off x="609601" y="883305"/>
            <a:ext cx="11058033" cy="461665"/>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2400">
                <a:solidFill>
                  <a:srgbClr val="FF636C"/>
                </a:solidFill>
                <a:latin typeface="Montserrat SemiBold"/>
                <a:ea typeface="Montserrat SemiBold"/>
                <a:cs typeface="Montserrat SemiBold"/>
                <a:sym typeface="Montserrat SemiBold"/>
              </a:rPr>
              <a:t>Στόχοι του παρόντος Πακέτου Εργασίας</a:t>
            </a:r>
            <a:endParaRPr sz="2800">
              <a:solidFill>
                <a:srgbClr val="FF636C"/>
              </a:solidFill>
              <a:latin typeface="Montserrat SemiBold"/>
              <a:ea typeface="Montserrat SemiBold"/>
              <a:cs typeface="Montserrat SemiBold"/>
              <a:sym typeface="Montserrat SemiBold"/>
            </a:endParaRPr>
          </a:p>
        </p:txBody>
      </p:sp>
      <p:grpSp>
        <p:nvGrpSpPr>
          <p:cNvPr id="130" name="Google Shape;130;p5"/>
          <p:cNvGrpSpPr/>
          <p:nvPr/>
        </p:nvGrpSpPr>
        <p:grpSpPr>
          <a:xfrm>
            <a:off x="749656" y="1616991"/>
            <a:ext cx="5163671" cy="839936"/>
            <a:chOff x="932329" y="2031048"/>
            <a:chExt cx="5163671" cy="839936"/>
          </a:xfrm>
        </p:grpSpPr>
        <p:sp>
          <p:nvSpPr>
            <p:cNvPr id="131" name="Google Shape;131;p5"/>
            <p:cNvSpPr txBox="1"/>
            <p:nvPr/>
          </p:nvSpPr>
          <p:spPr>
            <a:xfrm>
              <a:off x="2122395" y="2127850"/>
              <a:ext cx="3973605" cy="646331"/>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400">
                  <a:solidFill>
                    <a:srgbClr val="FF636C"/>
                  </a:solidFill>
                  <a:latin typeface="Montserrat"/>
                  <a:ea typeface="Montserrat"/>
                  <a:cs typeface="Montserrat"/>
                  <a:sym typeface="Montserrat"/>
                </a:rPr>
                <a:t>Προώθηση της μη τυπικής μάθησης και της ενεργού συμμετοχής των νέων και των οργανώσεων νεολαίας.</a:t>
              </a:r>
              <a:endParaRPr sz="1400">
                <a:solidFill>
                  <a:srgbClr val="FF636C"/>
                </a:solidFill>
                <a:latin typeface="Montserrat"/>
                <a:ea typeface="Montserrat"/>
                <a:cs typeface="Montserrat"/>
                <a:sym typeface="Montserrat"/>
              </a:endParaRPr>
            </a:p>
          </p:txBody>
        </p:sp>
        <p:sp>
          <p:nvSpPr>
            <p:cNvPr id="132" name="Google Shape;132;p5"/>
            <p:cNvSpPr/>
            <p:nvPr/>
          </p:nvSpPr>
          <p:spPr>
            <a:xfrm>
              <a:off x="932329" y="2031048"/>
              <a:ext cx="839936" cy="839936"/>
            </a:xfrm>
            <a:prstGeom prst="ellipse">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latin typeface="Montserrat SemiBold"/>
                  <a:ea typeface="Montserrat SemiBold"/>
                  <a:cs typeface="Montserrat SemiBold"/>
                  <a:sym typeface="Montserrat SemiBold"/>
                </a:rPr>
                <a:t>01</a:t>
              </a:r>
              <a:endParaRPr/>
            </a:p>
          </p:txBody>
        </p:sp>
      </p:grpSp>
      <p:grpSp>
        <p:nvGrpSpPr>
          <p:cNvPr id="133" name="Google Shape;133;p5"/>
          <p:cNvGrpSpPr/>
          <p:nvPr/>
        </p:nvGrpSpPr>
        <p:grpSpPr>
          <a:xfrm>
            <a:off x="6278673" y="1616991"/>
            <a:ext cx="5163670" cy="839936"/>
            <a:chOff x="932329" y="2031048"/>
            <a:chExt cx="5163670" cy="839936"/>
          </a:xfrm>
        </p:grpSpPr>
        <p:sp>
          <p:nvSpPr>
            <p:cNvPr id="134" name="Google Shape;134;p5"/>
            <p:cNvSpPr txBox="1"/>
            <p:nvPr/>
          </p:nvSpPr>
          <p:spPr>
            <a:xfrm>
              <a:off x="2122394" y="2233198"/>
              <a:ext cx="3973605" cy="430887"/>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400">
                  <a:solidFill>
                    <a:srgbClr val="FF636C"/>
                  </a:solidFill>
                  <a:latin typeface="Montserrat"/>
                  <a:ea typeface="Montserrat"/>
                  <a:cs typeface="Montserrat"/>
                  <a:sym typeface="Montserrat"/>
                </a:rPr>
                <a:t>Ενίσχυση της συμμετοχής των νέων στις θεσμικές πολιτικές διαδικασίες και στη χάραξη πολιτικής.</a:t>
              </a:r>
              <a:endParaRPr/>
            </a:p>
          </p:txBody>
        </p:sp>
        <p:sp>
          <p:nvSpPr>
            <p:cNvPr id="135" name="Google Shape;135;p5"/>
            <p:cNvSpPr/>
            <p:nvPr/>
          </p:nvSpPr>
          <p:spPr>
            <a:xfrm>
              <a:off x="932329" y="2031048"/>
              <a:ext cx="839936" cy="839936"/>
            </a:xfrm>
            <a:prstGeom prst="ellipse">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latin typeface="Montserrat SemiBold"/>
                  <a:ea typeface="Montserrat SemiBold"/>
                  <a:cs typeface="Montserrat SemiBold"/>
                  <a:sym typeface="Montserrat SemiBold"/>
                </a:rPr>
                <a:t>04</a:t>
              </a:r>
              <a:endParaRPr/>
            </a:p>
          </p:txBody>
        </p:sp>
      </p:grpSp>
      <p:grpSp>
        <p:nvGrpSpPr>
          <p:cNvPr id="136" name="Google Shape;136;p5"/>
          <p:cNvGrpSpPr/>
          <p:nvPr/>
        </p:nvGrpSpPr>
        <p:grpSpPr>
          <a:xfrm>
            <a:off x="749656" y="2829827"/>
            <a:ext cx="5163566" cy="839936"/>
            <a:chOff x="932329" y="2031048"/>
            <a:chExt cx="5163566" cy="839936"/>
          </a:xfrm>
        </p:grpSpPr>
        <p:sp>
          <p:nvSpPr>
            <p:cNvPr id="137" name="Google Shape;137;p5"/>
            <p:cNvSpPr txBox="1"/>
            <p:nvPr/>
          </p:nvSpPr>
          <p:spPr>
            <a:xfrm>
              <a:off x="2122395" y="2235571"/>
              <a:ext cx="3973500" cy="431100"/>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a:solidFill>
                    <a:srgbClr val="FF636C"/>
                  </a:solidFill>
                  <a:latin typeface="Montserrat"/>
                  <a:ea typeface="Montserrat"/>
                  <a:cs typeface="Montserrat"/>
                  <a:sym typeface="Montserrat"/>
                </a:rPr>
                <a:t>Ενίσχυση </a:t>
              </a:r>
              <a:r>
                <a:rPr lang="en-US" sz="1400">
                  <a:solidFill>
                    <a:srgbClr val="FF636C"/>
                  </a:solidFill>
                  <a:latin typeface="Montserrat"/>
                  <a:ea typeface="Montserrat"/>
                  <a:cs typeface="Montserrat"/>
                  <a:sym typeface="Montserrat"/>
                </a:rPr>
                <a:t>των ικανοτήτων τω</a:t>
              </a:r>
              <a:r>
                <a:rPr lang="en-US">
                  <a:solidFill>
                    <a:srgbClr val="FF636C"/>
                  </a:solidFill>
                  <a:latin typeface="Montserrat"/>
                  <a:ea typeface="Montserrat"/>
                  <a:cs typeface="Montserrat"/>
                  <a:sym typeface="Montserrat"/>
                </a:rPr>
                <a:t>ν νέων για συμμετοχή τους στα κοινά.</a:t>
              </a:r>
              <a:endParaRPr/>
            </a:p>
          </p:txBody>
        </p:sp>
        <p:sp>
          <p:nvSpPr>
            <p:cNvPr id="138" name="Google Shape;138;p5"/>
            <p:cNvSpPr/>
            <p:nvPr/>
          </p:nvSpPr>
          <p:spPr>
            <a:xfrm>
              <a:off x="932329" y="2031048"/>
              <a:ext cx="839936" cy="839936"/>
            </a:xfrm>
            <a:prstGeom prst="ellipse">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latin typeface="Montserrat SemiBold"/>
                  <a:ea typeface="Montserrat SemiBold"/>
                  <a:cs typeface="Montserrat SemiBold"/>
                  <a:sym typeface="Montserrat SemiBold"/>
                </a:rPr>
                <a:t>02</a:t>
              </a:r>
              <a:endParaRPr/>
            </a:p>
          </p:txBody>
        </p:sp>
      </p:grpSp>
      <p:grpSp>
        <p:nvGrpSpPr>
          <p:cNvPr id="139" name="Google Shape;139;p5"/>
          <p:cNvGrpSpPr/>
          <p:nvPr/>
        </p:nvGrpSpPr>
        <p:grpSpPr>
          <a:xfrm>
            <a:off x="6278673" y="2829827"/>
            <a:ext cx="5163566" cy="958702"/>
            <a:chOff x="932329" y="2031048"/>
            <a:chExt cx="5163566" cy="958702"/>
          </a:xfrm>
        </p:grpSpPr>
        <p:sp>
          <p:nvSpPr>
            <p:cNvPr id="140" name="Google Shape;140;p5"/>
            <p:cNvSpPr txBox="1"/>
            <p:nvPr/>
          </p:nvSpPr>
          <p:spPr>
            <a:xfrm>
              <a:off x="2122395" y="2127850"/>
              <a:ext cx="3973500" cy="861900"/>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400">
                  <a:solidFill>
                    <a:srgbClr val="FF636C"/>
                  </a:solidFill>
                  <a:latin typeface="Montserrat"/>
                  <a:ea typeface="Montserrat"/>
                  <a:cs typeface="Montserrat"/>
                  <a:sym typeface="Montserrat"/>
                </a:rPr>
                <a:t>Ευαισθητοποίηση σχετικά με τις επιπτώσεις και την επικινδυνότητα των διατομεακών και έμφυλω</a:t>
              </a:r>
              <a:r>
                <a:rPr lang="en-US">
                  <a:solidFill>
                    <a:srgbClr val="FF636C"/>
                  </a:solidFill>
                  <a:latin typeface="Montserrat"/>
                  <a:ea typeface="Montserrat"/>
                  <a:cs typeface="Montserrat"/>
                  <a:sym typeface="Montserrat"/>
                </a:rPr>
                <a:t>ν </a:t>
              </a:r>
              <a:r>
                <a:rPr lang="en-US" sz="1400">
                  <a:solidFill>
                    <a:srgbClr val="FF636C"/>
                  </a:solidFill>
                  <a:latin typeface="Montserrat"/>
                  <a:ea typeface="Montserrat"/>
                  <a:cs typeface="Montserrat"/>
                  <a:sym typeface="Montserrat"/>
                </a:rPr>
                <a:t>διακρίσεων και προκαταλήψεων σ</a:t>
              </a:r>
              <a:r>
                <a:rPr lang="en-US">
                  <a:solidFill>
                    <a:srgbClr val="FF636C"/>
                  </a:solidFill>
                  <a:latin typeface="Montserrat"/>
                  <a:ea typeface="Montserrat"/>
                  <a:cs typeface="Montserrat"/>
                  <a:sym typeface="Montserrat"/>
                </a:rPr>
                <a:t>ε αστικά περιβάλλοντα.</a:t>
              </a:r>
              <a:endParaRPr sz="1400">
                <a:solidFill>
                  <a:srgbClr val="939393"/>
                </a:solidFill>
                <a:latin typeface="Montserrat Light"/>
                <a:ea typeface="Montserrat Light"/>
                <a:cs typeface="Montserrat Light"/>
                <a:sym typeface="Montserrat Light"/>
              </a:endParaRPr>
            </a:p>
          </p:txBody>
        </p:sp>
        <p:sp>
          <p:nvSpPr>
            <p:cNvPr id="141" name="Google Shape;141;p5"/>
            <p:cNvSpPr/>
            <p:nvPr/>
          </p:nvSpPr>
          <p:spPr>
            <a:xfrm>
              <a:off x="932329" y="2031048"/>
              <a:ext cx="839936" cy="839936"/>
            </a:xfrm>
            <a:prstGeom prst="ellipse">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latin typeface="Montserrat SemiBold"/>
                  <a:ea typeface="Montserrat SemiBold"/>
                  <a:cs typeface="Montserrat SemiBold"/>
                  <a:sym typeface="Montserrat SemiBold"/>
                </a:rPr>
                <a:t>05</a:t>
              </a:r>
              <a:endParaRPr/>
            </a:p>
          </p:txBody>
        </p:sp>
      </p:grpSp>
      <p:grpSp>
        <p:nvGrpSpPr>
          <p:cNvPr id="142" name="Google Shape;142;p5"/>
          <p:cNvGrpSpPr/>
          <p:nvPr/>
        </p:nvGrpSpPr>
        <p:grpSpPr>
          <a:xfrm>
            <a:off x="749656" y="4139465"/>
            <a:ext cx="5163671" cy="839936"/>
            <a:chOff x="932329" y="2031048"/>
            <a:chExt cx="5163671" cy="839936"/>
          </a:xfrm>
        </p:grpSpPr>
        <p:sp>
          <p:nvSpPr>
            <p:cNvPr id="143" name="Google Shape;143;p5"/>
            <p:cNvSpPr txBox="1"/>
            <p:nvPr/>
          </p:nvSpPr>
          <p:spPr>
            <a:xfrm>
              <a:off x="2122395" y="2235571"/>
              <a:ext cx="3973605" cy="430887"/>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400">
                  <a:solidFill>
                    <a:srgbClr val="FF636C"/>
                  </a:solidFill>
                  <a:latin typeface="Montserrat"/>
                  <a:ea typeface="Montserrat"/>
                  <a:cs typeface="Montserrat"/>
                  <a:sym typeface="Montserrat"/>
                </a:rPr>
                <a:t>Ενίσχυση της τεχνογνωσίας για τη συμμετοχή στις διαδικασίες λήψης αποφάσεων.</a:t>
              </a:r>
              <a:endParaRPr/>
            </a:p>
          </p:txBody>
        </p:sp>
        <p:sp>
          <p:nvSpPr>
            <p:cNvPr id="144" name="Google Shape;144;p5"/>
            <p:cNvSpPr/>
            <p:nvPr/>
          </p:nvSpPr>
          <p:spPr>
            <a:xfrm>
              <a:off x="932329" y="2031048"/>
              <a:ext cx="839936" cy="839936"/>
            </a:xfrm>
            <a:prstGeom prst="ellipse">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latin typeface="Montserrat SemiBold"/>
                  <a:ea typeface="Montserrat SemiBold"/>
                  <a:cs typeface="Montserrat SemiBold"/>
                  <a:sym typeface="Montserrat SemiBold"/>
                </a:rPr>
                <a:t>03</a:t>
              </a:r>
              <a:endParaRPr/>
            </a:p>
          </p:txBody>
        </p:sp>
      </p:grpSp>
      <p:grpSp>
        <p:nvGrpSpPr>
          <p:cNvPr id="145" name="Google Shape;145;p5"/>
          <p:cNvGrpSpPr/>
          <p:nvPr/>
        </p:nvGrpSpPr>
        <p:grpSpPr>
          <a:xfrm>
            <a:off x="6278673" y="4139465"/>
            <a:ext cx="5163564" cy="851023"/>
            <a:chOff x="932329" y="2031048"/>
            <a:chExt cx="5163564" cy="851023"/>
          </a:xfrm>
        </p:grpSpPr>
        <p:sp>
          <p:nvSpPr>
            <p:cNvPr id="146" name="Google Shape;146;p5"/>
            <p:cNvSpPr txBox="1"/>
            <p:nvPr/>
          </p:nvSpPr>
          <p:spPr>
            <a:xfrm>
              <a:off x="2122393" y="2235571"/>
              <a:ext cx="3973500" cy="646500"/>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400">
                  <a:solidFill>
                    <a:srgbClr val="FF636C"/>
                  </a:solidFill>
                  <a:latin typeface="Montserrat"/>
                  <a:ea typeface="Montserrat"/>
                  <a:cs typeface="Montserrat"/>
                  <a:sym typeface="Montserrat"/>
                </a:rPr>
                <a:t>Προώθηση </a:t>
              </a:r>
              <a:r>
                <a:rPr lang="en-US">
                  <a:solidFill>
                    <a:srgbClr val="FF636C"/>
                  </a:solidFill>
                  <a:latin typeface="Montserrat"/>
                  <a:ea typeface="Montserrat"/>
                  <a:cs typeface="Montserrat"/>
                  <a:sym typeface="Montserrat"/>
                </a:rPr>
                <a:t>τ</a:t>
              </a:r>
              <a:r>
                <a:rPr lang="en-US" sz="1400">
                  <a:solidFill>
                    <a:srgbClr val="FF636C"/>
                  </a:solidFill>
                  <a:latin typeface="Montserrat"/>
                  <a:ea typeface="Montserrat"/>
                  <a:cs typeface="Montserrat"/>
                  <a:sym typeface="Montserrat"/>
                </a:rPr>
                <a:t>ης πεποίθησης ανάμεσα στους ν</a:t>
              </a:r>
              <a:r>
                <a:rPr lang="en-US">
                  <a:solidFill>
                    <a:srgbClr val="FF636C"/>
                  </a:solidFill>
                  <a:latin typeface="Montserrat"/>
                  <a:ea typeface="Montserrat"/>
                  <a:cs typeface="Montserrat"/>
                  <a:sym typeface="Montserrat"/>
                </a:rPr>
                <a:t>έους </a:t>
              </a:r>
              <a:r>
                <a:rPr lang="en-US" sz="1400">
                  <a:solidFill>
                    <a:srgbClr val="FF636C"/>
                  </a:solidFill>
                  <a:latin typeface="Montserrat"/>
                  <a:ea typeface="Montserrat"/>
                  <a:cs typeface="Montserrat"/>
                  <a:sym typeface="Montserrat"/>
                </a:rPr>
                <a:t>ότι η δράση τους μπορεί να διαμορφώσει τον τρόπο λειτουργίας μιας πόλης.</a:t>
              </a:r>
              <a:endParaRPr/>
            </a:p>
          </p:txBody>
        </p:sp>
        <p:sp>
          <p:nvSpPr>
            <p:cNvPr id="147" name="Google Shape;147;p5"/>
            <p:cNvSpPr/>
            <p:nvPr/>
          </p:nvSpPr>
          <p:spPr>
            <a:xfrm>
              <a:off x="932329" y="2031048"/>
              <a:ext cx="839936" cy="839936"/>
            </a:xfrm>
            <a:prstGeom prst="ellipse">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latin typeface="Montserrat SemiBold"/>
                  <a:ea typeface="Montserrat SemiBold"/>
                  <a:cs typeface="Montserrat SemiBold"/>
                  <a:sym typeface="Montserrat SemiBold"/>
                </a:rPr>
                <a:t>06</a:t>
              </a:r>
              <a:endParaRPr/>
            </a:p>
          </p:txBody>
        </p:sp>
      </p:grpSp>
      <p:sp>
        <p:nvSpPr>
          <p:cNvPr id="148" name="Google Shape;148;p5"/>
          <p:cNvSpPr txBox="1"/>
          <p:nvPr/>
        </p:nvSpPr>
        <p:spPr>
          <a:xfrm>
            <a:off x="609601" y="5334930"/>
            <a:ext cx="10832700" cy="13854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176F78"/>
              </a:buClr>
              <a:buSzPts val="1400"/>
              <a:buFont typeface="Arial"/>
              <a:buNone/>
            </a:pPr>
            <a:r>
              <a:rPr lang="en-US" sz="1400">
                <a:solidFill>
                  <a:srgbClr val="176F78"/>
                </a:solidFill>
                <a:latin typeface="Montserrat"/>
                <a:ea typeface="Montserrat"/>
                <a:cs typeface="Montserrat"/>
                <a:sym typeface="Montserrat"/>
              </a:rPr>
              <a:t>Αυτοί οι ειδικοί στόχοι συμβάλλουν σε όλους τους γενικούς στόχους που </a:t>
            </a:r>
            <a:r>
              <a:rPr lang="en-US">
                <a:solidFill>
                  <a:srgbClr val="176F78"/>
                </a:solidFill>
                <a:latin typeface="Montserrat"/>
                <a:ea typeface="Montserrat"/>
                <a:cs typeface="Montserrat"/>
                <a:sym typeface="Montserrat"/>
              </a:rPr>
              <a:t>έχουν τεθεί στα πλαίσια </a:t>
            </a:r>
            <a:r>
              <a:rPr lang="en-US" sz="1400">
                <a:solidFill>
                  <a:srgbClr val="176F78"/>
                </a:solidFill>
                <a:latin typeface="Montserrat"/>
                <a:ea typeface="Montserrat"/>
                <a:cs typeface="Montserrat"/>
                <a:sym typeface="Montserrat"/>
              </a:rPr>
              <a:t>του έργου ΜΑΑΤ για την προώθηση της χάραξης αστικής πολιτικής με βάση τα αποδεικτικά στοιχεία που </a:t>
            </a:r>
            <a:r>
              <a:rPr lang="en-US">
                <a:solidFill>
                  <a:srgbClr val="176F78"/>
                </a:solidFill>
                <a:latin typeface="Montserrat"/>
                <a:ea typeface="Montserrat"/>
                <a:cs typeface="Montserrat"/>
                <a:sym typeface="Montserrat"/>
              </a:rPr>
              <a:t>βασίζονται </a:t>
            </a:r>
            <a:r>
              <a:rPr lang="en-US" sz="1400">
                <a:solidFill>
                  <a:srgbClr val="176F78"/>
                </a:solidFill>
                <a:latin typeface="Montserrat"/>
                <a:ea typeface="Montserrat"/>
                <a:cs typeface="Montserrat"/>
                <a:sym typeface="Montserrat"/>
              </a:rPr>
              <a:t>στις πραγματικές ανάγκες του πληθυσμού που </a:t>
            </a:r>
            <a:r>
              <a:rPr lang="en-US">
                <a:solidFill>
                  <a:srgbClr val="176F78"/>
                </a:solidFill>
                <a:latin typeface="Montserrat"/>
                <a:ea typeface="Montserrat"/>
                <a:cs typeface="Montserrat"/>
                <a:sym typeface="Montserrat"/>
              </a:rPr>
              <a:t>κατοικεί σε αστικά περιβάλλοντα</a:t>
            </a:r>
            <a:r>
              <a:rPr lang="en-US" sz="1400">
                <a:solidFill>
                  <a:srgbClr val="176F78"/>
                </a:solidFill>
                <a:latin typeface="Montserrat"/>
                <a:ea typeface="Montserrat"/>
                <a:cs typeface="Montserrat"/>
                <a:sym typeface="Montserrat"/>
              </a:rPr>
              <a:t>, και ιδίως των γυναικών, με μια διατομεακή </a:t>
            </a:r>
            <a:r>
              <a:rPr lang="en-US">
                <a:solidFill>
                  <a:srgbClr val="176F78"/>
                </a:solidFill>
                <a:latin typeface="Montserrat"/>
                <a:ea typeface="Montserrat"/>
                <a:cs typeface="Montserrat"/>
                <a:sym typeface="Montserrat"/>
              </a:rPr>
              <a:t>προσέγγιση όσον αφορά το φύλο</a:t>
            </a:r>
            <a:r>
              <a:rPr lang="en-US" sz="1400">
                <a:solidFill>
                  <a:srgbClr val="176F78"/>
                </a:solidFill>
                <a:latin typeface="Montserrat"/>
                <a:ea typeface="Montserrat"/>
                <a:cs typeface="Montserrat"/>
                <a:sym typeface="Montserrat"/>
              </a:rPr>
              <a:t>, τη στήριξη τόσο της εκπαιδευτικής όσο και της προσωπικής ανάπτυξης των νέων, την προώθηση της συνεργασίας, της ποιότητας, της ένταξης και της ισότητας, της αριστείας, της δημιουργικότητας και της καινοτομίας σε επίπεδο οργανώσεων νεολαίας και την προώθηση της μη τυπικής μάθησης και της ενεργού συμμετοχής των νέων.</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6"/>
          <p:cNvSpPr/>
          <p:nvPr/>
        </p:nvSpPr>
        <p:spPr>
          <a:xfrm>
            <a:off x="0" y="0"/>
            <a:ext cx="6096000" cy="6858000"/>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4" name="Google Shape;154;p6"/>
          <p:cNvSpPr txBox="1"/>
          <p:nvPr/>
        </p:nvSpPr>
        <p:spPr>
          <a:xfrm>
            <a:off x="291100" y="2044650"/>
            <a:ext cx="5367000" cy="523200"/>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chemeClr val="lt1"/>
              </a:buClr>
              <a:buSzPts val="2800"/>
              <a:buFont typeface="Arial"/>
              <a:buNone/>
            </a:pPr>
            <a:r>
              <a:rPr lang="en-US" sz="2800" b="1">
                <a:solidFill>
                  <a:schemeClr val="lt1"/>
                </a:solidFill>
                <a:latin typeface="Montserrat"/>
                <a:ea typeface="Montserrat"/>
                <a:cs typeface="Montserrat"/>
                <a:sym typeface="Montserrat"/>
              </a:rPr>
              <a:t>Το έργο MAAT αποτελείται από:</a:t>
            </a:r>
            <a:endParaRPr/>
          </a:p>
        </p:txBody>
      </p:sp>
      <p:sp>
        <p:nvSpPr>
          <p:cNvPr id="155" name="Google Shape;155;p6"/>
          <p:cNvSpPr txBox="1"/>
          <p:nvPr/>
        </p:nvSpPr>
        <p:spPr>
          <a:xfrm>
            <a:off x="900701" y="2799741"/>
            <a:ext cx="4572600" cy="2308800"/>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None/>
            </a:pPr>
            <a:r>
              <a:rPr lang="en-US" sz="1600">
                <a:solidFill>
                  <a:schemeClr val="lt1"/>
                </a:solidFill>
                <a:latin typeface="Montserrat"/>
                <a:ea typeface="Montserrat"/>
                <a:cs typeface="Montserrat"/>
                <a:sym typeface="Montserrat"/>
              </a:rPr>
              <a:t>Ένα πρόγραμμα παιχνιδοποιημένης μάθησης, με έντονο το κοινωνικό στοιχείο,</a:t>
            </a:r>
            <a:endParaRPr/>
          </a:p>
          <a:p>
            <a:pPr marL="0" marR="0" lvl="0" indent="0" algn="r" rtl="0">
              <a:lnSpc>
                <a:spcPct val="100000"/>
              </a:lnSpc>
              <a:spcBef>
                <a:spcPts val="0"/>
              </a:spcBef>
              <a:spcAft>
                <a:spcPts val="0"/>
              </a:spcAft>
              <a:buNone/>
            </a:pPr>
            <a:endParaRPr sz="1600">
              <a:solidFill>
                <a:schemeClr val="lt1"/>
              </a:solidFill>
              <a:latin typeface="Montserrat"/>
              <a:ea typeface="Montserrat"/>
              <a:cs typeface="Montserrat"/>
              <a:sym typeface="Montserrat"/>
            </a:endParaRPr>
          </a:p>
          <a:p>
            <a:pPr marL="0" marR="0" lvl="0" indent="0" algn="r" rtl="0">
              <a:lnSpc>
                <a:spcPct val="100000"/>
              </a:lnSpc>
              <a:spcBef>
                <a:spcPts val="0"/>
              </a:spcBef>
              <a:spcAft>
                <a:spcPts val="0"/>
              </a:spcAft>
              <a:buNone/>
            </a:pPr>
            <a:r>
              <a:rPr lang="en-US" sz="1600">
                <a:solidFill>
                  <a:schemeClr val="lt1"/>
                </a:solidFill>
                <a:latin typeface="Montserrat"/>
                <a:ea typeface="Montserrat"/>
                <a:cs typeface="Montserrat"/>
                <a:sym typeface="Montserrat"/>
              </a:rPr>
              <a:t>Τρεις συνεδρίες και υποστηρικτικοί πόροι σε μορφή παρουσιάσεων PowerPoint για την εφαρμογή διά ζώσης δραστηριοτήτων, με τη χρήση τεχνικών ενεργοποίησης</a:t>
            </a:r>
            <a:endParaRPr/>
          </a:p>
          <a:p>
            <a:pPr marL="0" marR="0" lvl="0" indent="0" algn="r" rtl="0">
              <a:lnSpc>
                <a:spcPct val="100000"/>
              </a:lnSpc>
              <a:spcBef>
                <a:spcPts val="0"/>
              </a:spcBef>
              <a:spcAft>
                <a:spcPts val="0"/>
              </a:spcAft>
              <a:buNone/>
            </a:pPr>
            <a:endParaRPr sz="1600">
              <a:solidFill>
                <a:schemeClr val="lt1"/>
              </a:solidFill>
              <a:latin typeface="Montserrat"/>
              <a:ea typeface="Montserrat"/>
              <a:cs typeface="Montserrat"/>
              <a:sym typeface="Montserrat"/>
            </a:endParaRPr>
          </a:p>
          <a:p>
            <a:pPr marL="0" marR="0" lvl="0" indent="0" algn="r" rtl="0">
              <a:lnSpc>
                <a:spcPct val="100000"/>
              </a:lnSpc>
              <a:spcBef>
                <a:spcPts val="0"/>
              </a:spcBef>
              <a:spcAft>
                <a:spcPts val="0"/>
              </a:spcAft>
              <a:buNone/>
            </a:pPr>
            <a:r>
              <a:rPr lang="en-US" sz="1600">
                <a:solidFill>
                  <a:schemeClr val="lt1"/>
                </a:solidFill>
                <a:latin typeface="Montserrat"/>
                <a:ea typeface="Montserrat"/>
                <a:cs typeface="Montserrat"/>
                <a:sym typeface="Montserrat"/>
              </a:rPr>
              <a:t>Ένα διαδραστικό εγχειρίδιο.</a:t>
            </a:r>
            <a:endParaRPr/>
          </a:p>
        </p:txBody>
      </p:sp>
      <p:sp>
        <p:nvSpPr>
          <p:cNvPr id="156" name="Google Shape;156;p6"/>
          <p:cNvSpPr txBox="1"/>
          <p:nvPr/>
        </p:nvSpPr>
        <p:spPr>
          <a:xfrm>
            <a:off x="7442200" y="2044647"/>
            <a:ext cx="3045564"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a:solidFill>
                  <a:srgbClr val="176F78"/>
                </a:solidFill>
                <a:latin typeface="Montserrat SemiBold"/>
                <a:ea typeface="Montserrat SemiBold"/>
                <a:cs typeface="Montserrat SemiBold"/>
                <a:sym typeface="Montserrat SemiBold"/>
              </a:rPr>
              <a:t>Ομάδα-στόχος</a:t>
            </a:r>
            <a:endParaRPr/>
          </a:p>
        </p:txBody>
      </p:sp>
      <p:sp>
        <p:nvSpPr>
          <p:cNvPr id="157" name="Google Shape;157;p6"/>
          <p:cNvSpPr txBox="1"/>
          <p:nvPr/>
        </p:nvSpPr>
        <p:spPr>
          <a:xfrm>
            <a:off x="7442200" y="2956095"/>
            <a:ext cx="3407071" cy="129779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1">
                <a:solidFill>
                  <a:srgbClr val="176F78"/>
                </a:solidFill>
                <a:latin typeface="Montserrat"/>
                <a:ea typeface="Montserrat"/>
                <a:cs typeface="Montserrat"/>
                <a:sym typeface="Montserrat"/>
              </a:rPr>
              <a:t>Νέοι </a:t>
            </a:r>
            <a:r>
              <a:rPr lang="en-US" sz="1400">
                <a:solidFill>
                  <a:srgbClr val="176F78"/>
                </a:solidFill>
                <a:latin typeface="Montserrat"/>
                <a:ea typeface="Montserrat"/>
                <a:cs typeface="Montserrat"/>
                <a:sym typeface="Montserrat"/>
              </a:rPr>
              <a:t>(ηλικίας 18 έως 30 ετών)</a:t>
            </a:r>
            <a:endParaRPr/>
          </a:p>
          <a:p>
            <a:pPr marL="0" marR="0" lvl="0" indent="0" algn="l" rtl="0">
              <a:spcBef>
                <a:spcPts val="800"/>
              </a:spcBef>
              <a:spcAft>
                <a:spcPts val="0"/>
              </a:spcAft>
              <a:buNone/>
            </a:pPr>
            <a:endParaRPr sz="700">
              <a:solidFill>
                <a:srgbClr val="176F78"/>
              </a:solidFill>
              <a:latin typeface="Montserrat"/>
              <a:ea typeface="Montserrat"/>
              <a:cs typeface="Montserrat"/>
              <a:sym typeface="Montserrat"/>
            </a:endParaRPr>
          </a:p>
          <a:p>
            <a:pPr marL="0" marR="0" lvl="0" indent="0" algn="l" rtl="0">
              <a:spcBef>
                <a:spcPts val="800"/>
              </a:spcBef>
              <a:spcAft>
                <a:spcPts val="0"/>
              </a:spcAft>
              <a:buNone/>
            </a:pPr>
            <a:r>
              <a:rPr lang="en-US" sz="1400">
                <a:solidFill>
                  <a:srgbClr val="176F78"/>
                </a:solidFill>
                <a:latin typeface="Montserrat"/>
                <a:ea typeface="Montserrat"/>
                <a:cs typeface="Montserrat"/>
                <a:sym typeface="Montserrat"/>
              </a:rPr>
              <a:t>Για την καλύτερη δυνατή εμπειρία, οι δραστηριότητες </a:t>
            </a:r>
            <a:r>
              <a:rPr lang="en-US" sz="1600">
                <a:solidFill>
                  <a:srgbClr val="176F78"/>
                </a:solidFill>
                <a:latin typeface="Montserrat"/>
                <a:ea typeface="Montserrat"/>
                <a:cs typeface="Montserrat"/>
                <a:sym typeface="Montserrat"/>
              </a:rPr>
              <a:t>θα πρέπει να διεξάγονται </a:t>
            </a:r>
            <a:r>
              <a:rPr lang="en-US" sz="1400">
                <a:solidFill>
                  <a:srgbClr val="176F78"/>
                </a:solidFill>
                <a:latin typeface="Montserrat"/>
                <a:ea typeface="Montserrat"/>
                <a:cs typeface="Montserrat"/>
                <a:sym typeface="Montserrat"/>
              </a:rPr>
              <a:t>σε ομάδες των 10 ατόμων. </a:t>
            </a:r>
            <a:endParaRPr/>
          </a:p>
        </p:txBody>
      </p:sp>
      <p:pic>
        <p:nvPicPr>
          <p:cNvPr id="158" name="Google Shape;158;p6"/>
          <p:cNvPicPr preferRelativeResize="0"/>
          <p:nvPr/>
        </p:nvPicPr>
        <p:blipFill rotWithShape="1">
          <a:blip r:embed="rId3">
            <a:alphaModFix/>
          </a:blip>
          <a:srcRect/>
          <a:stretch/>
        </p:blipFill>
        <p:spPr>
          <a:xfrm>
            <a:off x="291101" y="200025"/>
            <a:ext cx="609599" cy="523623"/>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pic>
        <p:nvPicPr>
          <p:cNvPr id="163" name="Google Shape;163;p7"/>
          <p:cNvPicPr preferRelativeResize="0"/>
          <p:nvPr/>
        </p:nvPicPr>
        <p:blipFill rotWithShape="1">
          <a:blip r:embed="rId3">
            <a:alphaModFix/>
          </a:blip>
          <a:srcRect t="56" b="64"/>
          <a:stretch/>
        </p:blipFill>
        <p:spPr>
          <a:xfrm>
            <a:off x="0" y="0"/>
            <a:ext cx="12192000" cy="6858000"/>
          </a:xfrm>
          <a:prstGeom prst="rect">
            <a:avLst/>
          </a:prstGeom>
          <a:noFill/>
          <a:ln>
            <a:noFill/>
          </a:ln>
        </p:spPr>
      </p:pic>
      <p:sp>
        <p:nvSpPr>
          <p:cNvPr id="164" name="Google Shape;164;p7"/>
          <p:cNvSpPr txBox="1"/>
          <p:nvPr/>
        </p:nvSpPr>
        <p:spPr>
          <a:xfrm>
            <a:off x="2144857" y="995553"/>
            <a:ext cx="7902300" cy="12930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3200" b="1">
                <a:solidFill>
                  <a:srgbClr val="FF636C"/>
                </a:solidFill>
                <a:latin typeface="Montserrat"/>
                <a:ea typeface="Montserrat"/>
                <a:cs typeface="Montserrat"/>
                <a:sym typeface="Montserrat"/>
              </a:rPr>
              <a:t>ΠΡΟΓΡΑΜΜΑ ΠΑΙΧΝΙΔΟΠΟΙΗΜΕΝΗΣ ΜΑΘΗΣΗΣ</a:t>
            </a:r>
            <a:endParaRPr sz="3200" b="1">
              <a:solidFill>
                <a:srgbClr val="FF636C"/>
              </a:solidFill>
              <a:latin typeface="Montserrat"/>
              <a:ea typeface="Montserrat"/>
              <a:cs typeface="Montserrat"/>
              <a:sym typeface="Montserrat"/>
            </a:endParaRPr>
          </a:p>
          <a:p>
            <a:pPr marL="0" marR="0" lvl="0" indent="0" algn="l" rtl="0">
              <a:lnSpc>
                <a:spcPct val="100000"/>
              </a:lnSpc>
              <a:spcBef>
                <a:spcPts val="0"/>
              </a:spcBef>
              <a:spcAft>
                <a:spcPts val="0"/>
              </a:spcAft>
              <a:buNone/>
            </a:pP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pic>
        <p:nvPicPr>
          <p:cNvPr id="169" name="Google Shape;169;p8"/>
          <p:cNvPicPr preferRelativeResize="0"/>
          <p:nvPr/>
        </p:nvPicPr>
        <p:blipFill rotWithShape="1">
          <a:blip r:embed="rId3">
            <a:alphaModFix/>
          </a:blip>
          <a:srcRect b="19"/>
          <a:stretch/>
        </p:blipFill>
        <p:spPr>
          <a:xfrm>
            <a:off x="6096000" y="29801"/>
            <a:ext cx="6096000" cy="6828200"/>
          </a:xfrm>
          <a:prstGeom prst="rect">
            <a:avLst/>
          </a:prstGeom>
          <a:noFill/>
          <a:ln>
            <a:noFill/>
          </a:ln>
        </p:spPr>
      </p:pic>
      <p:pic>
        <p:nvPicPr>
          <p:cNvPr id="170" name="Google Shape;170;p8"/>
          <p:cNvPicPr preferRelativeResize="0"/>
          <p:nvPr/>
        </p:nvPicPr>
        <p:blipFill rotWithShape="1">
          <a:blip r:embed="rId4">
            <a:alphaModFix/>
          </a:blip>
          <a:srcRect/>
          <a:stretch/>
        </p:blipFill>
        <p:spPr>
          <a:xfrm>
            <a:off x="8793551" y="6367982"/>
            <a:ext cx="987679" cy="306180"/>
          </a:xfrm>
          <a:prstGeom prst="rect">
            <a:avLst/>
          </a:prstGeom>
          <a:noFill/>
          <a:ln>
            <a:noFill/>
          </a:ln>
        </p:spPr>
      </p:pic>
      <p:sp>
        <p:nvSpPr>
          <p:cNvPr id="171" name="Google Shape;171;p8"/>
          <p:cNvSpPr txBox="1"/>
          <p:nvPr/>
        </p:nvSpPr>
        <p:spPr>
          <a:xfrm>
            <a:off x="761620" y="1834106"/>
            <a:ext cx="4267500" cy="3663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000" b="1">
                <a:solidFill>
                  <a:srgbClr val="FF636C"/>
                </a:solidFill>
                <a:latin typeface="Montserrat"/>
                <a:ea typeface="Montserrat"/>
                <a:cs typeface="Montserrat"/>
                <a:sym typeface="Montserrat"/>
              </a:rPr>
              <a:t>Τεχνικές απαιτήσεις</a:t>
            </a:r>
            <a:endParaRPr/>
          </a:p>
          <a:p>
            <a:pPr marL="0" marR="0" lvl="0" indent="0" algn="l" rtl="0">
              <a:lnSpc>
                <a:spcPct val="100000"/>
              </a:lnSpc>
              <a:spcBef>
                <a:spcPts val="0"/>
              </a:spcBef>
              <a:spcAft>
                <a:spcPts val="0"/>
              </a:spcAft>
              <a:buNone/>
            </a:pPr>
            <a:endParaRPr sz="2000" b="1">
              <a:solidFill>
                <a:srgbClr val="FF636C"/>
              </a:solidFill>
              <a:latin typeface="Montserrat"/>
              <a:ea typeface="Montserrat"/>
              <a:cs typeface="Montserrat"/>
              <a:sym typeface="Montserrat"/>
            </a:endParaRPr>
          </a:p>
          <a:p>
            <a:pPr marL="285750" marR="0" lvl="0" indent="-285750" algn="l" rtl="0">
              <a:lnSpc>
                <a:spcPct val="100000"/>
              </a:lnSpc>
              <a:spcBef>
                <a:spcPts val="0"/>
              </a:spcBef>
              <a:spcAft>
                <a:spcPts val="0"/>
              </a:spcAft>
              <a:buClr>
                <a:srgbClr val="FF636C"/>
              </a:buClr>
              <a:buSzPts val="1600"/>
              <a:buFont typeface="Arial"/>
              <a:buChar char="•"/>
            </a:pPr>
            <a:r>
              <a:rPr lang="en-US" sz="1600">
                <a:solidFill>
                  <a:srgbClr val="FF636C"/>
                </a:solidFill>
                <a:latin typeface="Montserrat"/>
                <a:ea typeface="Montserrat"/>
                <a:cs typeface="Montserrat"/>
                <a:sym typeface="Montserrat"/>
              </a:rPr>
              <a:t>Οι νέοι μπορούν να συμμετάσχουν μέσω διαδικτύου από οπουδήποτε εάν έχουν σύνδεση στο διαδίκτυο και υπολογιστή, ένα tablet ή ένα smartphone.</a:t>
            </a:r>
            <a:endParaRPr/>
          </a:p>
          <a:p>
            <a:pPr marL="285750" marR="0" lvl="0" indent="-184150" algn="l" rtl="0">
              <a:lnSpc>
                <a:spcPct val="100000"/>
              </a:lnSpc>
              <a:spcBef>
                <a:spcPts val="0"/>
              </a:spcBef>
              <a:spcAft>
                <a:spcPts val="0"/>
              </a:spcAft>
              <a:buClr>
                <a:schemeClr val="lt1"/>
              </a:buClr>
              <a:buSzPts val="1600"/>
              <a:buFont typeface="Arial"/>
              <a:buNone/>
            </a:pPr>
            <a:endParaRPr sz="1600">
              <a:solidFill>
                <a:srgbClr val="FF636C"/>
              </a:solidFill>
              <a:latin typeface="Montserrat"/>
              <a:ea typeface="Montserrat"/>
              <a:cs typeface="Montserrat"/>
              <a:sym typeface="Montserrat"/>
            </a:endParaRPr>
          </a:p>
          <a:p>
            <a:pPr marL="285750" marR="0" lvl="0" indent="-285750" algn="l" rtl="0">
              <a:lnSpc>
                <a:spcPct val="100000"/>
              </a:lnSpc>
              <a:spcBef>
                <a:spcPts val="0"/>
              </a:spcBef>
              <a:spcAft>
                <a:spcPts val="0"/>
              </a:spcAft>
              <a:buClr>
                <a:srgbClr val="FF636C"/>
              </a:buClr>
              <a:buSzPts val="1600"/>
              <a:buFont typeface="Arial"/>
              <a:buChar char="•"/>
            </a:pPr>
            <a:r>
              <a:rPr lang="en-US" sz="1600">
                <a:solidFill>
                  <a:srgbClr val="FF636C"/>
                </a:solidFill>
                <a:latin typeface="Montserrat"/>
                <a:ea typeface="Montserrat"/>
                <a:cs typeface="Montserrat"/>
                <a:sym typeface="Montserrat"/>
              </a:rPr>
              <a:t>Η υλοποίηση αυτής της εμπειρίας (SCORM - LMS) προϋποθέτει τη χρήση μιας Βάσης Δεδομένων και ενός BackOffice, όπου θα είναι δυνατή η διαχείριση όλων των εκπαιδευτικών συνεδριών, οι ημερομηνίες έναρξης και λήξης της παρακολούθησης των μαθημάτων, οι συμμετέχοντες κ.λπ.</a:t>
            </a:r>
            <a:endParaRPr/>
          </a:p>
        </p:txBody>
      </p:sp>
      <p:sp>
        <p:nvSpPr>
          <p:cNvPr id="172" name="Google Shape;172;p8"/>
          <p:cNvSpPr/>
          <p:nvPr/>
        </p:nvSpPr>
        <p:spPr>
          <a:xfrm>
            <a:off x="0" y="1299442"/>
            <a:ext cx="291101" cy="4633767"/>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636C"/>
              </a:solidFill>
              <a:latin typeface="Arial"/>
              <a:ea typeface="Arial"/>
              <a:cs typeface="Arial"/>
              <a:sym typeface="Arial"/>
            </a:endParaRPr>
          </a:p>
        </p:txBody>
      </p:sp>
      <p:pic>
        <p:nvPicPr>
          <p:cNvPr id="173" name="Google Shape;173;p8"/>
          <p:cNvPicPr preferRelativeResize="0"/>
          <p:nvPr/>
        </p:nvPicPr>
        <p:blipFill rotWithShape="1">
          <a:blip r:embed="rId5">
            <a:alphaModFix/>
          </a:blip>
          <a:srcRect/>
          <a:stretch/>
        </p:blipFill>
        <p:spPr>
          <a:xfrm>
            <a:off x="291101" y="200025"/>
            <a:ext cx="609599" cy="523623"/>
          </a:xfrm>
          <a:prstGeom prst="rect">
            <a:avLst/>
          </a:prstGeom>
          <a:noFill/>
          <a:ln>
            <a:noFill/>
          </a:ln>
        </p:spPr>
      </p:pic>
      <p:grpSp>
        <p:nvGrpSpPr>
          <p:cNvPr id="174" name="Google Shape;174;p8"/>
          <p:cNvGrpSpPr/>
          <p:nvPr/>
        </p:nvGrpSpPr>
        <p:grpSpPr>
          <a:xfrm>
            <a:off x="7508200" y="574877"/>
            <a:ext cx="3784702" cy="2259524"/>
            <a:chOff x="7115904" y="-246168"/>
            <a:chExt cx="5211141" cy="3111129"/>
          </a:xfrm>
        </p:grpSpPr>
        <p:pic>
          <p:nvPicPr>
            <p:cNvPr id="175" name="Google Shape;175;p8"/>
            <p:cNvPicPr preferRelativeResize="0"/>
            <p:nvPr/>
          </p:nvPicPr>
          <p:blipFill rotWithShape="1">
            <a:blip r:embed="rId6">
              <a:alphaModFix/>
            </a:blip>
            <a:srcRect/>
            <a:stretch/>
          </p:blipFill>
          <p:spPr>
            <a:xfrm>
              <a:off x="7115904" y="-246168"/>
              <a:ext cx="5211141" cy="3111129"/>
            </a:xfrm>
            <a:prstGeom prst="rect">
              <a:avLst/>
            </a:prstGeom>
            <a:noFill/>
            <a:ln>
              <a:noFill/>
            </a:ln>
          </p:spPr>
        </p:pic>
        <p:sp>
          <p:nvSpPr>
            <p:cNvPr id="176" name="Google Shape;176;p8"/>
            <p:cNvSpPr txBox="1"/>
            <p:nvPr/>
          </p:nvSpPr>
          <p:spPr>
            <a:xfrm>
              <a:off x="7763760" y="751403"/>
              <a:ext cx="3603900" cy="8901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a:solidFill>
                    <a:srgbClr val="F1646D"/>
                  </a:solidFill>
                  <a:latin typeface="Montserrat"/>
                  <a:ea typeface="Montserrat"/>
                  <a:cs typeface="Montserrat"/>
                  <a:sym typeface="Montserrat"/>
                </a:rPr>
                <a:t>ΚΑΛΩΣ ΗΡΘΑΤΕ ΣΤΟ </a:t>
              </a:r>
              <a:r>
                <a:rPr lang="en-US" sz="2400">
                  <a:solidFill>
                    <a:srgbClr val="F1646D"/>
                  </a:solidFill>
                  <a:latin typeface="Montserrat Black"/>
                  <a:ea typeface="Montserrat Black"/>
                  <a:cs typeface="Montserrat Black"/>
                  <a:sym typeface="Montserrat Black"/>
                </a:rPr>
                <a:t>INCLUSIVILLE</a:t>
              </a:r>
              <a:endParaRPr/>
            </a:p>
          </p:txBody>
        </p:sp>
        <p:sp>
          <p:nvSpPr>
            <p:cNvPr id="177" name="Google Shape;177;p8"/>
            <p:cNvSpPr txBox="1"/>
            <p:nvPr/>
          </p:nvSpPr>
          <p:spPr>
            <a:xfrm>
              <a:off x="7116512" y="1573923"/>
              <a:ext cx="4898400" cy="3495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050">
                  <a:solidFill>
                    <a:srgbClr val="F1646D"/>
                  </a:solidFill>
                  <a:latin typeface="Montserrat"/>
                  <a:ea typeface="Montserrat"/>
                  <a:cs typeface="Montserrat"/>
                  <a:sym typeface="Montserrat"/>
                </a:rPr>
                <a:t>ΣΥΜΜΕΤΟΧΗ ΤΩΝ ΝΈΩΝ ΣΤΑ ΚΟΙΝΑ</a:t>
              </a:r>
              <a:endParaRPr sz="1050">
                <a:solidFill>
                  <a:schemeClr val="dk1"/>
                </a:solidFill>
                <a:latin typeface="Arial"/>
                <a:ea typeface="Arial"/>
                <a:cs typeface="Arial"/>
                <a:sym typeface="Arial"/>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9"/>
          <p:cNvSpPr txBox="1"/>
          <p:nvPr/>
        </p:nvSpPr>
        <p:spPr>
          <a:xfrm>
            <a:off x="595900" y="1299375"/>
            <a:ext cx="5229000" cy="537066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800" b="1" dirty="0" err="1">
                <a:solidFill>
                  <a:srgbClr val="FF636C"/>
                </a:solidFill>
                <a:latin typeface="Montserrat"/>
                <a:ea typeface="Montserrat"/>
                <a:cs typeface="Montserrat"/>
                <a:sym typeface="Montserrat"/>
              </a:rPr>
              <a:t>Εκ</a:t>
            </a:r>
            <a:r>
              <a:rPr lang="en-US" sz="1800" b="1" dirty="0">
                <a:solidFill>
                  <a:srgbClr val="FF636C"/>
                </a:solidFill>
                <a:latin typeface="Montserrat"/>
                <a:ea typeface="Montserrat"/>
                <a:cs typeface="Montserrat"/>
                <a:sym typeface="Montserrat"/>
              </a:rPr>
              <a:t>παιδευτική πορεία</a:t>
            </a:r>
            <a:endParaRPr sz="1200" dirty="0"/>
          </a:p>
          <a:p>
            <a:pPr marL="285750" marR="0" lvl="0" indent="-285750" algn="l" rtl="0">
              <a:lnSpc>
                <a:spcPct val="100000"/>
              </a:lnSpc>
              <a:spcBef>
                <a:spcPts val="1200"/>
              </a:spcBef>
              <a:spcAft>
                <a:spcPts val="0"/>
              </a:spcAft>
              <a:buClr>
                <a:srgbClr val="FF636C"/>
              </a:buClr>
              <a:buSzPts val="1500"/>
              <a:buFont typeface="Arial"/>
              <a:buChar char="•"/>
            </a:pPr>
            <a:r>
              <a:rPr lang="en-US" dirty="0" err="1">
                <a:solidFill>
                  <a:srgbClr val="FF636C"/>
                </a:solidFill>
                <a:latin typeface="Montserrat"/>
                <a:ea typeface="Montserrat"/>
                <a:cs typeface="Montserrat"/>
                <a:sym typeface="Montserrat"/>
              </a:rPr>
              <a:t>Αυτή</a:t>
            </a:r>
            <a:r>
              <a:rPr lang="en-US" dirty="0">
                <a:solidFill>
                  <a:srgbClr val="FF636C"/>
                </a:solidFill>
                <a:latin typeface="Montserrat"/>
                <a:ea typeface="Montserrat"/>
                <a:cs typeface="Montserrat"/>
                <a:sym typeface="Montserrat"/>
              </a:rPr>
              <a:t> η πα</a:t>
            </a:r>
            <a:r>
              <a:rPr lang="en-US" dirty="0" err="1">
                <a:solidFill>
                  <a:srgbClr val="FF636C"/>
                </a:solidFill>
                <a:latin typeface="Montserrat"/>
                <a:ea typeface="Montserrat"/>
                <a:cs typeface="Montserrat"/>
                <a:sym typeface="Montserrat"/>
              </a:rPr>
              <a:t>ιχνιδο</a:t>
            </a:r>
            <a:r>
              <a:rPr lang="en-US" dirty="0">
                <a:solidFill>
                  <a:srgbClr val="FF636C"/>
                </a:solidFill>
                <a:latin typeface="Montserrat"/>
                <a:ea typeface="Montserrat"/>
                <a:cs typeface="Montserrat"/>
                <a:sym typeface="Montserrat"/>
              </a:rPr>
              <a:t>ποιημένη εμπειρία μάθησης αναμένεται να συμπληρωθεί εντός 15 ημερών.</a:t>
            </a:r>
            <a:endParaRPr sz="1200" dirty="0"/>
          </a:p>
          <a:p>
            <a:pPr marL="285750" marR="0" lvl="0" indent="-190500" algn="l" rtl="0">
              <a:lnSpc>
                <a:spcPct val="100000"/>
              </a:lnSpc>
              <a:spcBef>
                <a:spcPts val="0"/>
              </a:spcBef>
              <a:spcAft>
                <a:spcPts val="0"/>
              </a:spcAft>
              <a:buClr>
                <a:schemeClr val="lt1"/>
              </a:buClr>
              <a:buSzPts val="1500"/>
              <a:buFont typeface="Arial"/>
              <a:buNone/>
            </a:pPr>
            <a:endParaRPr dirty="0">
              <a:solidFill>
                <a:srgbClr val="FF636C"/>
              </a:solidFill>
              <a:latin typeface="Montserrat"/>
              <a:ea typeface="Montserrat"/>
              <a:cs typeface="Montserrat"/>
              <a:sym typeface="Montserrat"/>
            </a:endParaRPr>
          </a:p>
          <a:p>
            <a:pPr marL="285750" marR="0" lvl="0" indent="-285750" algn="l" rtl="0">
              <a:lnSpc>
                <a:spcPct val="100000"/>
              </a:lnSpc>
              <a:spcBef>
                <a:spcPts val="0"/>
              </a:spcBef>
              <a:spcAft>
                <a:spcPts val="0"/>
              </a:spcAft>
              <a:buClr>
                <a:srgbClr val="FF636C"/>
              </a:buClr>
              <a:buSzPts val="1500"/>
              <a:buFont typeface="Arial"/>
              <a:buChar char="•"/>
            </a:pPr>
            <a:r>
              <a:rPr lang="en-US" dirty="0" err="1">
                <a:solidFill>
                  <a:srgbClr val="FF636C"/>
                </a:solidFill>
                <a:latin typeface="Montserrat"/>
                <a:ea typeface="Montserrat"/>
                <a:cs typeface="Montserrat"/>
                <a:sym typeface="Montserrat"/>
              </a:rPr>
              <a:t>Οι</a:t>
            </a:r>
            <a:r>
              <a:rPr lang="en-US" dirty="0">
                <a:solidFill>
                  <a:srgbClr val="FF636C"/>
                </a:solidFill>
                <a:latin typeface="Montserrat"/>
                <a:ea typeface="Montserrat"/>
                <a:cs typeface="Montserrat"/>
                <a:sym typeface="Montserrat"/>
              </a:rPr>
              <a:t> </a:t>
            </a:r>
            <a:r>
              <a:rPr lang="en-US" dirty="0" err="1">
                <a:solidFill>
                  <a:srgbClr val="FF636C"/>
                </a:solidFill>
                <a:latin typeface="Montserrat"/>
                <a:ea typeface="Montserrat"/>
                <a:cs typeface="Montserrat"/>
                <a:sym typeface="Montserrat"/>
              </a:rPr>
              <a:t>εκ</a:t>
            </a:r>
            <a:r>
              <a:rPr lang="en-US" dirty="0">
                <a:solidFill>
                  <a:srgbClr val="FF636C"/>
                </a:solidFill>
                <a:latin typeface="Montserrat"/>
                <a:ea typeface="Montserrat"/>
                <a:cs typeface="Montserrat"/>
                <a:sym typeface="Montserrat"/>
              </a:rPr>
              <a:t>παιδευόμενοι/ες καλούνται να μοιραστούν τις ιδέες τους στο πλαίσιο της παιχνιδοποιημένης μαθησιακής εμπειρίας από την 1η έως την 13η ημέρα, με δυνατότητα επεξεργασίας των ιδεών τους κατά τη διάρκεια αυτής της περιόδου. </a:t>
            </a:r>
            <a:r>
              <a:rPr lang="en-US" dirty="0" err="1">
                <a:solidFill>
                  <a:srgbClr val="FF636C"/>
                </a:solidFill>
                <a:latin typeface="Montserrat"/>
                <a:ea typeface="Montserrat"/>
                <a:cs typeface="Montserrat"/>
                <a:sym typeface="Montserrat"/>
              </a:rPr>
              <a:t>Στο</a:t>
            </a:r>
            <a:r>
              <a:rPr lang="en-US" dirty="0">
                <a:solidFill>
                  <a:srgbClr val="FF636C"/>
                </a:solidFill>
                <a:latin typeface="Montserrat"/>
                <a:ea typeface="Montserrat"/>
                <a:cs typeface="Montserrat"/>
                <a:sym typeface="Montserrat"/>
              </a:rPr>
              <a:t> </a:t>
            </a:r>
            <a:r>
              <a:rPr lang="en-US" dirty="0" err="1">
                <a:solidFill>
                  <a:srgbClr val="FF636C"/>
                </a:solidFill>
                <a:latin typeface="Montserrat"/>
                <a:ea typeface="Montserrat"/>
                <a:cs typeface="Montserrat"/>
                <a:sym typeface="Montserrat"/>
              </a:rPr>
              <a:t>τέλος</a:t>
            </a:r>
            <a:r>
              <a:rPr lang="en-US" dirty="0">
                <a:solidFill>
                  <a:srgbClr val="FF636C"/>
                </a:solidFill>
                <a:latin typeface="Montserrat"/>
                <a:ea typeface="Montserrat"/>
                <a:cs typeface="Montserrat"/>
                <a:sym typeface="Montserrat"/>
              </a:rPr>
              <a:t> </a:t>
            </a:r>
            <a:r>
              <a:rPr lang="en-US" dirty="0" err="1">
                <a:solidFill>
                  <a:srgbClr val="FF636C"/>
                </a:solidFill>
                <a:latin typeface="Montserrat"/>
                <a:ea typeface="Montserrat"/>
                <a:cs typeface="Montserrat"/>
                <a:sym typeface="Montserrat"/>
              </a:rPr>
              <a:t>της</a:t>
            </a:r>
            <a:r>
              <a:rPr lang="en-US" dirty="0">
                <a:solidFill>
                  <a:srgbClr val="FF636C"/>
                </a:solidFill>
                <a:latin typeface="Montserrat"/>
                <a:ea typeface="Montserrat"/>
                <a:cs typeface="Montserrat"/>
                <a:sym typeface="Montserrat"/>
              </a:rPr>
              <a:t> 13ης </a:t>
            </a:r>
            <a:r>
              <a:rPr lang="en-US" dirty="0" err="1">
                <a:solidFill>
                  <a:srgbClr val="FF636C"/>
                </a:solidFill>
                <a:latin typeface="Montserrat"/>
                <a:ea typeface="Montserrat"/>
                <a:cs typeface="Montserrat"/>
                <a:sym typeface="Montserrat"/>
              </a:rPr>
              <a:t>ημέρ</a:t>
            </a:r>
            <a:r>
              <a:rPr lang="en-US" dirty="0">
                <a:solidFill>
                  <a:srgbClr val="FF636C"/>
                </a:solidFill>
                <a:latin typeface="Montserrat"/>
                <a:ea typeface="Montserrat"/>
                <a:cs typeface="Montserrat"/>
                <a:sym typeface="Montserrat"/>
              </a:rPr>
              <a:t>ας, οι λειτουργίες δημοσίευσης και επεξεργασίας των ιδεών θα απενεργοποιηθούν. </a:t>
            </a:r>
            <a:endParaRPr sz="1200" dirty="0"/>
          </a:p>
          <a:p>
            <a:pPr marL="0" marR="0" lvl="0" indent="0" algn="l" rtl="0">
              <a:lnSpc>
                <a:spcPct val="100000"/>
              </a:lnSpc>
              <a:spcBef>
                <a:spcPts val="0"/>
              </a:spcBef>
              <a:spcAft>
                <a:spcPts val="0"/>
              </a:spcAft>
              <a:buNone/>
            </a:pPr>
            <a:endParaRPr dirty="0">
              <a:solidFill>
                <a:srgbClr val="FF636C"/>
              </a:solidFill>
              <a:latin typeface="Montserrat"/>
              <a:ea typeface="Montserrat"/>
              <a:cs typeface="Montserrat"/>
              <a:sym typeface="Montserrat"/>
            </a:endParaRPr>
          </a:p>
          <a:p>
            <a:pPr marL="285750" marR="0" lvl="0" indent="-285750" algn="l" rtl="0">
              <a:lnSpc>
                <a:spcPct val="100000"/>
              </a:lnSpc>
              <a:spcBef>
                <a:spcPts val="0"/>
              </a:spcBef>
              <a:spcAft>
                <a:spcPts val="0"/>
              </a:spcAft>
              <a:buClr>
                <a:srgbClr val="FF636C"/>
              </a:buClr>
              <a:buSzPts val="1500"/>
              <a:buFont typeface="Arial"/>
              <a:buChar char="•"/>
            </a:pPr>
            <a:r>
              <a:rPr lang="en-US" dirty="0">
                <a:solidFill>
                  <a:srgbClr val="FF636C"/>
                </a:solidFill>
                <a:latin typeface="Montserrat"/>
                <a:ea typeface="Montserrat"/>
                <a:cs typeface="Montserrat"/>
                <a:sym typeface="Montserrat"/>
              </a:rPr>
              <a:t>Κα</a:t>
            </a:r>
            <a:r>
              <a:rPr lang="en-US" dirty="0" err="1">
                <a:solidFill>
                  <a:srgbClr val="FF636C"/>
                </a:solidFill>
                <a:latin typeface="Montserrat"/>
                <a:ea typeface="Montserrat"/>
                <a:cs typeface="Montserrat"/>
                <a:sym typeface="Montserrat"/>
              </a:rPr>
              <a:t>τά</a:t>
            </a:r>
            <a:r>
              <a:rPr lang="en-US" dirty="0">
                <a:solidFill>
                  <a:srgbClr val="FF636C"/>
                </a:solidFill>
                <a:latin typeface="Montserrat"/>
                <a:ea typeface="Montserrat"/>
                <a:cs typeface="Montserrat"/>
                <a:sym typeface="Montserrat"/>
              </a:rPr>
              <a:t> </a:t>
            </a:r>
            <a:r>
              <a:rPr lang="en-US" dirty="0" err="1">
                <a:solidFill>
                  <a:srgbClr val="FF636C"/>
                </a:solidFill>
                <a:latin typeface="Montserrat"/>
                <a:ea typeface="Montserrat"/>
                <a:cs typeface="Montserrat"/>
                <a:sym typeface="Montserrat"/>
              </a:rPr>
              <a:t>τη</a:t>
            </a:r>
            <a:r>
              <a:rPr lang="en-US" dirty="0">
                <a:solidFill>
                  <a:srgbClr val="FF636C"/>
                </a:solidFill>
                <a:latin typeface="Montserrat"/>
                <a:ea typeface="Montserrat"/>
                <a:cs typeface="Montserrat"/>
                <a:sym typeface="Montserrat"/>
              </a:rPr>
              <a:t> </a:t>
            </a:r>
            <a:r>
              <a:rPr lang="en-US" dirty="0" err="1">
                <a:solidFill>
                  <a:srgbClr val="FF636C"/>
                </a:solidFill>
                <a:latin typeface="Montserrat"/>
                <a:ea typeface="Montserrat"/>
                <a:cs typeface="Montserrat"/>
                <a:sym typeface="Montserrat"/>
              </a:rPr>
              <a:t>διάρκει</a:t>
            </a:r>
            <a:r>
              <a:rPr lang="en-US" dirty="0">
                <a:solidFill>
                  <a:srgbClr val="FF636C"/>
                </a:solidFill>
                <a:latin typeface="Montserrat"/>
                <a:ea typeface="Montserrat"/>
                <a:cs typeface="Montserrat"/>
                <a:sym typeface="Montserrat"/>
              </a:rPr>
              <a:t>α των δύο τελευταίων ημερών της εμπειρίας, οι εκπαιδευόμενοι/ες θα έχουν την ευκαιρία να ψηφίσουν μεταξύ των ιδεών που μοιράστηκαν οι συνομήλικοί τους.</a:t>
            </a:r>
            <a:endParaRPr sz="1200" dirty="0"/>
          </a:p>
          <a:p>
            <a:pPr marL="285750" marR="0" lvl="0" indent="-190500" algn="l" rtl="0">
              <a:lnSpc>
                <a:spcPct val="100000"/>
              </a:lnSpc>
              <a:spcBef>
                <a:spcPts val="0"/>
              </a:spcBef>
              <a:spcAft>
                <a:spcPts val="0"/>
              </a:spcAft>
              <a:buClr>
                <a:schemeClr val="lt1"/>
              </a:buClr>
              <a:buSzPts val="1500"/>
              <a:buFont typeface="Arial"/>
              <a:buNone/>
            </a:pPr>
            <a:endParaRPr dirty="0">
              <a:solidFill>
                <a:srgbClr val="FF636C"/>
              </a:solidFill>
              <a:latin typeface="Montserrat"/>
              <a:ea typeface="Montserrat"/>
              <a:cs typeface="Montserrat"/>
              <a:sym typeface="Montserrat"/>
            </a:endParaRPr>
          </a:p>
          <a:p>
            <a:pPr marL="285750" marR="0" lvl="0" indent="-285750" algn="l" rtl="0">
              <a:lnSpc>
                <a:spcPct val="100000"/>
              </a:lnSpc>
              <a:spcBef>
                <a:spcPts val="0"/>
              </a:spcBef>
              <a:spcAft>
                <a:spcPts val="0"/>
              </a:spcAft>
              <a:buClr>
                <a:srgbClr val="FF636C"/>
              </a:buClr>
              <a:buSzPts val="1500"/>
              <a:buFont typeface="Arial"/>
              <a:buChar char="•"/>
            </a:pPr>
            <a:r>
              <a:rPr lang="en-US" dirty="0">
                <a:solidFill>
                  <a:srgbClr val="FF636C"/>
                </a:solidFill>
                <a:latin typeface="Montserrat"/>
                <a:ea typeface="Montserrat"/>
                <a:cs typeface="Montserrat"/>
                <a:sym typeface="Montserrat"/>
              </a:rPr>
              <a:t>Επιπ</a:t>
            </a:r>
            <a:r>
              <a:rPr lang="en-US" dirty="0" err="1">
                <a:solidFill>
                  <a:srgbClr val="FF636C"/>
                </a:solidFill>
                <a:latin typeface="Montserrat"/>
                <a:ea typeface="Montserrat"/>
                <a:cs typeface="Montserrat"/>
                <a:sym typeface="Montserrat"/>
              </a:rPr>
              <a:t>λέον</a:t>
            </a:r>
            <a:r>
              <a:rPr lang="en-US" dirty="0">
                <a:solidFill>
                  <a:srgbClr val="FF636C"/>
                </a:solidFill>
                <a:latin typeface="Montserrat"/>
                <a:ea typeface="Montserrat"/>
                <a:cs typeface="Montserrat"/>
                <a:sym typeface="Montserrat"/>
              </a:rPr>
              <a:t>, υπ</a:t>
            </a:r>
            <a:r>
              <a:rPr lang="en-US" dirty="0" err="1">
                <a:solidFill>
                  <a:srgbClr val="FF636C"/>
                </a:solidFill>
                <a:latin typeface="Montserrat"/>
                <a:ea typeface="Montserrat"/>
                <a:cs typeface="Montserrat"/>
                <a:sym typeface="Montserrat"/>
              </a:rPr>
              <a:t>άρχει</a:t>
            </a:r>
            <a:r>
              <a:rPr lang="en-US" dirty="0">
                <a:solidFill>
                  <a:srgbClr val="FF636C"/>
                </a:solidFill>
                <a:latin typeface="Montserrat"/>
                <a:ea typeface="Montserrat"/>
                <a:cs typeface="Montserrat"/>
                <a:sym typeface="Montserrat"/>
              </a:rPr>
              <a:t> </a:t>
            </a:r>
            <a:r>
              <a:rPr lang="en-US" dirty="0" err="1">
                <a:solidFill>
                  <a:srgbClr val="FF636C"/>
                </a:solidFill>
                <a:latin typeface="Montserrat"/>
                <a:ea typeface="Montserrat"/>
                <a:cs typeface="Montserrat"/>
                <a:sym typeface="Montserrat"/>
              </a:rPr>
              <a:t>έν</a:t>
            </a:r>
            <a:r>
              <a:rPr lang="en-US" dirty="0">
                <a:solidFill>
                  <a:srgbClr val="FF636C"/>
                </a:solidFill>
                <a:latin typeface="Montserrat"/>
                <a:ea typeface="Montserrat"/>
                <a:cs typeface="Montserrat"/>
                <a:sym typeface="Montserrat"/>
              </a:rPr>
              <a:t>α εξωτερικό φόρουμ το οποίο θα είναι σε λειτουργία από τις 6 έως τις 11 του μήνα, όπου οι εκπαιδευόμενοι θα πρέπει να αναπτύξουν και να βελτιώσουν τις ιδέες τους. </a:t>
            </a:r>
            <a:r>
              <a:rPr lang="en-US" dirty="0" err="1">
                <a:solidFill>
                  <a:srgbClr val="FF636C"/>
                </a:solidFill>
                <a:latin typeface="Montserrat"/>
                <a:ea typeface="Montserrat"/>
                <a:cs typeface="Montserrat"/>
                <a:sym typeface="Montserrat"/>
              </a:rPr>
              <a:t>Το</a:t>
            </a:r>
            <a:r>
              <a:rPr lang="en-US" dirty="0">
                <a:solidFill>
                  <a:srgbClr val="FF636C"/>
                </a:solidFill>
                <a:latin typeface="Montserrat"/>
                <a:ea typeface="Montserrat"/>
                <a:cs typeface="Montserrat"/>
                <a:sym typeface="Montserrat"/>
              </a:rPr>
              <a:t> </a:t>
            </a:r>
            <a:r>
              <a:rPr lang="en-US" dirty="0" err="1">
                <a:solidFill>
                  <a:srgbClr val="FF636C"/>
                </a:solidFill>
                <a:latin typeface="Montserrat"/>
                <a:ea typeface="Montserrat"/>
                <a:cs typeface="Montserrat"/>
                <a:sym typeface="Montserrat"/>
              </a:rPr>
              <a:t>φόρουμ</a:t>
            </a:r>
            <a:r>
              <a:rPr lang="en-US" dirty="0">
                <a:solidFill>
                  <a:srgbClr val="FF636C"/>
                </a:solidFill>
                <a:latin typeface="Montserrat"/>
                <a:ea typeface="Montserrat"/>
                <a:cs typeface="Montserrat"/>
                <a:sym typeface="Montserrat"/>
              </a:rPr>
              <a:t> α</a:t>
            </a:r>
            <a:r>
              <a:rPr lang="en-US" dirty="0" err="1">
                <a:solidFill>
                  <a:srgbClr val="FF636C"/>
                </a:solidFill>
                <a:latin typeface="Montserrat"/>
                <a:ea typeface="Montserrat"/>
                <a:cs typeface="Montserrat"/>
                <a:sym typeface="Montserrat"/>
              </a:rPr>
              <a:t>υτό</a:t>
            </a:r>
            <a:r>
              <a:rPr lang="en-US" dirty="0">
                <a:solidFill>
                  <a:srgbClr val="FF636C"/>
                </a:solidFill>
                <a:latin typeface="Montserrat"/>
                <a:ea typeface="Montserrat"/>
                <a:cs typeface="Montserrat"/>
                <a:sym typeface="Montserrat"/>
              </a:rPr>
              <a:t> π</a:t>
            </a:r>
            <a:r>
              <a:rPr lang="en-US" dirty="0" err="1">
                <a:solidFill>
                  <a:srgbClr val="FF636C"/>
                </a:solidFill>
                <a:latin typeface="Montserrat"/>
                <a:ea typeface="Montserrat"/>
                <a:cs typeface="Montserrat"/>
                <a:sym typeface="Montserrat"/>
              </a:rPr>
              <a:t>ρέ</a:t>
            </a:r>
            <a:r>
              <a:rPr lang="en-US" dirty="0">
                <a:solidFill>
                  <a:srgbClr val="FF636C"/>
                </a:solidFill>
                <a:latin typeface="Montserrat"/>
                <a:ea typeface="Montserrat"/>
                <a:cs typeface="Montserrat"/>
                <a:sym typeface="Montserrat"/>
              </a:rPr>
              <a:t>πει να επιλεγεί από τον οργανισμό-εταίρο και να κοινοποιηθεί στους εκπαιδευόμενους.</a:t>
            </a:r>
            <a:endParaRPr dirty="0">
              <a:solidFill>
                <a:srgbClr val="FF636C"/>
              </a:solidFill>
              <a:latin typeface="Montserrat"/>
              <a:ea typeface="Montserrat"/>
              <a:cs typeface="Montserrat"/>
              <a:sym typeface="Montserrat"/>
            </a:endParaRPr>
          </a:p>
        </p:txBody>
      </p:sp>
      <p:sp>
        <p:nvSpPr>
          <p:cNvPr id="184" name="Google Shape;184;p9"/>
          <p:cNvSpPr/>
          <p:nvPr/>
        </p:nvSpPr>
        <p:spPr>
          <a:xfrm>
            <a:off x="0" y="1299442"/>
            <a:ext cx="291101" cy="4939756"/>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636C"/>
              </a:solidFill>
              <a:latin typeface="Arial"/>
              <a:ea typeface="Arial"/>
              <a:cs typeface="Arial"/>
              <a:sym typeface="Arial"/>
            </a:endParaRPr>
          </a:p>
        </p:txBody>
      </p:sp>
      <p:pic>
        <p:nvPicPr>
          <p:cNvPr id="185" name="Google Shape;185;p9"/>
          <p:cNvPicPr preferRelativeResize="0"/>
          <p:nvPr/>
        </p:nvPicPr>
        <p:blipFill rotWithShape="1">
          <a:blip r:embed="rId3">
            <a:alphaModFix/>
          </a:blip>
          <a:srcRect/>
          <a:stretch/>
        </p:blipFill>
        <p:spPr>
          <a:xfrm>
            <a:off x="291101" y="200025"/>
            <a:ext cx="609599" cy="523623"/>
          </a:xfrm>
          <a:prstGeom prst="rect">
            <a:avLst/>
          </a:prstGeom>
          <a:noFill/>
          <a:ln>
            <a:noFill/>
          </a:ln>
        </p:spPr>
      </p:pic>
      <p:pic>
        <p:nvPicPr>
          <p:cNvPr id="186" name="Google Shape;186;p9"/>
          <p:cNvPicPr preferRelativeResize="0"/>
          <p:nvPr/>
        </p:nvPicPr>
        <p:blipFill rotWithShape="1">
          <a:blip r:embed="rId4">
            <a:alphaModFix/>
          </a:blip>
          <a:srcRect t="-1574" r="45952" b="1574"/>
          <a:stretch/>
        </p:blipFill>
        <p:spPr>
          <a:xfrm>
            <a:off x="6134074" y="-130629"/>
            <a:ext cx="6057926" cy="6988629"/>
          </a:xfrm>
          <a:prstGeom prst="rect">
            <a:avLst/>
          </a:prstGeom>
          <a:noFill/>
          <a:ln>
            <a:noFill/>
          </a:ln>
        </p:spPr>
      </p:pic>
      <p:sp>
        <p:nvSpPr>
          <p:cNvPr id="187" name="Google Shape;187;p9"/>
          <p:cNvSpPr/>
          <p:nvPr/>
        </p:nvSpPr>
        <p:spPr>
          <a:xfrm>
            <a:off x="7732643" y="350520"/>
            <a:ext cx="367748" cy="146437"/>
          </a:xfrm>
          <a:prstGeom prst="rect">
            <a:avLst/>
          </a:prstGeom>
          <a:solidFill>
            <a:srgbClr val="FFFFFF"/>
          </a:solidFill>
          <a:ln w="19050" cap="flat" cmpd="sng">
            <a:solidFill>
              <a:srgbClr val="FFFF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Tema do Offic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o Offic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7743</Words>
  <Application>Microsoft Office PowerPoint</Application>
  <PresentationFormat>Ecrã Panorâmico</PresentationFormat>
  <Paragraphs>678</Paragraphs>
  <Slides>46</Slides>
  <Notes>46</Notes>
  <HiddenSlides>0</HiddenSlides>
  <MMClips>0</MMClips>
  <ScaleCrop>false</ScaleCrop>
  <HeadingPairs>
    <vt:vector size="6" baseType="variant">
      <vt:variant>
        <vt:lpstr>Tipos de letra usados</vt:lpstr>
      </vt:variant>
      <vt:variant>
        <vt:i4>7</vt:i4>
      </vt:variant>
      <vt:variant>
        <vt:lpstr>Tema</vt:lpstr>
      </vt:variant>
      <vt:variant>
        <vt:i4>1</vt:i4>
      </vt:variant>
      <vt:variant>
        <vt:lpstr>Títulos dos diapositivos</vt:lpstr>
      </vt:variant>
      <vt:variant>
        <vt:i4>46</vt:i4>
      </vt:variant>
    </vt:vector>
  </HeadingPairs>
  <TitlesOfParts>
    <vt:vector size="54" baseType="lpstr">
      <vt:lpstr>Montserrat Light</vt:lpstr>
      <vt:lpstr>Montserrat Black</vt:lpstr>
      <vt:lpstr>Montserrat SemiBold</vt:lpstr>
      <vt:lpstr>Arial</vt:lpstr>
      <vt:lpstr>Montserrat</vt:lpstr>
      <vt:lpstr>Calibri</vt:lpstr>
      <vt:lpstr>Play</vt:lpstr>
      <vt:lpstr>Tema do Office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Catarina Tavares</dc:creator>
  <cp:lastModifiedBy>Catarina Tavares</cp:lastModifiedBy>
  <cp:revision>1</cp:revision>
  <dcterms:created xsi:type="dcterms:W3CDTF">2024-06-14T16:05:51Z</dcterms:created>
  <dcterms:modified xsi:type="dcterms:W3CDTF">2024-08-21T14:02:16Z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995766</vt:lpwstr>
  </property>
  <property fmtid="{D5CDD505-2E9C-101B-9397-08002B2CF9AE}" pid="3" name="NXPowerLiteSettings">
    <vt:lpwstr>F7000400038000</vt:lpwstr>
  </property>
  <property fmtid="{D5CDD505-2E9C-101B-9397-08002B2CF9AE}" pid="4" name="NXPowerLiteVersion">
    <vt:lpwstr>S10.2.0</vt:lpwstr>
  </property>
</Properties>
</file>